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84" r:id="rId4"/>
    <p:sldId id="285" r:id="rId5"/>
    <p:sldId id="268" r:id="rId6"/>
    <p:sldId id="263" r:id="rId7"/>
    <p:sldId id="269" r:id="rId8"/>
    <p:sldId id="259" r:id="rId9"/>
    <p:sldId id="274" r:id="rId10"/>
    <p:sldId id="276" r:id="rId11"/>
    <p:sldId id="277" r:id="rId12"/>
    <p:sldId id="270" r:id="rId13"/>
    <p:sldId id="271" r:id="rId14"/>
    <p:sldId id="272" r:id="rId15"/>
    <p:sldId id="273" r:id="rId16"/>
    <p:sldId id="260" r:id="rId17"/>
    <p:sldId id="279" r:id="rId18"/>
    <p:sldId id="278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46"/>
    <p:restoredTop sz="94558"/>
  </p:normalViewPr>
  <p:slideViewPr>
    <p:cSldViewPr snapToGrid="0">
      <p:cViewPr varScale="1">
        <p:scale>
          <a:sx n="84" d="100"/>
          <a:sy n="84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14568-E7BB-4413-94CA-DFAD06918EC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90E908-F583-4075-9B5D-7B997D04603A}">
      <dgm:prSet/>
      <dgm:spPr/>
      <dgm:t>
        <a:bodyPr/>
        <a:lstStyle/>
        <a:p>
          <a:r>
            <a:rPr lang="en-US" dirty="0"/>
            <a:t>Dataset of investigations </a:t>
          </a:r>
          <a:br>
            <a:rPr lang="en-US" dirty="0"/>
          </a:br>
          <a:r>
            <a:rPr lang="en-US" dirty="0"/>
            <a:t>into airplane accidents</a:t>
          </a:r>
          <a:br>
            <a:rPr lang="en-US" dirty="0"/>
          </a:br>
          <a:endParaRPr lang="en-US" dirty="0"/>
        </a:p>
      </dgm:t>
    </dgm:pt>
    <dgm:pt modelId="{4016DCFD-AA3B-4C56-89D1-B7235CE935BF}" type="parTrans" cxnId="{4F4DDD92-128A-4672-9C01-3F7A4EA85B3D}">
      <dgm:prSet/>
      <dgm:spPr/>
      <dgm:t>
        <a:bodyPr/>
        <a:lstStyle/>
        <a:p>
          <a:endParaRPr lang="en-US"/>
        </a:p>
      </dgm:t>
    </dgm:pt>
    <dgm:pt modelId="{64C33865-9E66-4A21-9D52-FD6B48D9B0F9}" type="sibTrans" cxnId="{4F4DDD92-128A-4672-9C01-3F7A4EA85B3D}">
      <dgm:prSet/>
      <dgm:spPr/>
      <dgm:t>
        <a:bodyPr/>
        <a:lstStyle/>
        <a:p>
          <a:endParaRPr lang="en-US"/>
        </a:p>
      </dgm:t>
    </dgm:pt>
    <dgm:pt modelId="{46434E2D-4340-4DCF-AB37-C14F0DF423ED}">
      <dgm:prSet/>
      <dgm:spPr/>
      <dgm:t>
        <a:bodyPr/>
        <a:lstStyle/>
        <a:p>
          <a:r>
            <a:rPr lang="en-US" dirty="0"/>
            <a:t>Fact gathering </a:t>
          </a:r>
          <a:br>
            <a:rPr lang="en-US" dirty="0"/>
          </a:br>
          <a:r>
            <a:rPr lang="en-US" dirty="0"/>
            <a:t>includes flight logs, maintenance records</a:t>
          </a:r>
        </a:p>
      </dgm:t>
    </dgm:pt>
    <dgm:pt modelId="{061EF0BB-B680-4776-A269-5B887FBFB70D}" type="parTrans" cxnId="{9D8E2D83-5907-4B5D-8D7F-44811BAD51E0}">
      <dgm:prSet/>
      <dgm:spPr/>
      <dgm:t>
        <a:bodyPr/>
        <a:lstStyle/>
        <a:p>
          <a:endParaRPr lang="en-US"/>
        </a:p>
      </dgm:t>
    </dgm:pt>
    <dgm:pt modelId="{29228A9B-6B83-4F20-AE24-C236B6D5C67B}" type="sibTrans" cxnId="{9D8E2D83-5907-4B5D-8D7F-44811BAD51E0}">
      <dgm:prSet/>
      <dgm:spPr/>
      <dgm:t>
        <a:bodyPr/>
        <a:lstStyle/>
        <a:p>
          <a:endParaRPr lang="en-US"/>
        </a:p>
      </dgm:t>
    </dgm:pt>
    <dgm:pt modelId="{7F00F745-77AC-4B75-A9AB-AF1DE1459710}">
      <dgm:prSet/>
      <dgm:spPr/>
      <dgm:t>
        <a:bodyPr/>
        <a:lstStyle/>
        <a:p>
          <a:r>
            <a:rPr lang="en-US" dirty="0"/>
            <a:t>On-flight injuries </a:t>
          </a:r>
          <a:br>
            <a:rPr lang="en-US" dirty="0"/>
          </a:br>
          <a:r>
            <a:rPr lang="en-US" dirty="0"/>
            <a:t>Severity </a:t>
          </a:r>
          <a:br>
            <a:rPr lang="en-US" dirty="0"/>
          </a:br>
          <a:r>
            <a:rPr lang="en-US" dirty="0"/>
            <a:t>Aircraft damage.</a:t>
          </a:r>
        </a:p>
      </dgm:t>
    </dgm:pt>
    <dgm:pt modelId="{BBD9A904-4F53-4FDA-B8FA-9898D9AF4ECF}" type="parTrans" cxnId="{5D8D7F49-FE0F-4A9B-8F94-6F994E51FA16}">
      <dgm:prSet/>
      <dgm:spPr/>
      <dgm:t>
        <a:bodyPr/>
        <a:lstStyle/>
        <a:p>
          <a:endParaRPr lang="en-US"/>
        </a:p>
      </dgm:t>
    </dgm:pt>
    <dgm:pt modelId="{A435B22C-0FE5-47FA-BF66-5C40D2E4C572}" type="sibTrans" cxnId="{5D8D7F49-FE0F-4A9B-8F94-6F994E51FA16}">
      <dgm:prSet/>
      <dgm:spPr/>
      <dgm:t>
        <a:bodyPr/>
        <a:lstStyle/>
        <a:p>
          <a:endParaRPr lang="en-US"/>
        </a:p>
      </dgm:t>
    </dgm:pt>
    <dgm:pt modelId="{351FC0E5-ABBA-8146-8722-0A8F37412ED1}" type="pres">
      <dgm:prSet presAssocID="{34C14568-E7BB-4413-94CA-DFAD06918E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60AFA5-F4ED-F146-948E-45D66093E38D}" type="pres">
      <dgm:prSet presAssocID="{1090E908-F583-4075-9B5D-7B997D04603A}" presName="hierRoot1" presStyleCnt="0"/>
      <dgm:spPr/>
    </dgm:pt>
    <dgm:pt modelId="{0DE35E5C-1DC5-8F4F-8676-9C54AF98E2DC}" type="pres">
      <dgm:prSet presAssocID="{1090E908-F583-4075-9B5D-7B997D04603A}" presName="composite" presStyleCnt="0"/>
      <dgm:spPr/>
    </dgm:pt>
    <dgm:pt modelId="{921B662B-1B71-2242-8D73-D8A0CEC7904A}" type="pres">
      <dgm:prSet presAssocID="{1090E908-F583-4075-9B5D-7B997D04603A}" presName="background" presStyleLbl="node0" presStyleIdx="0" presStyleCnt="3"/>
      <dgm:spPr/>
    </dgm:pt>
    <dgm:pt modelId="{139E5A70-7023-8F4C-8463-F7FE98446D82}" type="pres">
      <dgm:prSet presAssocID="{1090E908-F583-4075-9B5D-7B997D04603A}" presName="text" presStyleLbl="fgAcc0" presStyleIdx="0" presStyleCnt="3">
        <dgm:presLayoutVars>
          <dgm:chPref val="3"/>
        </dgm:presLayoutVars>
      </dgm:prSet>
      <dgm:spPr/>
    </dgm:pt>
    <dgm:pt modelId="{3D18BEA5-7C30-9F47-923A-E8EF7BD26068}" type="pres">
      <dgm:prSet presAssocID="{1090E908-F583-4075-9B5D-7B997D04603A}" presName="hierChild2" presStyleCnt="0"/>
      <dgm:spPr/>
    </dgm:pt>
    <dgm:pt modelId="{4EDAB510-0830-B648-A04B-039119FA91F4}" type="pres">
      <dgm:prSet presAssocID="{46434E2D-4340-4DCF-AB37-C14F0DF423ED}" presName="hierRoot1" presStyleCnt="0"/>
      <dgm:spPr/>
    </dgm:pt>
    <dgm:pt modelId="{CB3DA3E1-3D91-E446-9740-6B3F85453BF5}" type="pres">
      <dgm:prSet presAssocID="{46434E2D-4340-4DCF-AB37-C14F0DF423ED}" presName="composite" presStyleCnt="0"/>
      <dgm:spPr/>
    </dgm:pt>
    <dgm:pt modelId="{3EE0BBBD-C89D-924E-896F-C95AB0F07652}" type="pres">
      <dgm:prSet presAssocID="{46434E2D-4340-4DCF-AB37-C14F0DF423ED}" presName="background" presStyleLbl="node0" presStyleIdx="1" presStyleCnt="3"/>
      <dgm:spPr/>
    </dgm:pt>
    <dgm:pt modelId="{4D7EE0DA-717D-DA44-AA12-B52C9F229BE3}" type="pres">
      <dgm:prSet presAssocID="{46434E2D-4340-4DCF-AB37-C14F0DF423ED}" presName="text" presStyleLbl="fgAcc0" presStyleIdx="1" presStyleCnt="3">
        <dgm:presLayoutVars>
          <dgm:chPref val="3"/>
        </dgm:presLayoutVars>
      </dgm:prSet>
      <dgm:spPr/>
    </dgm:pt>
    <dgm:pt modelId="{2BD0BCEE-0DFF-B94F-A83C-EC0650E86236}" type="pres">
      <dgm:prSet presAssocID="{46434E2D-4340-4DCF-AB37-C14F0DF423ED}" presName="hierChild2" presStyleCnt="0"/>
      <dgm:spPr/>
    </dgm:pt>
    <dgm:pt modelId="{1D98D291-0807-CB4D-9BA3-8406DA165B66}" type="pres">
      <dgm:prSet presAssocID="{7F00F745-77AC-4B75-A9AB-AF1DE1459710}" presName="hierRoot1" presStyleCnt="0"/>
      <dgm:spPr/>
    </dgm:pt>
    <dgm:pt modelId="{D31DA8A3-7082-844B-B67E-F4F6EFDB2E07}" type="pres">
      <dgm:prSet presAssocID="{7F00F745-77AC-4B75-A9AB-AF1DE1459710}" presName="composite" presStyleCnt="0"/>
      <dgm:spPr/>
    </dgm:pt>
    <dgm:pt modelId="{26FB48BC-C558-5241-9B5B-545D272571DE}" type="pres">
      <dgm:prSet presAssocID="{7F00F745-77AC-4B75-A9AB-AF1DE1459710}" presName="background" presStyleLbl="node0" presStyleIdx="2" presStyleCnt="3"/>
      <dgm:spPr/>
    </dgm:pt>
    <dgm:pt modelId="{AF5D826B-EB5D-4A42-9461-C37343A562CC}" type="pres">
      <dgm:prSet presAssocID="{7F00F745-77AC-4B75-A9AB-AF1DE1459710}" presName="text" presStyleLbl="fgAcc0" presStyleIdx="2" presStyleCnt="3">
        <dgm:presLayoutVars>
          <dgm:chPref val="3"/>
        </dgm:presLayoutVars>
      </dgm:prSet>
      <dgm:spPr/>
    </dgm:pt>
    <dgm:pt modelId="{B4C78203-B2B9-A842-9F25-0ACD39DE4A06}" type="pres">
      <dgm:prSet presAssocID="{7F00F745-77AC-4B75-A9AB-AF1DE1459710}" presName="hierChild2" presStyleCnt="0"/>
      <dgm:spPr/>
    </dgm:pt>
  </dgm:ptLst>
  <dgm:cxnLst>
    <dgm:cxn modelId="{D6E1D948-78EE-644E-A830-4DC6BE8A20FD}" type="presOf" srcId="{34C14568-E7BB-4413-94CA-DFAD06918ECD}" destId="{351FC0E5-ABBA-8146-8722-0A8F37412ED1}" srcOrd="0" destOrd="0" presId="urn:microsoft.com/office/officeart/2005/8/layout/hierarchy1"/>
    <dgm:cxn modelId="{5D8D7F49-FE0F-4A9B-8F94-6F994E51FA16}" srcId="{34C14568-E7BB-4413-94CA-DFAD06918ECD}" destId="{7F00F745-77AC-4B75-A9AB-AF1DE1459710}" srcOrd="2" destOrd="0" parTransId="{BBD9A904-4F53-4FDA-B8FA-9898D9AF4ECF}" sibTransId="{A435B22C-0FE5-47FA-BF66-5C40D2E4C572}"/>
    <dgm:cxn modelId="{9D8E2D83-5907-4B5D-8D7F-44811BAD51E0}" srcId="{34C14568-E7BB-4413-94CA-DFAD06918ECD}" destId="{46434E2D-4340-4DCF-AB37-C14F0DF423ED}" srcOrd="1" destOrd="0" parTransId="{061EF0BB-B680-4776-A269-5B887FBFB70D}" sibTransId="{29228A9B-6B83-4F20-AE24-C236B6D5C67B}"/>
    <dgm:cxn modelId="{C3CAB08A-F391-7247-A395-26E77977680E}" type="presOf" srcId="{7F00F745-77AC-4B75-A9AB-AF1DE1459710}" destId="{AF5D826B-EB5D-4A42-9461-C37343A562CC}" srcOrd="0" destOrd="0" presId="urn:microsoft.com/office/officeart/2005/8/layout/hierarchy1"/>
    <dgm:cxn modelId="{4F4DDD92-128A-4672-9C01-3F7A4EA85B3D}" srcId="{34C14568-E7BB-4413-94CA-DFAD06918ECD}" destId="{1090E908-F583-4075-9B5D-7B997D04603A}" srcOrd="0" destOrd="0" parTransId="{4016DCFD-AA3B-4C56-89D1-B7235CE935BF}" sibTransId="{64C33865-9E66-4A21-9D52-FD6B48D9B0F9}"/>
    <dgm:cxn modelId="{8271269B-46FD-E14C-BF4B-5A6480B83766}" type="presOf" srcId="{1090E908-F583-4075-9B5D-7B997D04603A}" destId="{139E5A70-7023-8F4C-8463-F7FE98446D82}" srcOrd="0" destOrd="0" presId="urn:microsoft.com/office/officeart/2005/8/layout/hierarchy1"/>
    <dgm:cxn modelId="{920EFED0-FA9F-7843-ADF8-22A681ABE6D3}" type="presOf" srcId="{46434E2D-4340-4DCF-AB37-C14F0DF423ED}" destId="{4D7EE0DA-717D-DA44-AA12-B52C9F229BE3}" srcOrd="0" destOrd="0" presId="urn:microsoft.com/office/officeart/2005/8/layout/hierarchy1"/>
    <dgm:cxn modelId="{9479B9EE-309D-CC4E-B1F5-049DED3D7FA3}" type="presParOf" srcId="{351FC0E5-ABBA-8146-8722-0A8F37412ED1}" destId="{0D60AFA5-F4ED-F146-948E-45D66093E38D}" srcOrd="0" destOrd="0" presId="urn:microsoft.com/office/officeart/2005/8/layout/hierarchy1"/>
    <dgm:cxn modelId="{673102DB-4476-1846-8CF2-F58EF2FA2126}" type="presParOf" srcId="{0D60AFA5-F4ED-F146-948E-45D66093E38D}" destId="{0DE35E5C-1DC5-8F4F-8676-9C54AF98E2DC}" srcOrd="0" destOrd="0" presId="urn:microsoft.com/office/officeart/2005/8/layout/hierarchy1"/>
    <dgm:cxn modelId="{AF669521-0109-8C4E-BA0B-1B1BFDD21B00}" type="presParOf" srcId="{0DE35E5C-1DC5-8F4F-8676-9C54AF98E2DC}" destId="{921B662B-1B71-2242-8D73-D8A0CEC7904A}" srcOrd="0" destOrd="0" presId="urn:microsoft.com/office/officeart/2005/8/layout/hierarchy1"/>
    <dgm:cxn modelId="{DE30B170-9B3F-1F42-8FAA-654BA4C0C0DC}" type="presParOf" srcId="{0DE35E5C-1DC5-8F4F-8676-9C54AF98E2DC}" destId="{139E5A70-7023-8F4C-8463-F7FE98446D82}" srcOrd="1" destOrd="0" presId="urn:microsoft.com/office/officeart/2005/8/layout/hierarchy1"/>
    <dgm:cxn modelId="{FF1234D1-7D81-D54C-8A82-E2750D689FB1}" type="presParOf" srcId="{0D60AFA5-F4ED-F146-948E-45D66093E38D}" destId="{3D18BEA5-7C30-9F47-923A-E8EF7BD26068}" srcOrd="1" destOrd="0" presId="urn:microsoft.com/office/officeart/2005/8/layout/hierarchy1"/>
    <dgm:cxn modelId="{256E68A7-F974-754F-B60C-CF11ABCFFCD7}" type="presParOf" srcId="{351FC0E5-ABBA-8146-8722-0A8F37412ED1}" destId="{4EDAB510-0830-B648-A04B-039119FA91F4}" srcOrd="1" destOrd="0" presId="urn:microsoft.com/office/officeart/2005/8/layout/hierarchy1"/>
    <dgm:cxn modelId="{9F87A731-6939-E845-BF36-3B2E9FC31959}" type="presParOf" srcId="{4EDAB510-0830-B648-A04B-039119FA91F4}" destId="{CB3DA3E1-3D91-E446-9740-6B3F85453BF5}" srcOrd="0" destOrd="0" presId="urn:microsoft.com/office/officeart/2005/8/layout/hierarchy1"/>
    <dgm:cxn modelId="{94BADFF7-475C-6441-9D4B-DD580F9478EA}" type="presParOf" srcId="{CB3DA3E1-3D91-E446-9740-6B3F85453BF5}" destId="{3EE0BBBD-C89D-924E-896F-C95AB0F07652}" srcOrd="0" destOrd="0" presId="urn:microsoft.com/office/officeart/2005/8/layout/hierarchy1"/>
    <dgm:cxn modelId="{9590252E-28E4-6540-8C43-EAB0980A1C30}" type="presParOf" srcId="{CB3DA3E1-3D91-E446-9740-6B3F85453BF5}" destId="{4D7EE0DA-717D-DA44-AA12-B52C9F229BE3}" srcOrd="1" destOrd="0" presId="urn:microsoft.com/office/officeart/2005/8/layout/hierarchy1"/>
    <dgm:cxn modelId="{4926CDEF-35CD-8242-BB46-4E4585CA6B12}" type="presParOf" srcId="{4EDAB510-0830-B648-A04B-039119FA91F4}" destId="{2BD0BCEE-0DFF-B94F-A83C-EC0650E86236}" srcOrd="1" destOrd="0" presId="urn:microsoft.com/office/officeart/2005/8/layout/hierarchy1"/>
    <dgm:cxn modelId="{6E541055-E8FE-614C-958F-53F7A84A277E}" type="presParOf" srcId="{351FC0E5-ABBA-8146-8722-0A8F37412ED1}" destId="{1D98D291-0807-CB4D-9BA3-8406DA165B66}" srcOrd="2" destOrd="0" presId="urn:microsoft.com/office/officeart/2005/8/layout/hierarchy1"/>
    <dgm:cxn modelId="{3E792C41-61F7-6C4F-83D2-DBCB6DA1CCB0}" type="presParOf" srcId="{1D98D291-0807-CB4D-9BA3-8406DA165B66}" destId="{D31DA8A3-7082-844B-B67E-F4F6EFDB2E07}" srcOrd="0" destOrd="0" presId="urn:microsoft.com/office/officeart/2005/8/layout/hierarchy1"/>
    <dgm:cxn modelId="{6AEF83BE-8AA2-014A-9E53-BE9C2C0146F4}" type="presParOf" srcId="{D31DA8A3-7082-844B-B67E-F4F6EFDB2E07}" destId="{26FB48BC-C558-5241-9B5B-545D272571DE}" srcOrd="0" destOrd="0" presId="urn:microsoft.com/office/officeart/2005/8/layout/hierarchy1"/>
    <dgm:cxn modelId="{3916589A-6FB7-F74A-9674-2F16F0970914}" type="presParOf" srcId="{D31DA8A3-7082-844B-B67E-F4F6EFDB2E07}" destId="{AF5D826B-EB5D-4A42-9461-C37343A562CC}" srcOrd="1" destOrd="0" presId="urn:microsoft.com/office/officeart/2005/8/layout/hierarchy1"/>
    <dgm:cxn modelId="{1F9FC8D1-66BB-0F4C-9170-BDA9633EDD22}" type="presParOf" srcId="{1D98D291-0807-CB4D-9BA3-8406DA165B66}" destId="{B4C78203-B2B9-A842-9F25-0ACD39DE4A0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B662B-1B71-2242-8D73-D8A0CEC7904A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E5A70-7023-8F4C-8463-F7FE98446D82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Dataset of investigations </a:t>
          </a:r>
          <a:br>
            <a:rPr lang="en-US" sz="2200" kern="1200" dirty="0"/>
          </a:br>
          <a:r>
            <a:rPr lang="en-US" sz="2200" kern="1200" dirty="0"/>
            <a:t>into airplane accidents</a:t>
          </a:r>
          <a:br>
            <a:rPr lang="en-US" sz="2200" kern="1200" dirty="0"/>
          </a:br>
          <a:endParaRPr lang="en-US" sz="2200" kern="1200" dirty="0"/>
        </a:p>
      </dsp:txBody>
      <dsp:txXfrm>
        <a:off x="378614" y="886531"/>
        <a:ext cx="2810360" cy="1744948"/>
      </dsp:txXfrm>
    </dsp:sp>
    <dsp:sp modelId="{3EE0BBBD-C89D-924E-896F-C95AB0F0765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EE0DA-717D-DA44-AA12-B52C9F229BE3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Fact gathering </a:t>
          </a:r>
          <a:br>
            <a:rPr lang="en-US" sz="2200" kern="1200" dirty="0"/>
          </a:br>
          <a:r>
            <a:rPr lang="en-US" sz="2200" kern="1200" dirty="0"/>
            <a:t>includes flight logs, maintenance records</a:t>
          </a:r>
        </a:p>
      </dsp:txBody>
      <dsp:txXfrm>
        <a:off x="3946203" y="886531"/>
        <a:ext cx="2810360" cy="1744948"/>
      </dsp:txXfrm>
    </dsp:sp>
    <dsp:sp modelId="{26FB48BC-C558-5241-9B5B-545D272571D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D826B-EB5D-4A42-9461-C37343A562CC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On-flight injuries </a:t>
          </a:r>
          <a:br>
            <a:rPr lang="en-US" sz="2200" kern="1200" dirty="0"/>
          </a:br>
          <a:r>
            <a:rPr lang="en-US" sz="2200" kern="1200" dirty="0"/>
            <a:t>Severity </a:t>
          </a:r>
          <a:br>
            <a:rPr lang="en-US" sz="2200" kern="1200" dirty="0"/>
          </a:br>
          <a:r>
            <a:rPr lang="en-US" sz="2200" kern="1200" dirty="0"/>
            <a:t>Aircraft damage.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248F5-219C-9C4B-2EED-0A72F703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7D2F1-C623-46F3-1915-4628C87CB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EB7C6-EC1A-8732-D23D-682DA9125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4CEFA-B8DA-8D55-0C24-63BCB52E3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0501" y="1623518"/>
            <a:ext cx="6165116" cy="2075094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Predicting Aviation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3279197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C.J. Argue, Jake Caldwell, </a:t>
            </a:r>
            <a:r>
              <a:rPr lang="en-US" sz="1800" dirty="0" err="1">
                <a:solidFill>
                  <a:schemeClr val="tx2"/>
                </a:solidFill>
              </a:rPr>
              <a:t>Inkee</a:t>
            </a:r>
            <a:r>
              <a:rPr lang="en-US" sz="1800" dirty="0">
                <a:solidFill>
                  <a:schemeClr val="tx2"/>
                </a:solidFill>
              </a:rPr>
              <a:t> Jung, </a:t>
            </a:r>
            <a:r>
              <a:rPr lang="en-US" sz="1800" dirty="0" err="1">
                <a:solidFill>
                  <a:schemeClr val="tx2"/>
                </a:solidFill>
              </a:rPr>
              <a:t>Jinting</a:t>
            </a:r>
            <a:r>
              <a:rPr lang="en-US" sz="1800" dirty="0">
                <a:solidFill>
                  <a:schemeClr val="tx2"/>
                </a:solidFill>
              </a:rPr>
              <a:t> Liu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ECE635F6-598A-4A6E-812B-9C5B65EE1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2E202-0FCA-D66B-CB7F-D673608F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E104-D3D4-FE76-9BBA-DE0F16D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Models: Results</a:t>
            </a:r>
          </a:p>
        </p:txBody>
      </p:sp>
      <p:pic>
        <p:nvPicPr>
          <p:cNvPr id="7" name="Picture 6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B584C747-5017-87A4-D513-C925B6D3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04" y="1690688"/>
            <a:ext cx="6314765" cy="5091753"/>
          </a:xfrm>
          <a:prstGeom prst="rect">
            <a:avLst/>
          </a:prstGeom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FE7835C-12E6-BFFB-ED36-2DB89B6A7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295796"/>
              </p:ext>
            </p:extLst>
          </p:nvPr>
        </p:nvGraphicFramePr>
        <p:xfrm>
          <a:off x="496530" y="1986476"/>
          <a:ext cx="4532670" cy="344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625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87304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</a:tblGrid>
              <a:tr h="798146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Target: Damage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7981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 score</a:t>
                      </a:r>
                    </a:p>
                    <a:p>
                      <a:pPr algn="ctr"/>
                      <a:r>
                        <a:rPr lang="en-US" b="1" dirty="0"/>
                        <a:t>(Macro average)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92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Trees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92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predictor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14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07F8-07FC-78EE-69A7-0032F20D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F60-A127-AC6E-A35E-FE82D078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Damage classification:</a:t>
            </a:r>
            <a:br>
              <a:rPr lang="en-US"/>
            </a:br>
            <a:r>
              <a:rPr lang="en-US"/>
              <a:t>Extra Trees Feature Importances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DE5C9-CC41-EE53-D474-4BEA98BB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8205" y="1829435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DC2F-8A9D-0203-2080-CE69245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25C13E9E-FCD2-FD75-B024-74514FB3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8" y="1690688"/>
            <a:ext cx="11231248" cy="403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099FBA-F122-420F-6713-6C33401D8B23}"/>
              </a:ext>
            </a:extLst>
          </p:cNvPr>
          <p:cNvSpPr txBox="1"/>
          <p:nvPr/>
        </p:nvSpPr>
        <p:spPr>
          <a:xfrm>
            <a:off x="2445634" y="5934670"/>
            <a:ext cx="8260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Histogram Gradient Boosting Regressor has lowest validation MSE.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 Mean” estimator</a:t>
            </a:r>
          </a:p>
        </p:txBody>
      </p:sp>
    </p:spTree>
    <p:extLst>
      <p:ext uri="{BB962C8B-B14F-4D97-AF65-F5344CB8AC3E}">
        <p14:creationId xmlns:p14="http://schemas.microsoft.com/office/powerpoint/2010/main" val="196992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3844-F54B-B8F9-CEE5-086ACB2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Models: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2CCE13-B9FD-FB4D-A016-72B0C0C63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44312"/>
              </p:ext>
            </p:extLst>
          </p:nvPr>
        </p:nvGraphicFramePr>
        <p:xfrm>
          <a:off x="838200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118964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276452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Fatal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A293129-8B2F-C3BC-3EBB-404241C03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144717"/>
              </p:ext>
            </p:extLst>
          </p:nvPr>
        </p:nvGraphicFramePr>
        <p:xfrm>
          <a:off x="6728752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01676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378651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Serious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6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BB39-CDF4-C9BB-8789-D9418A6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1A92DF2C-EFC7-9FB5-C0C0-D40D9C68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7543"/>
            <a:ext cx="9314186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DA1A-A38D-EFD0-112D-578D9C3B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6B57D4-0683-F4C2-65FD-DB50358D44B6}"/>
              </a:ext>
            </a:extLst>
          </p:cNvPr>
          <p:cNvSpPr txBox="1">
            <a:spLocks/>
          </p:cNvSpPr>
          <p:nvPr/>
        </p:nvSpPr>
        <p:spPr>
          <a:xfrm>
            <a:off x="838200" y="40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Serious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2" name="Picture 11" descr="A graph of a number of permutation&#10;&#10;AI-generated content may be incorrect.">
            <a:extLst>
              <a:ext uri="{FF2B5EF4-FFF2-40B4-BE49-F238E27FC236}">
                <a16:creationId xmlns:a16="http://schemas.microsoft.com/office/drawing/2014/main" id="{A3DD04CD-2975-56A2-B484-97475117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89" y="1679759"/>
            <a:ext cx="9116622" cy="51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3500" cy="3317875"/>
          </a:xfrm>
        </p:spPr>
        <p:txBody>
          <a:bodyPr>
            <a:normAutofit/>
          </a:bodyPr>
          <a:lstStyle/>
          <a:p>
            <a:r>
              <a:rPr lang="en-US" sz="3600" dirty="0"/>
              <a:t>Predicting damage:</a:t>
            </a:r>
          </a:p>
          <a:p>
            <a:pPr lvl="1"/>
            <a:r>
              <a:rPr lang="en-US" sz="3200" dirty="0"/>
              <a:t> Decent (45%) improvement over baseline</a:t>
            </a:r>
          </a:p>
          <a:p>
            <a:pPr lvl="2"/>
            <a:r>
              <a:rPr lang="en-US" sz="2800" dirty="0"/>
              <a:t>Indicates location and inspections important</a:t>
            </a:r>
          </a:p>
          <a:p>
            <a:r>
              <a:rPr lang="en-US" sz="3600" dirty="0"/>
              <a:t>Proportion of injuries: </a:t>
            </a:r>
          </a:p>
          <a:p>
            <a:pPr lvl="1"/>
            <a:r>
              <a:rPr lang="en-US" sz="3200" dirty="0"/>
              <a:t>Modest (14%) improvement for predicting fatal injuries</a:t>
            </a:r>
          </a:p>
          <a:p>
            <a:pPr lvl="1"/>
            <a:r>
              <a:rPr lang="en-US" sz="3200" dirty="0"/>
              <a:t>No (2.5%) improvement for predicting serious injuries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26040" cy="3961221"/>
          </a:xfrm>
        </p:spPr>
        <p:txBody>
          <a:bodyPr>
            <a:normAutofit/>
          </a:bodyPr>
          <a:lstStyle/>
          <a:p>
            <a:r>
              <a:rPr lang="en-US" sz="2400" dirty="0"/>
              <a:t>Across all our models, features from the various NTSB datasets show </a:t>
            </a:r>
            <a:r>
              <a:rPr lang="en-US" sz="2400" b="1" dirty="0"/>
              <a:t>limited predictive power</a:t>
            </a:r>
            <a:endParaRPr lang="en-US" sz="2400" dirty="0"/>
          </a:p>
          <a:p>
            <a:r>
              <a:rPr lang="en-US" sz="2400" dirty="0"/>
              <a:t>They offer only </a:t>
            </a:r>
            <a:r>
              <a:rPr lang="en-US" sz="2400" b="1" dirty="0"/>
              <a:t>marginal improvement</a:t>
            </a:r>
            <a:r>
              <a:rPr lang="en-US" sz="2400" dirty="0"/>
              <a:t> over naive baseline predictors</a:t>
            </a:r>
          </a:p>
          <a:p>
            <a:r>
              <a:rPr lang="en-US" sz="2400" dirty="0"/>
              <a:t>Given these limitations, we shift focus to a different task: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Using time series models to predict the number of aircraft accidents per month</a:t>
            </a:r>
          </a:p>
        </p:txBody>
      </p:sp>
    </p:spTree>
    <p:extLst>
      <p:ext uri="{BB962C8B-B14F-4D97-AF65-F5344CB8AC3E}">
        <p14:creationId xmlns:p14="http://schemas.microsoft.com/office/powerpoint/2010/main" val="327150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94DA-1D84-E2DB-E7B3-C0E971D9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Prediction on Monthly Accidents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58747D-3568-FE6E-8DA4-43A6531D77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8292737" cy="480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9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83FA-FE4A-EAB8-BF56-99CD74A3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B928-3CE1-14F1-A898-A4FD1A105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Accident severity may be linked to the time since last inspection.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Regulators should assess if more frequent inspections would reduce severity.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F2DB8-9CA5-0FFF-345A-19AEBE64B7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more advanced techniques to uncover complex patterns in the data.</a:t>
            </a:r>
          </a:p>
          <a:p>
            <a:r>
              <a:rPr lang="en-US" dirty="0"/>
              <a:t>Build a web-based tool to visualize trends and explore "what-if"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7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F5745-D008-462E-0144-275E12E40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9DF1-25B3-0C99-C08C-B0F2BDCF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B951D2-8BBA-904A-83F1-5717F58CBF9B}"/>
              </a:ext>
            </a:extLst>
          </p:cNvPr>
          <p:cNvSpPr txBox="1">
            <a:spLocks/>
          </p:cNvSpPr>
          <p:nvPr/>
        </p:nvSpPr>
        <p:spPr>
          <a:xfrm>
            <a:off x="0" y="1690688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/>
              <a:t>Motivation</a:t>
            </a:r>
            <a:endParaRPr lang="en-US" sz="1900" dirty="0"/>
          </a:p>
          <a:p>
            <a:pPr lvl="1"/>
            <a:r>
              <a:rPr lang="en-US" sz="1900" dirty="0"/>
              <a:t>Increasing air travel demands call for </a:t>
            </a:r>
            <a:r>
              <a:rPr lang="en-US" sz="1900" b="1" dirty="0"/>
              <a:t>ongoing improvements</a:t>
            </a:r>
            <a:r>
              <a:rPr lang="en-US" sz="1900" dirty="0"/>
              <a:t> in aviation safety</a:t>
            </a:r>
          </a:p>
          <a:p>
            <a:pPr lvl="1"/>
            <a:r>
              <a:rPr lang="en-US" sz="1900" dirty="0"/>
              <a:t>Data-driven insights can support </a:t>
            </a:r>
            <a:r>
              <a:rPr lang="en-US" sz="1900" b="1" dirty="0"/>
              <a:t>lawmakers</a:t>
            </a:r>
            <a:r>
              <a:rPr lang="en-US" sz="1900" dirty="0"/>
              <a:t> and </a:t>
            </a:r>
            <a:r>
              <a:rPr lang="en-US" sz="1900" b="1" dirty="0"/>
              <a:t>airlines</a:t>
            </a:r>
            <a:r>
              <a:rPr lang="en-US" sz="1900" dirty="0"/>
              <a:t> in shaping </a:t>
            </a:r>
            <a:r>
              <a:rPr lang="en-US" sz="1900" b="1" dirty="0"/>
              <a:t>preventive policies</a:t>
            </a:r>
            <a:r>
              <a:rPr lang="en-US" sz="1900" dirty="0"/>
              <a:t> and </a:t>
            </a:r>
            <a:r>
              <a:rPr lang="en-US" sz="1900" b="1" dirty="0"/>
              <a:t>risk mitigation strategies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/>
              <a:t>Key Questions</a:t>
            </a:r>
            <a:endParaRPr lang="en-US" sz="1900" dirty="0"/>
          </a:p>
          <a:p>
            <a:pPr lvl="1"/>
            <a:r>
              <a:rPr lang="en-US" sz="1900" dirty="0"/>
              <a:t>Can we </a:t>
            </a:r>
            <a:r>
              <a:rPr lang="en-US" sz="1900" b="1" dirty="0"/>
              <a:t>predict</a:t>
            </a:r>
            <a:r>
              <a:rPr lang="en-US" sz="1900" dirty="0"/>
              <a:t> whether a given accident will result in serious </a:t>
            </a:r>
            <a:r>
              <a:rPr lang="en-US" sz="1900" b="1" dirty="0"/>
              <a:t>aircraft damage</a:t>
            </a:r>
            <a:r>
              <a:rPr lang="en-US" sz="1900" dirty="0"/>
              <a:t> or </a:t>
            </a:r>
            <a:r>
              <a:rPr lang="en-US" sz="1900" b="1" dirty="0"/>
              <a:t>casualties</a:t>
            </a:r>
            <a:r>
              <a:rPr lang="en-US" sz="1900" dirty="0"/>
              <a:t>?</a:t>
            </a:r>
          </a:p>
          <a:p>
            <a:pPr lvl="1"/>
            <a:r>
              <a:rPr lang="en-US" sz="1900" dirty="0"/>
              <a:t>What are the most influential factors that lead to </a:t>
            </a:r>
            <a:r>
              <a:rPr lang="en-US" sz="1900" b="1" dirty="0"/>
              <a:t>“severe” accident outcomes?</a:t>
            </a:r>
            <a:endParaRPr lang="en-US" sz="1900" dirty="0"/>
          </a:p>
          <a:p>
            <a:pPr lvl="1"/>
            <a:r>
              <a:rPr lang="en-US" sz="1900" dirty="0"/>
              <a:t>What trends can be observed in </a:t>
            </a:r>
            <a:r>
              <a:rPr lang="en-US" sz="1900" b="1" dirty="0"/>
              <a:t>the number of accidents </a:t>
            </a:r>
            <a:r>
              <a:rPr lang="en-US" sz="1900" dirty="0"/>
              <a:t>over time?</a:t>
            </a:r>
          </a:p>
          <a:p>
            <a:endParaRPr lang="en-US" sz="1900" dirty="0"/>
          </a:p>
        </p:txBody>
      </p:sp>
      <p:pic>
        <p:nvPicPr>
          <p:cNvPr id="4" name="Picture 3" descr="A graph showing a number of aviation accidents&#10;&#10;AI-generated content may be incorrect.">
            <a:extLst>
              <a:ext uri="{FF2B5EF4-FFF2-40B4-BE49-F238E27FC236}">
                <a16:creationId xmlns:a16="http://schemas.microsoft.com/office/drawing/2014/main" id="{E5D05BB6-60E5-0261-E66A-C1D6B9FD0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049" y="2283618"/>
            <a:ext cx="5620951" cy="326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7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38C8-3AB5-DEEA-993C-77DAF6D4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FF928-02AC-ADB1-7235-44CE85590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4EF59-B699-4FAF-9A79-F2BFF8E3B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8995-3AF6-9B07-37CA-7CFBD47D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National Travel Safety Board (NTSB) investigation database</a:t>
            </a:r>
            <a:endParaRPr lang="en-KR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A06EA8CF-18AD-771F-C282-6B5CCAD52933}"/>
              </a:ext>
            </a:extLst>
          </p:cNvPr>
          <p:cNvGraphicFramePr>
            <a:graphicFrameLocks/>
          </p:cNvGraphicFramePr>
          <p:nvPr/>
        </p:nvGraphicFramePr>
        <p:xfrm>
          <a:off x="838200" y="182404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203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mdb</a:t>
            </a:r>
            <a:r>
              <a:rPr lang="en-US" sz="3200" dirty="0"/>
              <a:t>-tools’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38963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4A7-62CB-9C6C-4B0B-B884BD6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datasets to get aircraft-level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8289F-82F6-CD62-8506-F1A3B02C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86901"/>
              </p:ext>
            </p:extLst>
          </p:nvPr>
        </p:nvGraphicFramePr>
        <p:xfrm>
          <a:off x="553997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19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43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9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209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A02AA4-4E54-07AE-BADC-860402957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196200"/>
              </p:ext>
            </p:extLst>
          </p:nvPr>
        </p:nvGraphicFramePr>
        <p:xfrm>
          <a:off x="6680888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2E509A72-EF3F-060E-8E0F-522D14398619}"/>
              </a:ext>
            </a:extLst>
          </p:cNvPr>
          <p:cNvSpPr/>
          <p:nvPr/>
        </p:nvSpPr>
        <p:spPr>
          <a:xfrm>
            <a:off x="5659395" y="3947983"/>
            <a:ext cx="877329" cy="435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8D596-65D8-9A29-7317-2A7A589CE918}"/>
              </a:ext>
            </a:extLst>
          </p:cNvPr>
          <p:cNvSpPr txBox="1"/>
          <p:nvPr/>
        </p:nvSpPr>
        <p:spPr>
          <a:xfrm>
            <a:off x="3853252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by aircraft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8CCB-680B-D49A-A9DA-1DCB15022335}"/>
              </a:ext>
            </a:extLst>
          </p:cNvPr>
          <p:cNvSpPr txBox="1"/>
          <p:nvPr/>
        </p:nvSpPr>
        <p:spPr>
          <a:xfrm>
            <a:off x="553997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Propagated to aircraft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8325-610C-F668-FE14-F0B936C8BF54}"/>
              </a:ext>
            </a:extLst>
          </p:cNvPr>
          <p:cNvSpPr txBox="1"/>
          <p:nvPr/>
        </p:nvSpPr>
        <p:spPr>
          <a:xfrm>
            <a:off x="3707028" y="1708306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Sub-aircraft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75FA-6659-B88B-C66A-A205482D5383}"/>
              </a:ext>
            </a:extLst>
          </p:cNvPr>
          <p:cNvSpPr txBox="1"/>
          <p:nvPr/>
        </p:nvSpPr>
        <p:spPr>
          <a:xfrm>
            <a:off x="553997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06CC-93DA-8F69-B4AA-4A0AC0DE4C47}"/>
              </a:ext>
            </a:extLst>
          </p:cNvPr>
          <p:cNvSpPr txBox="1"/>
          <p:nvPr/>
        </p:nvSpPr>
        <p:spPr>
          <a:xfrm>
            <a:off x="2195390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Aircraft-level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2ED19C4-DC87-7BBF-473E-B9532D1C7B84}"/>
              </a:ext>
            </a:extLst>
          </p:cNvPr>
          <p:cNvSpPr/>
          <p:nvPr/>
        </p:nvSpPr>
        <p:spPr>
          <a:xfrm>
            <a:off x="1283175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27711A4-6790-F5C2-8BA9-F52281E0B0B3}"/>
              </a:ext>
            </a:extLst>
          </p:cNvPr>
          <p:cNvSpPr/>
          <p:nvPr/>
        </p:nvSpPr>
        <p:spPr>
          <a:xfrm>
            <a:off x="4582430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Removed rows, reduced categories, and imputed to get complete data with manageable feature set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A411-5F75-4380-82B0-C81CDD3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missingness to avoid data leakage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EAA21-E10E-0660-9C0F-649F62E7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90687"/>
            <a:ext cx="5932716" cy="2978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AEE1E-5941-9A5F-E3DE-604A1D06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92290"/>
            <a:ext cx="5932716" cy="2978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F6251-48E9-A43F-893F-AE9B4C8341D3}"/>
              </a:ext>
            </a:extLst>
          </p:cNvPr>
          <p:cNvSpPr txBox="1"/>
          <p:nvPr/>
        </p:nvSpPr>
        <p:spPr>
          <a:xfrm>
            <a:off x="838200" y="5165710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strongly predictive of fatality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FD0F8-5138-4916-C117-2521776E65B5}"/>
              </a:ext>
            </a:extLst>
          </p:cNvPr>
          <p:cNvSpPr txBox="1"/>
          <p:nvPr/>
        </p:nvSpPr>
        <p:spPr>
          <a:xfrm>
            <a:off x="4593772" y="5164217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feature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49592-96B1-C1E2-0DFF-84286471826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0743" y="5348883"/>
            <a:ext cx="283029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58D85-733B-94BC-3778-A4D09D12AE79}"/>
              </a:ext>
            </a:extLst>
          </p:cNvPr>
          <p:cNvSpPr txBox="1"/>
          <p:nvPr/>
        </p:nvSpPr>
        <p:spPr>
          <a:xfrm>
            <a:off x="6901543" y="516571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weakly predictive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D0A3BE-07A1-FD6A-491F-0EA745F01517}"/>
              </a:ext>
            </a:extLst>
          </p:cNvPr>
          <p:cNvSpPr txBox="1"/>
          <p:nvPr/>
        </p:nvSpPr>
        <p:spPr>
          <a:xfrm>
            <a:off x="9688286" y="5165710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feature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49A60-4E16-9A20-4F16-CC0CCC7FE7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383485" y="5350376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8737" cy="4351338"/>
          </a:xfrm>
        </p:spPr>
        <p:txBody>
          <a:bodyPr>
            <a:normAutofit/>
          </a:bodyPr>
          <a:lstStyle/>
          <a:p>
            <a:r>
              <a:rPr lang="en-US" dirty="0"/>
              <a:t>Series of Learners</a:t>
            </a:r>
          </a:p>
          <a:p>
            <a:pPr lvl="1"/>
            <a:r>
              <a:rPr lang="en-US" dirty="0"/>
              <a:t>Random Forest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Extra Trees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Histogram Gradient Boost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/>
              <a:t>Bagging </a:t>
            </a:r>
            <a:r>
              <a:rPr lang="en-US" sz="1800" dirty="0"/>
              <a:t>(Classifier/Regressor)</a:t>
            </a:r>
          </a:p>
          <a:p>
            <a:pPr lvl="1"/>
            <a:endParaRPr lang="en-US" dirty="0"/>
          </a:p>
          <a:p>
            <a:r>
              <a:rPr lang="en-US" dirty="0"/>
              <a:t>Hyperparameter tuning for each target</a:t>
            </a:r>
          </a:p>
          <a:p>
            <a:pPr lvl="1"/>
            <a:r>
              <a:rPr lang="en-US" dirty="0"/>
              <a:t>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7435C-6F0A-1BFF-4614-E28BD49E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8269-F6D3-B713-F77C-0BD9B4B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C47CB-EB99-2D68-2203-E0228A87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4253" y="1690688"/>
            <a:ext cx="6058297" cy="403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FC01F7-43E9-37C6-C990-BBF484E80634}"/>
              </a:ext>
            </a:extLst>
          </p:cNvPr>
          <p:cNvSpPr txBox="1"/>
          <p:nvPr/>
        </p:nvSpPr>
        <p:spPr>
          <a:xfrm>
            <a:off x="2430886" y="5726113"/>
            <a:ext cx="8260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Extra Trees Classifier has highest validation F1(macro)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“Naïve” estimator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all, every model overfits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03456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1260</Words>
  <Application>Microsoft Macintosh PowerPoint</Application>
  <PresentationFormat>Widescreen</PresentationFormat>
  <Paragraphs>667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Predicting Aviation  Accident Severity</vt:lpstr>
      <vt:lpstr>Problem Definition</vt:lpstr>
      <vt:lpstr>National Travel Safety Board (NTSB) investigation database</vt:lpstr>
      <vt:lpstr>National Travel Safety Board (NTSB) investigation database</vt:lpstr>
      <vt:lpstr>Merged datasets to get aircraft-level data</vt:lpstr>
      <vt:lpstr>Removed rows, reduced categories, and imputed to get complete data with manageable feature set</vt:lpstr>
      <vt:lpstr>Analyzed missingness to avoid data leakage</vt:lpstr>
      <vt:lpstr>Modeling approach</vt:lpstr>
      <vt:lpstr>Classification Model Performances: Training and Validation Sets</vt:lpstr>
      <vt:lpstr>Classification Models: Results</vt:lpstr>
      <vt:lpstr>Damage classification: Extra Trees Feature Importances</vt:lpstr>
      <vt:lpstr>Regression Model Performances: Training and Validation Sets</vt:lpstr>
      <vt:lpstr>Regression Models: Results</vt:lpstr>
      <vt:lpstr>Fatal Injury Proportions: Permutation Importances</vt:lpstr>
      <vt:lpstr>PowerPoint Presentation</vt:lpstr>
      <vt:lpstr>Results</vt:lpstr>
      <vt:lpstr>Insights</vt:lpstr>
      <vt:lpstr>Time Series Prediction on Monthly Accidents</vt:lpstr>
      <vt:lpstr>Conclusion &amp;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Jung, Inkee</cp:lastModifiedBy>
  <cp:revision>21</cp:revision>
  <dcterms:created xsi:type="dcterms:W3CDTF">2025-06-16T13:55:09Z</dcterms:created>
  <dcterms:modified xsi:type="dcterms:W3CDTF">2025-06-27T22:22:10Z</dcterms:modified>
</cp:coreProperties>
</file>