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layfair Displ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yfairDisplay-regular.fntdata"/><Relationship Id="rId21" Type="http://schemas.openxmlformats.org/officeDocument/2006/relationships/slide" Target="slides/slide16.xml"/><Relationship Id="rId24" Type="http://schemas.openxmlformats.org/officeDocument/2006/relationships/font" Target="fonts/PlayfairDisplay-italic.fntdata"/><Relationship Id="rId23" Type="http://schemas.openxmlformats.org/officeDocument/2006/relationships/font" Target="fonts/PlayfairDispl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PlayfairDispl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312c7dd12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312c7dd12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312c7dd12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312c7dd12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312c7dd1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312c7dd1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312c7dd12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3312c7dd12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312c7dd12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312c7dd12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312c7dd12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312c7dd12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312c7dd12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312c7dd12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312c7dd1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312c7dd1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3312c7dd1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3312c7dd1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312c7dd1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3312c7dd1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312c7dd1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312c7dd1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312c7dd1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312c7dd1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312c7dd12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312c7dd1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312c7dd1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312c7dd1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312c7dd1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312c7dd1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982600" y="1611600"/>
            <a:ext cx="3178800" cy="1920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Laundry</a:t>
            </a:r>
            <a:endParaRPr/>
          </a:p>
          <a:p>
            <a:pPr indent="0" lvl="0" marL="0" rtl="0" algn="ctr">
              <a:spcBef>
                <a:spcPts val="0"/>
              </a:spcBef>
              <a:spcAft>
                <a:spcPts val="0"/>
              </a:spcAft>
              <a:buNone/>
            </a:pPr>
            <a:r>
              <a:rPr b="1" lang="en"/>
              <a:t>Management</a:t>
            </a:r>
            <a:endParaRPr/>
          </a:p>
          <a:p>
            <a:pPr indent="0" lvl="0" marL="0" rtl="0" algn="ctr">
              <a:spcBef>
                <a:spcPts val="0"/>
              </a:spcBef>
              <a:spcAft>
                <a:spcPts val="0"/>
              </a:spcAft>
              <a:buNone/>
            </a:pPr>
            <a:r>
              <a:rPr b="1" lang="en"/>
              <a:t>System</a:t>
            </a:r>
            <a:endParaRPr b="1"/>
          </a:p>
        </p:txBody>
      </p:sp>
      <p:sp>
        <p:nvSpPr>
          <p:cNvPr id="60" name="Google Shape;60;p13"/>
          <p:cNvSpPr txBox="1"/>
          <p:nvPr>
            <p:ph idx="1" type="subTitle"/>
          </p:nvPr>
        </p:nvSpPr>
        <p:spPr>
          <a:xfrm>
            <a:off x="6484275" y="3696100"/>
            <a:ext cx="2557800" cy="130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Contributors:</a:t>
            </a:r>
            <a:endParaRPr b="1" sz="1600">
              <a:solidFill>
                <a:schemeClr val="dk2"/>
              </a:solidFill>
            </a:endParaRPr>
          </a:p>
          <a:p>
            <a:pPr indent="0" lvl="0" marL="0" rtl="0" algn="ctr">
              <a:spcBef>
                <a:spcPts val="0"/>
              </a:spcBef>
              <a:spcAft>
                <a:spcPts val="0"/>
              </a:spcAft>
              <a:buNone/>
            </a:pPr>
            <a:br>
              <a:rPr lang="en" sz="1600">
                <a:solidFill>
                  <a:schemeClr val="dk2"/>
                </a:solidFill>
              </a:rPr>
            </a:br>
            <a:r>
              <a:rPr lang="en" sz="1600">
                <a:solidFill>
                  <a:schemeClr val="dk2"/>
                </a:solidFill>
              </a:rPr>
              <a:t>1. Eshan Dhok</a:t>
            </a:r>
            <a:endParaRPr sz="1600">
              <a:solidFill>
                <a:schemeClr val="dk2"/>
              </a:solidFill>
            </a:endParaRPr>
          </a:p>
          <a:p>
            <a:pPr indent="0" lvl="0" marL="0" rtl="0" algn="ctr">
              <a:spcBef>
                <a:spcPts val="0"/>
              </a:spcBef>
              <a:spcAft>
                <a:spcPts val="0"/>
              </a:spcAft>
              <a:buNone/>
            </a:pPr>
            <a:r>
              <a:rPr lang="en" sz="1600">
                <a:solidFill>
                  <a:schemeClr val="dk2"/>
                </a:solidFill>
              </a:rPr>
              <a:t>2. Ojas Dighe</a:t>
            </a:r>
            <a:endParaRPr sz="1600">
              <a:solidFill>
                <a:schemeClr val="dk2"/>
              </a:solidFill>
            </a:endParaRPr>
          </a:p>
          <a:p>
            <a:pPr indent="0" lvl="0" marL="0" rtl="0" algn="ctr">
              <a:spcBef>
                <a:spcPts val="0"/>
              </a:spcBef>
              <a:spcAft>
                <a:spcPts val="0"/>
              </a:spcAft>
              <a:buNone/>
            </a:pPr>
            <a:r>
              <a:rPr lang="en" sz="1600">
                <a:solidFill>
                  <a:schemeClr val="dk2"/>
                </a:solidFill>
              </a:rPr>
              <a:t>3. Mohan Tare</a:t>
            </a:r>
            <a:endParaRPr sz="16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idx="1" type="body"/>
          </p:nvPr>
        </p:nvSpPr>
        <p:spPr>
          <a:xfrm>
            <a:off x="1306800" y="525825"/>
            <a:ext cx="7038900" cy="739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935"/>
              <a:buNone/>
            </a:pPr>
            <a:r>
              <a:rPr lang="en" sz="1600" u="sng"/>
              <a:t>Reports</a:t>
            </a:r>
            <a:r>
              <a:rPr lang="en" sz="1600"/>
              <a:t>: Displays the demand-supply situation, order status and various other statistics.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idx="1" type="body"/>
          </p:nvPr>
        </p:nvSpPr>
        <p:spPr>
          <a:xfrm>
            <a:off x="1306800" y="525825"/>
            <a:ext cx="7038900" cy="822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u="sng"/>
              <a:t>Laundry List</a:t>
            </a:r>
            <a:r>
              <a:rPr lang="en" sz="1600"/>
              <a:t>: List of current orders under process, with customer and order details.</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idx="1" type="body"/>
          </p:nvPr>
        </p:nvSpPr>
        <p:spPr>
          <a:xfrm>
            <a:off x="1306800" y="525825"/>
            <a:ext cx="7038900" cy="76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u="sng"/>
              <a:t>Laundry Category</a:t>
            </a:r>
            <a:r>
              <a:rPr lang="en" sz="1600"/>
              <a:t>: Displays various categories of laundry with respective prices.</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idx="1" type="body"/>
          </p:nvPr>
        </p:nvSpPr>
        <p:spPr>
          <a:xfrm>
            <a:off x="1306800" y="525825"/>
            <a:ext cx="7038900" cy="54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u="sng"/>
              <a:t>Inventory</a:t>
            </a:r>
            <a:r>
              <a:rPr lang="en" sz="1600"/>
              <a:t>: Lists customer-wise inventory so as to aid their management.</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391350"/>
            <a:ext cx="8520600" cy="626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a:t>Advantages of This System</a:t>
            </a:r>
            <a:endParaRPr b="1"/>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Char char="❖"/>
            </a:pPr>
            <a:r>
              <a:rPr lang="en" sz="1600"/>
              <a:t>Easy-to-use and user friendly</a:t>
            </a:r>
            <a:endParaRPr sz="1600"/>
          </a:p>
          <a:p>
            <a:pPr indent="-330200" lvl="0" marL="457200" rtl="0" algn="l">
              <a:lnSpc>
                <a:spcPct val="200000"/>
              </a:lnSpc>
              <a:spcBef>
                <a:spcPts val="0"/>
              </a:spcBef>
              <a:spcAft>
                <a:spcPts val="0"/>
              </a:spcAft>
              <a:buSzPts val="1600"/>
              <a:buChar char="❖"/>
            </a:pPr>
            <a:r>
              <a:rPr lang="en" sz="1600"/>
              <a:t>Centralized system model</a:t>
            </a:r>
            <a:endParaRPr sz="1600"/>
          </a:p>
          <a:p>
            <a:pPr indent="-330200" lvl="0" marL="457200" rtl="0" algn="l">
              <a:lnSpc>
                <a:spcPct val="200000"/>
              </a:lnSpc>
              <a:spcBef>
                <a:spcPts val="0"/>
              </a:spcBef>
              <a:spcAft>
                <a:spcPts val="0"/>
              </a:spcAft>
              <a:buSzPts val="1600"/>
              <a:buChar char="❖"/>
            </a:pPr>
            <a:r>
              <a:rPr lang="en" sz="1600"/>
              <a:t>Reduced operational complexity</a:t>
            </a:r>
            <a:endParaRPr sz="1600"/>
          </a:p>
          <a:p>
            <a:pPr indent="-330200" lvl="0" marL="457200" rtl="0" algn="l">
              <a:lnSpc>
                <a:spcPct val="200000"/>
              </a:lnSpc>
              <a:spcBef>
                <a:spcPts val="0"/>
              </a:spcBef>
              <a:spcAft>
                <a:spcPts val="0"/>
              </a:spcAft>
              <a:buSzPts val="1600"/>
              <a:buChar char="❖"/>
            </a:pPr>
            <a:r>
              <a:rPr lang="en" sz="1600"/>
              <a:t>Visual representation of analyzed data</a:t>
            </a:r>
            <a:endParaRPr sz="1600"/>
          </a:p>
          <a:p>
            <a:pPr indent="-330200" lvl="0" marL="457200" rtl="0" algn="l">
              <a:lnSpc>
                <a:spcPct val="200000"/>
              </a:lnSpc>
              <a:spcBef>
                <a:spcPts val="0"/>
              </a:spcBef>
              <a:spcAft>
                <a:spcPts val="0"/>
              </a:spcAft>
              <a:buSzPts val="1600"/>
              <a:buChar char="❖"/>
            </a:pPr>
            <a:r>
              <a:rPr lang="en" sz="1600"/>
              <a:t>Online feedback facility</a:t>
            </a:r>
            <a:endParaRPr sz="1600"/>
          </a:p>
          <a:p>
            <a:pPr indent="0" lvl="0" marL="0" rtl="0" algn="l">
              <a:lnSpc>
                <a:spcPct val="200000"/>
              </a:lnSpc>
              <a:spcBef>
                <a:spcPts val="1200"/>
              </a:spcBef>
              <a:spcAft>
                <a:spcPts val="120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391350"/>
            <a:ext cx="8520600" cy="626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a:t>Future Scope</a:t>
            </a:r>
            <a:endParaRPr b="1"/>
          </a:p>
        </p:txBody>
      </p:sp>
      <p:sp>
        <p:nvSpPr>
          <p:cNvPr id="141" name="Google Shape;141;p27"/>
          <p:cNvSpPr txBox="1"/>
          <p:nvPr>
            <p:ph idx="1" type="body"/>
          </p:nvPr>
        </p:nvSpPr>
        <p:spPr>
          <a:xfrm>
            <a:off x="1297500" y="1567550"/>
            <a:ext cx="6625800" cy="29112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Char char="❖"/>
            </a:pPr>
            <a:r>
              <a:rPr lang="en" sz="1600"/>
              <a:t>Creating user dashboard/ User side app.</a:t>
            </a:r>
            <a:endParaRPr sz="1600"/>
          </a:p>
          <a:p>
            <a:pPr indent="-330200" lvl="0" marL="457200" rtl="0" algn="l">
              <a:lnSpc>
                <a:spcPct val="200000"/>
              </a:lnSpc>
              <a:spcBef>
                <a:spcPts val="0"/>
              </a:spcBef>
              <a:spcAft>
                <a:spcPts val="0"/>
              </a:spcAft>
              <a:buSzPts val="1600"/>
              <a:buChar char="❖"/>
            </a:pPr>
            <a:r>
              <a:rPr lang="en" sz="1600"/>
              <a:t>An online payment system</a:t>
            </a:r>
            <a:endParaRPr sz="1600"/>
          </a:p>
          <a:p>
            <a:pPr indent="-330200" lvl="0" marL="457200" rtl="0" algn="l">
              <a:lnSpc>
                <a:spcPct val="200000"/>
              </a:lnSpc>
              <a:spcBef>
                <a:spcPts val="0"/>
              </a:spcBef>
              <a:spcAft>
                <a:spcPts val="0"/>
              </a:spcAft>
              <a:buSzPts val="1600"/>
              <a:buChar char="❖"/>
            </a:pPr>
            <a:r>
              <a:rPr lang="en" sz="1600"/>
              <a:t>Encouraging the usage of the system over traditional ones by customers, with discounts and special offers</a:t>
            </a:r>
            <a:endParaRPr sz="1600"/>
          </a:p>
          <a:p>
            <a:pPr indent="-330200" lvl="0" marL="457200" rtl="0" algn="l">
              <a:lnSpc>
                <a:spcPct val="200000"/>
              </a:lnSpc>
              <a:spcBef>
                <a:spcPts val="0"/>
              </a:spcBef>
              <a:spcAft>
                <a:spcPts val="0"/>
              </a:spcAft>
              <a:buSzPts val="1600"/>
              <a:buChar char="❖"/>
            </a:pPr>
            <a:r>
              <a:rPr lang="en" sz="1600"/>
              <a:t>A notification system to alert customers</a:t>
            </a:r>
            <a:endParaRPr sz="1600"/>
          </a:p>
          <a:p>
            <a:pPr indent="-330200" lvl="0" marL="457200" rtl="0" algn="l">
              <a:lnSpc>
                <a:spcPct val="200000"/>
              </a:lnSpc>
              <a:spcBef>
                <a:spcPts val="0"/>
              </a:spcBef>
              <a:spcAft>
                <a:spcPts val="0"/>
              </a:spcAft>
              <a:buSzPts val="1600"/>
              <a:buChar char="❖"/>
            </a:pPr>
            <a:r>
              <a:rPr lang="en" sz="1600"/>
              <a:t>An application for more platforms like mobile and desktop</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391350"/>
            <a:ext cx="8520600" cy="626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a:t>Conclusion</a:t>
            </a:r>
            <a:endParaRPr b="1"/>
          </a:p>
        </p:txBody>
      </p:sp>
      <p:sp>
        <p:nvSpPr>
          <p:cNvPr id="147" name="Google Shape;147;p28"/>
          <p:cNvSpPr txBox="1"/>
          <p:nvPr>
            <p:ph idx="1" type="body"/>
          </p:nvPr>
        </p:nvSpPr>
        <p:spPr>
          <a:xfrm>
            <a:off x="837150" y="1567550"/>
            <a:ext cx="4288800" cy="3213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t>This Laundry Management System acts as a means to aid laundry owners in managing their business. Not only does it provide an edge over the competition but also promotes E-commerce in this sector. This low-investment system can provide similar major benefits in the long run, with next to no negative consequences.</a:t>
            </a:r>
            <a:endParaRPr sz="1600"/>
          </a:p>
          <a:p>
            <a:pPr indent="0" lvl="0" marL="0" rtl="0" algn="l">
              <a:lnSpc>
                <a:spcPct val="150000"/>
              </a:lnSpc>
              <a:spcBef>
                <a:spcPts val="1200"/>
              </a:spcBef>
              <a:spcAft>
                <a:spcPts val="1200"/>
              </a:spcAft>
              <a:buNone/>
            </a:pPr>
            <a:r>
              <a:t/>
            </a:r>
            <a:endParaRPr sz="1600"/>
          </a:p>
        </p:txBody>
      </p:sp>
      <p:pic>
        <p:nvPicPr>
          <p:cNvPr id="148" name="Google Shape;148;p28"/>
          <p:cNvPicPr preferRelativeResize="0"/>
          <p:nvPr/>
        </p:nvPicPr>
        <p:blipFill>
          <a:blip r:embed="rId3">
            <a:alphaModFix/>
          </a:blip>
          <a:stretch>
            <a:fillRect/>
          </a:stretch>
        </p:blipFill>
        <p:spPr>
          <a:xfrm>
            <a:off x="5180975" y="1596075"/>
            <a:ext cx="3713249" cy="31559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700"/>
              <a:t>Contents</a:t>
            </a:r>
            <a:endParaRPr b="1" sz="2700"/>
          </a:p>
        </p:txBody>
      </p:sp>
      <p:sp>
        <p:nvSpPr>
          <p:cNvPr id="66" name="Google Shape;66;p14"/>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30200" lvl="0" marL="457200" rtl="0" algn="l">
              <a:lnSpc>
                <a:spcPct val="200000"/>
              </a:lnSpc>
              <a:spcBef>
                <a:spcPts val="0"/>
              </a:spcBef>
              <a:spcAft>
                <a:spcPts val="0"/>
              </a:spcAft>
              <a:buSzPts val="1600"/>
              <a:buChar char="❖"/>
            </a:pPr>
            <a:r>
              <a:rPr lang="en" sz="1600"/>
              <a:t>Problem Statement and Possible Solution</a:t>
            </a:r>
            <a:endParaRPr sz="1600"/>
          </a:p>
          <a:p>
            <a:pPr indent="-330200" lvl="0" marL="457200" rtl="0" algn="l">
              <a:lnSpc>
                <a:spcPct val="200000"/>
              </a:lnSpc>
              <a:spcBef>
                <a:spcPts val="0"/>
              </a:spcBef>
              <a:spcAft>
                <a:spcPts val="0"/>
              </a:spcAft>
              <a:buSzPts val="1600"/>
              <a:buChar char="❖"/>
            </a:pPr>
            <a:r>
              <a:rPr lang="en" sz="1600"/>
              <a:t>Project Description</a:t>
            </a:r>
            <a:endParaRPr sz="1600"/>
          </a:p>
          <a:p>
            <a:pPr indent="-330200" lvl="0" marL="457200" rtl="0" algn="l">
              <a:lnSpc>
                <a:spcPct val="200000"/>
              </a:lnSpc>
              <a:spcBef>
                <a:spcPts val="0"/>
              </a:spcBef>
              <a:spcAft>
                <a:spcPts val="0"/>
              </a:spcAft>
              <a:buSzPts val="1600"/>
              <a:buChar char="❖"/>
            </a:pPr>
            <a:r>
              <a:rPr lang="en" sz="1600"/>
              <a:t>Detailed Explanation of Project Components</a:t>
            </a:r>
            <a:endParaRPr sz="1600"/>
          </a:p>
          <a:p>
            <a:pPr indent="-330200" lvl="0" marL="457200" rtl="0" algn="l">
              <a:lnSpc>
                <a:spcPct val="200000"/>
              </a:lnSpc>
              <a:spcBef>
                <a:spcPts val="0"/>
              </a:spcBef>
              <a:spcAft>
                <a:spcPts val="0"/>
              </a:spcAft>
              <a:buSzPts val="1600"/>
              <a:buChar char="❖"/>
            </a:pPr>
            <a:r>
              <a:rPr lang="en" sz="1600"/>
              <a:t>Advantages</a:t>
            </a:r>
            <a:endParaRPr sz="1600"/>
          </a:p>
          <a:p>
            <a:pPr indent="-330200" lvl="0" marL="457200" rtl="0" algn="l">
              <a:lnSpc>
                <a:spcPct val="200000"/>
              </a:lnSpc>
              <a:spcBef>
                <a:spcPts val="0"/>
              </a:spcBef>
              <a:spcAft>
                <a:spcPts val="0"/>
              </a:spcAft>
              <a:buSzPts val="1600"/>
              <a:buChar char="❖"/>
            </a:pPr>
            <a:r>
              <a:rPr lang="en" sz="1600"/>
              <a:t>Future Scope</a:t>
            </a:r>
            <a:endParaRPr sz="1600"/>
          </a:p>
          <a:p>
            <a:pPr indent="-330200" lvl="0" marL="457200" rtl="0" algn="l">
              <a:lnSpc>
                <a:spcPct val="200000"/>
              </a:lnSpc>
              <a:spcBef>
                <a:spcPts val="0"/>
              </a:spcBef>
              <a:spcAft>
                <a:spcPts val="0"/>
              </a:spcAft>
              <a:buSzPts val="1600"/>
              <a:buChar char="❖"/>
            </a:pPr>
            <a:r>
              <a:rPr lang="en" sz="1600"/>
              <a:t>Conclusion</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a:t>Problems Faced</a:t>
            </a:r>
            <a:endParaRPr b="1"/>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Traditional laundry management systems suffer from problems like the following:</a:t>
            </a:r>
            <a:endParaRPr sz="1600"/>
          </a:p>
          <a:p>
            <a:pPr indent="0" lvl="0" marL="0" rtl="0" algn="l">
              <a:spcBef>
                <a:spcPts val="1200"/>
              </a:spcBef>
              <a:spcAft>
                <a:spcPts val="0"/>
              </a:spcAft>
              <a:buNone/>
            </a:pPr>
            <a:r>
              <a:t/>
            </a:r>
            <a:endParaRPr sz="1600"/>
          </a:p>
          <a:p>
            <a:pPr indent="-330200" lvl="0" marL="457200" rtl="0" algn="l">
              <a:lnSpc>
                <a:spcPct val="200000"/>
              </a:lnSpc>
              <a:spcBef>
                <a:spcPts val="1200"/>
              </a:spcBef>
              <a:spcAft>
                <a:spcPts val="0"/>
              </a:spcAft>
              <a:buSzPts val="1600"/>
              <a:buChar char="❖"/>
            </a:pPr>
            <a:r>
              <a:rPr lang="en" sz="1600"/>
              <a:t> Higher workload on workers</a:t>
            </a:r>
            <a:endParaRPr sz="1600"/>
          </a:p>
          <a:p>
            <a:pPr indent="-330200" lvl="0" marL="457200" rtl="0" algn="l">
              <a:lnSpc>
                <a:spcPct val="200000"/>
              </a:lnSpc>
              <a:spcBef>
                <a:spcPts val="0"/>
              </a:spcBef>
              <a:spcAft>
                <a:spcPts val="0"/>
              </a:spcAft>
              <a:buSzPts val="1600"/>
              <a:buChar char="❖"/>
            </a:pPr>
            <a:r>
              <a:rPr lang="en" sz="1600"/>
              <a:t> Possible mismanagement due to the same</a:t>
            </a:r>
            <a:endParaRPr sz="1600"/>
          </a:p>
          <a:p>
            <a:pPr indent="-330200" lvl="0" marL="457200" rtl="0" algn="l">
              <a:lnSpc>
                <a:spcPct val="200000"/>
              </a:lnSpc>
              <a:spcBef>
                <a:spcPts val="0"/>
              </a:spcBef>
              <a:spcAft>
                <a:spcPts val="0"/>
              </a:spcAft>
              <a:buSzPts val="1600"/>
              <a:buChar char="❖"/>
            </a:pPr>
            <a:r>
              <a:rPr lang="en" sz="1600"/>
              <a:t> Lack of insight into the business trends</a:t>
            </a:r>
            <a:endParaRPr sz="1600"/>
          </a:p>
          <a:p>
            <a:pPr indent="-330200" lvl="0" marL="457200" rtl="0" algn="l">
              <a:lnSpc>
                <a:spcPct val="200000"/>
              </a:lnSpc>
              <a:spcBef>
                <a:spcPts val="0"/>
              </a:spcBef>
              <a:spcAft>
                <a:spcPts val="0"/>
              </a:spcAft>
              <a:buSzPts val="1600"/>
              <a:buChar char="❖"/>
            </a:pPr>
            <a:r>
              <a:rPr lang="en" sz="1600"/>
              <a:t> Planning becomes a tedious task</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a:t>Possible Solution</a:t>
            </a:r>
            <a:endParaRPr b="1"/>
          </a:p>
        </p:txBody>
      </p:sp>
      <p:sp>
        <p:nvSpPr>
          <p:cNvPr id="78" name="Google Shape;78;p16"/>
          <p:cNvSpPr txBox="1"/>
          <p:nvPr>
            <p:ph idx="1" type="body"/>
          </p:nvPr>
        </p:nvSpPr>
        <p:spPr>
          <a:xfrm>
            <a:off x="3298550" y="1567550"/>
            <a:ext cx="5037600" cy="29112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600"/>
              <a:t>A data analysis-</a:t>
            </a:r>
            <a:r>
              <a:rPr lang="en" sz="1600"/>
              <a:t>d</a:t>
            </a:r>
            <a:r>
              <a:rPr lang="en" sz="1600"/>
              <a:t>riven management system that allows the owner to keep track of their business easily and facilitates simpler management and future planning. This system should be able to resolve all the issues mentioned in the previous section while being easy to use and simple to understand.</a:t>
            </a:r>
            <a:endParaRPr sz="1600"/>
          </a:p>
          <a:p>
            <a:pPr indent="0" lvl="0" marL="0" rtl="0" algn="l">
              <a:lnSpc>
                <a:spcPct val="200000"/>
              </a:lnSpc>
              <a:spcBef>
                <a:spcPts val="1200"/>
              </a:spcBef>
              <a:spcAft>
                <a:spcPts val="1200"/>
              </a:spcAft>
              <a:buNone/>
            </a:pPr>
            <a:r>
              <a:t/>
            </a:r>
            <a:endParaRPr sz="1600"/>
          </a:p>
        </p:txBody>
      </p:sp>
      <p:pic>
        <p:nvPicPr>
          <p:cNvPr id="79" name="Google Shape;79;p16"/>
          <p:cNvPicPr preferRelativeResize="0"/>
          <p:nvPr/>
        </p:nvPicPr>
        <p:blipFill>
          <a:blip r:embed="rId3">
            <a:alphaModFix/>
          </a:blip>
          <a:stretch>
            <a:fillRect/>
          </a:stretch>
        </p:blipFill>
        <p:spPr>
          <a:xfrm>
            <a:off x="608975" y="1803950"/>
            <a:ext cx="2438400" cy="2438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1297500" y="393750"/>
            <a:ext cx="7038900" cy="1013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a:t>Project Description:</a:t>
            </a:r>
            <a:br>
              <a:rPr b="1" lang="en"/>
            </a:br>
            <a:r>
              <a:rPr b="1" lang="en"/>
              <a:t>Laundry Management System</a:t>
            </a:r>
            <a:endParaRPr b="1"/>
          </a:p>
        </p:txBody>
      </p:sp>
      <p:sp>
        <p:nvSpPr>
          <p:cNvPr id="85" name="Google Shape;85;p17"/>
          <p:cNvSpPr txBox="1"/>
          <p:nvPr>
            <p:ph idx="1" type="body"/>
          </p:nvPr>
        </p:nvSpPr>
        <p:spPr>
          <a:xfrm>
            <a:off x="1164750" y="1756875"/>
            <a:ext cx="6814500" cy="2664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t>Laundry Management System (LMS) is a user-friendly, easy-to-use software that helps the owners to monitor the current status of their business via constant analysis of their business database - including user management, revenue monitoring and planning future steps.</a:t>
            </a:r>
            <a:endParaRPr sz="1600"/>
          </a:p>
          <a:p>
            <a:pPr indent="0" lvl="0" marL="0" rtl="0" algn="l">
              <a:lnSpc>
                <a:spcPct val="150000"/>
              </a:lnSpc>
              <a:spcBef>
                <a:spcPts val="1200"/>
              </a:spcBef>
              <a:spcAft>
                <a:spcPts val="0"/>
              </a:spcAft>
              <a:buNone/>
            </a:pPr>
            <a:r>
              <a:rPr lang="en" sz="1600"/>
              <a:t>Being able to visualize data like the users' list, current laundry orders, etc. as well as features like inventory management makes management easier while minimizing the human resources requirements for the business.</a:t>
            </a:r>
            <a:endParaRPr sz="1600"/>
          </a:p>
          <a:p>
            <a:pPr indent="0" lvl="0" marL="0" rtl="0" algn="l">
              <a:lnSpc>
                <a:spcPct val="150000"/>
              </a:lnSpc>
              <a:spcBef>
                <a:spcPts val="1200"/>
              </a:spcBef>
              <a:spcAft>
                <a:spcPts val="12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391350"/>
            <a:ext cx="8520600" cy="626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a:t>Technologies Implemented</a:t>
            </a:r>
            <a:endParaRPr b="1"/>
          </a:p>
        </p:txBody>
      </p:sp>
      <p:pic>
        <p:nvPicPr>
          <p:cNvPr id="91" name="Google Shape;91;p18"/>
          <p:cNvPicPr preferRelativeResize="0"/>
          <p:nvPr/>
        </p:nvPicPr>
        <p:blipFill>
          <a:blip r:embed="rId3">
            <a:alphaModFix/>
          </a:blip>
          <a:stretch>
            <a:fillRect/>
          </a:stretch>
        </p:blipFill>
        <p:spPr>
          <a:xfrm>
            <a:off x="3504025" y="1580175"/>
            <a:ext cx="1983150" cy="1983150"/>
          </a:xfrm>
          <a:prstGeom prst="rect">
            <a:avLst/>
          </a:prstGeom>
          <a:noFill/>
          <a:ln>
            <a:noFill/>
          </a:ln>
        </p:spPr>
      </p:pic>
      <p:sp>
        <p:nvSpPr>
          <p:cNvPr id="92" name="Google Shape;92;p18"/>
          <p:cNvSpPr txBox="1"/>
          <p:nvPr>
            <p:ph idx="1" type="body"/>
          </p:nvPr>
        </p:nvSpPr>
        <p:spPr>
          <a:xfrm>
            <a:off x="1297500" y="1796850"/>
            <a:ext cx="2196000" cy="1549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u="sng"/>
              <a:t>Back-End</a:t>
            </a:r>
            <a:r>
              <a:rPr lang="en" sz="1600"/>
              <a:t>:</a:t>
            </a:r>
            <a:endParaRPr sz="1600"/>
          </a:p>
          <a:p>
            <a:pPr indent="-330200" lvl="0" marL="457200" rtl="0" algn="l">
              <a:lnSpc>
                <a:spcPct val="115000"/>
              </a:lnSpc>
              <a:spcBef>
                <a:spcPts val="1200"/>
              </a:spcBef>
              <a:spcAft>
                <a:spcPts val="0"/>
              </a:spcAft>
              <a:buSzPts val="1600"/>
              <a:buChar char="❖"/>
            </a:pPr>
            <a:r>
              <a:rPr lang="en" sz="1600"/>
              <a:t>Node.js</a:t>
            </a:r>
            <a:endParaRPr sz="1600"/>
          </a:p>
          <a:p>
            <a:pPr indent="-330200" lvl="0" marL="457200" rtl="0" algn="l">
              <a:lnSpc>
                <a:spcPct val="115000"/>
              </a:lnSpc>
              <a:spcBef>
                <a:spcPts val="0"/>
              </a:spcBef>
              <a:spcAft>
                <a:spcPts val="0"/>
              </a:spcAft>
              <a:buSzPts val="1600"/>
              <a:buChar char="❖"/>
            </a:pPr>
            <a:r>
              <a:rPr lang="en" sz="1600"/>
              <a:t>Express</a:t>
            </a:r>
            <a:endParaRPr sz="1600"/>
          </a:p>
          <a:p>
            <a:pPr indent="-330200" lvl="0" marL="457200" rtl="0" algn="l">
              <a:lnSpc>
                <a:spcPct val="115000"/>
              </a:lnSpc>
              <a:spcBef>
                <a:spcPts val="0"/>
              </a:spcBef>
              <a:spcAft>
                <a:spcPts val="0"/>
              </a:spcAft>
              <a:buSzPts val="1600"/>
              <a:buChar char="❖"/>
            </a:pPr>
            <a:r>
              <a:rPr lang="en" sz="1600"/>
              <a:t>MongoDB</a:t>
            </a:r>
            <a:endParaRPr sz="1600"/>
          </a:p>
        </p:txBody>
      </p:sp>
      <p:sp>
        <p:nvSpPr>
          <p:cNvPr id="93" name="Google Shape;93;p18"/>
          <p:cNvSpPr txBox="1"/>
          <p:nvPr>
            <p:ph idx="1" type="body"/>
          </p:nvPr>
        </p:nvSpPr>
        <p:spPr>
          <a:xfrm>
            <a:off x="6140400" y="1744275"/>
            <a:ext cx="2196000" cy="2301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u="sng"/>
              <a:t>Front-End</a:t>
            </a:r>
            <a:r>
              <a:rPr lang="en" sz="1600"/>
              <a:t>:</a:t>
            </a:r>
            <a:endParaRPr sz="1600"/>
          </a:p>
          <a:p>
            <a:pPr indent="-330200" lvl="0" marL="457200" rtl="0" algn="l">
              <a:lnSpc>
                <a:spcPct val="115000"/>
              </a:lnSpc>
              <a:spcBef>
                <a:spcPts val="1200"/>
              </a:spcBef>
              <a:spcAft>
                <a:spcPts val="0"/>
              </a:spcAft>
              <a:buSzPts val="1600"/>
              <a:buChar char="❖"/>
            </a:pPr>
            <a:r>
              <a:rPr lang="en" sz="1600"/>
              <a:t>React</a:t>
            </a:r>
            <a:endParaRPr sz="1600"/>
          </a:p>
          <a:p>
            <a:pPr indent="-330200" lvl="0" marL="457200" rtl="0" algn="l">
              <a:lnSpc>
                <a:spcPct val="115000"/>
              </a:lnSpc>
              <a:spcBef>
                <a:spcPts val="0"/>
              </a:spcBef>
              <a:spcAft>
                <a:spcPts val="0"/>
              </a:spcAft>
              <a:buSzPts val="1600"/>
              <a:buChar char="❖"/>
            </a:pPr>
            <a:r>
              <a:rPr lang="en" sz="1600"/>
              <a:t>CSS</a:t>
            </a:r>
            <a:endParaRPr sz="1600"/>
          </a:p>
          <a:p>
            <a:pPr indent="-330200" lvl="0" marL="457200" rtl="0" algn="l">
              <a:lnSpc>
                <a:spcPct val="115000"/>
              </a:lnSpc>
              <a:spcBef>
                <a:spcPts val="0"/>
              </a:spcBef>
              <a:spcAft>
                <a:spcPts val="0"/>
              </a:spcAft>
              <a:buSzPts val="1600"/>
              <a:buChar char="❖"/>
            </a:pPr>
            <a:r>
              <a:rPr lang="en" sz="1600"/>
              <a:t>JavaScript</a:t>
            </a:r>
            <a:endParaRPr sz="1600"/>
          </a:p>
          <a:p>
            <a:pPr indent="-330200" lvl="0" marL="457200" rtl="0" algn="l">
              <a:lnSpc>
                <a:spcPct val="115000"/>
              </a:lnSpc>
              <a:spcBef>
                <a:spcPts val="0"/>
              </a:spcBef>
              <a:spcAft>
                <a:spcPts val="0"/>
              </a:spcAft>
              <a:buSzPts val="1600"/>
              <a:buChar char="❖"/>
            </a:pPr>
            <a:r>
              <a:rPr lang="en" sz="1600"/>
              <a:t>MaterialUI</a:t>
            </a:r>
            <a:endParaRPr sz="1600"/>
          </a:p>
          <a:p>
            <a:pPr indent="-330200" lvl="0" marL="457200" rtl="0" algn="l">
              <a:lnSpc>
                <a:spcPct val="115000"/>
              </a:lnSpc>
              <a:spcBef>
                <a:spcPts val="0"/>
              </a:spcBef>
              <a:spcAft>
                <a:spcPts val="0"/>
              </a:spcAft>
              <a:buSzPts val="1600"/>
              <a:buChar char="❖"/>
            </a:pPr>
            <a:r>
              <a:rPr lang="en" sz="1600"/>
              <a:t>Axios</a:t>
            </a:r>
            <a:endParaRPr sz="1600"/>
          </a:p>
          <a:p>
            <a:pPr indent="-330200" lvl="0" marL="457200" rtl="0" algn="l">
              <a:lnSpc>
                <a:spcPct val="115000"/>
              </a:lnSpc>
              <a:spcBef>
                <a:spcPts val="0"/>
              </a:spcBef>
              <a:spcAft>
                <a:spcPts val="0"/>
              </a:spcAft>
              <a:buSzPts val="1600"/>
              <a:buChar char="❖"/>
            </a:pPr>
            <a:r>
              <a:rPr lang="en" sz="1600"/>
              <a:t>Recharts</a:t>
            </a:r>
            <a:endParaRPr sz="1600"/>
          </a:p>
          <a:p>
            <a:pPr indent="0" lvl="0" marL="0" rtl="0" algn="l">
              <a:lnSpc>
                <a:spcPct val="115000"/>
              </a:lnSpc>
              <a:spcBef>
                <a:spcPts val="120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91350"/>
            <a:ext cx="8520600" cy="626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a:t>Project Components</a:t>
            </a:r>
            <a:endParaRPr b="1"/>
          </a:p>
        </p:txBody>
      </p:sp>
      <p:sp>
        <p:nvSpPr>
          <p:cNvPr id="99" name="Google Shape;99;p19"/>
          <p:cNvSpPr txBox="1"/>
          <p:nvPr>
            <p:ph idx="1" type="body"/>
          </p:nvPr>
        </p:nvSpPr>
        <p:spPr>
          <a:xfrm>
            <a:off x="1297500" y="1415150"/>
            <a:ext cx="7038900" cy="73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u="sng"/>
              <a:t>Home</a:t>
            </a:r>
            <a:r>
              <a:rPr lang="en" sz="1600"/>
              <a:t>: </a:t>
            </a:r>
            <a:r>
              <a:rPr lang="en" sz="1600"/>
              <a:t>Provides a quick summary of changes in revenue, users, etc. and shows latest transactions.</a:t>
            </a:r>
            <a:r>
              <a:rPr lang="en" sz="1600" u="sng"/>
              <a:t> </a:t>
            </a:r>
            <a:endParaRPr sz="1600"/>
          </a:p>
          <a:p>
            <a:pPr indent="0" lvl="0" marL="0" rtl="0" algn="l">
              <a:lnSpc>
                <a:spcPct val="115000"/>
              </a:lnSpc>
              <a:spcBef>
                <a:spcPts val="1200"/>
              </a:spcBef>
              <a:spcAft>
                <a:spcPts val="0"/>
              </a:spcAft>
              <a:buNone/>
            </a:pPr>
            <a:r>
              <a:t/>
            </a:r>
            <a:endParaRPr sz="1600" u="sng"/>
          </a:p>
          <a:p>
            <a:pPr indent="0" lvl="0" marL="0" rtl="0" algn="l">
              <a:lnSpc>
                <a:spcPct val="115000"/>
              </a:lnSpc>
              <a:spcBef>
                <a:spcPts val="1200"/>
              </a:spcBef>
              <a:spcAft>
                <a:spcPts val="0"/>
              </a:spcAft>
              <a:buNone/>
            </a:pPr>
            <a:r>
              <a:t/>
            </a:r>
            <a:endParaRPr sz="1600" u="sng"/>
          </a:p>
          <a:p>
            <a:pPr indent="0" lvl="0" marL="0" rtl="0" algn="l">
              <a:lnSpc>
                <a:spcPct val="115000"/>
              </a:lnSpc>
              <a:spcBef>
                <a:spcPts val="1200"/>
              </a:spcBef>
              <a:spcAft>
                <a:spcPts val="0"/>
              </a:spcAft>
              <a:buNone/>
            </a:pPr>
            <a:r>
              <a:t/>
            </a:r>
            <a:endParaRPr sz="1600"/>
          </a:p>
          <a:p>
            <a:pPr indent="0" lvl="0" marL="0" rtl="0" algn="l">
              <a:lnSpc>
                <a:spcPct val="115000"/>
              </a:lnSpc>
              <a:spcBef>
                <a:spcPts val="1200"/>
              </a:spcBef>
              <a:spcAft>
                <a:spcPts val="12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1306800" y="525825"/>
            <a:ext cx="7038900" cy="54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u="sng"/>
              <a:t>Analytics</a:t>
            </a:r>
            <a:r>
              <a:rPr lang="en" sz="1600"/>
              <a:t>: Shows analysis of various aspects of the business in a visual format.</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idx="1" type="body"/>
          </p:nvPr>
        </p:nvSpPr>
        <p:spPr>
          <a:xfrm>
            <a:off x="1306800" y="525825"/>
            <a:ext cx="7038900" cy="54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u="sng"/>
              <a:t>Users</a:t>
            </a:r>
            <a:r>
              <a:rPr lang="en" sz="1600"/>
              <a:t>: Contains a list of users and their information.</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