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9144000" cy="5143500" type="screen16x9"/>
  <p:notesSz cx="6858000" cy="9144000"/>
  <p:embeddedFontLst>
    <p:embeddedFont>
      <p:font typeface="Lato" panose="020B0604020202020204" pitchFamily="34" charset="0"/>
      <p:regular r:id="rId18"/>
      <p:bold r:id="rId19"/>
      <p:italic r:id="rId20"/>
      <p:boldItalic r:id="rId21"/>
    </p:embeddedFont>
    <p:embeddedFont>
      <p:font typeface="Playfair Display" panose="020B06040202020202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710"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312c7dd12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312c7dd12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312c7dd1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312c7dd1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312c7dd12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312c7dd12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312c7dd12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312c7dd12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12c7dd1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312c7dd1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312c7dd12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312c7dd12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312c7dd1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312c7dd1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312c7dd1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312c7dd1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312c7dd1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312c7dd1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312c7dd12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312c7dd1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312c7dd1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312c7dd1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312c7dd1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312c7dd1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12c7dd12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312c7dd12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12c7dd1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312c7dd1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82600" y="1611600"/>
            <a:ext cx="3178800" cy="192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Laundry</a:t>
            </a:r>
            <a:endParaRPr/>
          </a:p>
          <a:p>
            <a:pPr marL="0" lvl="0" indent="0" algn="ctr" rtl="0">
              <a:spcBef>
                <a:spcPts val="0"/>
              </a:spcBef>
              <a:spcAft>
                <a:spcPts val="0"/>
              </a:spcAft>
              <a:buNone/>
            </a:pPr>
            <a:r>
              <a:rPr lang="en" b="1"/>
              <a:t>Management</a:t>
            </a:r>
            <a:endParaRPr/>
          </a:p>
          <a:p>
            <a:pPr marL="0" lvl="0" indent="0" algn="ctr" rtl="0">
              <a:spcBef>
                <a:spcPts val="0"/>
              </a:spcBef>
              <a:spcAft>
                <a:spcPts val="0"/>
              </a:spcAft>
              <a:buNone/>
            </a:pPr>
            <a:r>
              <a:rPr lang="en" b="1"/>
              <a:t>System</a:t>
            </a:r>
            <a:endParaRPr b="1"/>
          </a:p>
        </p:txBody>
      </p:sp>
      <p:sp>
        <p:nvSpPr>
          <p:cNvPr id="60" name="Google Shape;60;p13"/>
          <p:cNvSpPr txBox="1">
            <a:spLocks noGrp="1"/>
          </p:cNvSpPr>
          <p:nvPr>
            <p:ph type="subTitle" idx="1"/>
          </p:nvPr>
        </p:nvSpPr>
        <p:spPr>
          <a:xfrm>
            <a:off x="6484275" y="3696100"/>
            <a:ext cx="2557800" cy="13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dk2"/>
                </a:solidFill>
              </a:rPr>
              <a:t>Contributors:</a:t>
            </a:r>
            <a:endParaRPr sz="1600" b="1">
              <a:solidFill>
                <a:schemeClr val="dk2"/>
              </a:solidFill>
            </a:endParaRPr>
          </a:p>
          <a:p>
            <a:pPr marL="0" lvl="0" indent="0" algn="ctr" rtl="0">
              <a:spcBef>
                <a:spcPts val="0"/>
              </a:spcBef>
              <a:spcAft>
                <a:spcPts val="0"/>
              </a:spcAft>
              <a:buNone/>
            </a:pPr>
            <a:br>
              <a:rPr lang="en" sz="1600">
                <a:solidFill>
                  <a:schemeClr val="dk2"/>
                </a:solidFill>
              </a:rPr>
            </a:br>
            <a:r>
              <a:rPr lang="en" sz="1600">
                <a:solidFill>
                  <a:schemeClr val="dk2"/>
                </a:solidFill>
              </a:rPr>
              <a:t>1. Eshan Dhok</a:t>
            </a:r>
            <a:endParaRPr sz="1600">
              <a:solidFill>
                <a:schemeClr val="dk2"/>
              </a:solidFill>
            </a:endParaRPr>
          </a:p>
          <a:p>
            <a:pPr marL="0" lvl="0" indent="0" algn="ctr" rtl="0">
              <a:spcBef>
                <a:spcPts val="0"/>
              </a:spcBef>
              <a:spcAft>
                <a:spcPts val="0"/>
              </a:spcAft>
              <a:buNone/>
            </a:pPr>
            <a:r>
              <a:rPr lang="en" sz="1600">
                <a:solidFill>
                  <a:schemeClr val="dk2"/>
                </a:solidFill>
              </a:rPr>
              <a:t>2. Ojas Dighe</a:t>
            </a:r>
            <a:endParaRPr sz="1600">
              <a:solidFill>
                <a:schemeClr val="dk2"/>
              </a:solidFill>
            </a:endParaRPr>
          </a:p>
          <a:p>
            <a:pPr marL="0" lvl="0" indent="0" algn="ctr" rtl="0">
              <a:spcBef>
                <a:spcPts val="0"/>
              </a:spcBef>
              <a:spcAft>
                <a:spcPts val="0"/>
              </a:spcAft>
              <a:buNone/>
            </a:pPr>
            <a:r>
              <a:rPr lang="en" sz="1600">
                <a:solidFill>
                  <a:schemeClr val="dk2"/>
                </a:solidFill>
              </a:rPr>
              <a:t>3. Mohan Tare</a:t>
            </a:r>
            <a:endParaRPr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1306800" y="348355"/>
            <a:ext cx="7038900" cy="739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600" u="sng" dirty="0"/>
              <a:t>Reports</a:t>
            </a:r>
            <a:r>
              <a:rPr lang="en" sz="1600" dirty="0"/>
              <a:t>: Displays the demand-supply situation, order status and various other statistics.</a:t>
            </a:r>
            <a:endParaRPr sz="1600" dirty="0"/>
          </a:p>
        </p:txBody>
      </p:sp>
      <p:pic>
        <p:nvPicPr>
          <p:cNvPr id="3" name="Picture 2">
            <a:extLst>
              <a:ext uri="{FF2B5EF4-FFF2-40B4-BE49-F238E27FC236}">
                <a16:creationId xmlns:a16="http://schemas.microsoft.com/office/drawing/2014/main" id="{E008CA01-788B-F516-5BBA-C8941B35F2CD}"/>
              </a:ext>
            </a:extLst>
          </p:cNvPr>
          <p:cNvPicPr>
            <a:picLocks noChangeAspect="1"/>
          </p:cNvPicPr>
          <p:nvPr/>
        </p:nvPicPr>
        <p:blipFill>
          <a:blip r:embed="rId3"/>
          <a:stretch>
            <a:fillRect/>
          </a:stretch>
        </p:blipFill>
        <p:spPr>
          <a:xfrm>
            <a:off x="917785" y="1087555"/>
            <a:ext cx="6919415" cy="38921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1052550" y="211927"/>
            <a:ext cx="7038900" cy="822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u="sng" dirty="0"/>
              <a:t>Laundry List</a:t>
            </a:r>
            <a:r>
              <a:rPr lang="en" sz="1600" dirty="0"/>
              <a:t>: List of current orders under process, with customer and order details.</a:t>
            </a:r>
            <a:endParaRPr sz="1600" dirty="0"/>
          </a:p>
        </p:txBody>
      </p:sp>
      <p:pic>
        <p:nvPicPr>
          <p:cNvPr id="3" name="Picture 2">
            <a:extLst>
              <a:ext uri="{FF2B5EF4-FFF2-40B4-BE49-F238E27FC236}">
                <a16:creationId xmlns:a16="http://schemas.microsoft.com/office/drawing/2014/main" id="{CC38EDA4-050E-3AD4-BFDB-0ECFE67B52C9}"/>
              </a:ext>
            </a:extLst>
          </p:cNvPr>
          <p:cNvPicPr>
            <a:picLocks noChangeAspect="1"/>
          </p:cNvPicPr>
          <p:nvPr/>
        </p:nvPicPr>
        <p:blipFill>
          <a:blip r:embed="rId3"/>
          <a:stretch>
            <a:fillRect/>
          </a:stretch>
        </p:blipFill>
        <p:spPr>
          <a:xfrm>
            <a:off x="934778" y="972192"/>
            <a:ext cx="7038900" cy="39593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1306800" y="525825"/>
            <a:ext cx="7038900" cy="769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sz="1600" u="sng"/>
              <a:t>Laundry Category</a:t>
            </a:r>
            <a:r>
              <a:rPr lang="en" sz="1600"/>
              <a:t>: Displays various categories of laundry with respective prices.</a:t>
            </a:r>
            <a:endParaRPr sz="1600"/>
          </a:p>
        </p:txBody>
      </p:sp>
      <p:pic>
        <p:nvPicPr>
          <p:cNvPr id="3" name="Picture 2">
            <a:extLst>
              <a:ext uri="{FF2B5EF4-FFF2-40B4-BE49-F238E27FC236}">
                <a16:creationId xmlns:a16="http://schemas.microsoft.com/office/drawing/2014/main" id="{5F7F5DBB-78FB-B4D7-C5ED-1752D580A0EF}"/>
              </a:ext>
            </a:extLst>
          </p:cNvPr>
          <p:cNvPicPr>
            <a:picLocks noChangeAspect="1"/>
          </p:cNvPicPr>
          <p:nvPr/>
        </p:nvPicPr>
        <p:blipFill>
          <a:blip r:embed="rId3"/>
          <a:stretch>
            <a:fillRect/>
          </a:stretch>
        </p:blipFill>
        <p:spPr>
          <a:xfrm>
            <a:off x="996286" y="910575"/>
            <a:ext cx="7151427" cy="40226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Advantages of This System</a:t>
            </a:r>
            <a:endParaRPr b="1"/>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Easy-to-use and user friendly</a:t>
            </a:r>
            <a:endParaRPr sz="1600"/>
          </a:p>
          <a:p>
            <a:pPr marL="457200" lvl="0" indent="-330200" algn="l" rtl="0">
              <a:lnSpc>
                <a:spcPct val="200000"/>
              </a:lnSpc>
              <a:spcBef>
                <a:spcPts val="0"/>
              </a:spcBef>
              <a:spcAft>
                <a:spcPts val="0"/>
              </a:spcAft>
              <a:buSzPts val="1600"/>
              <a:buChar char="❖"/>
            </a:pPr>
            <a:r>
              <a:rPr lang="en" sz="1600"/>
              <a:t>Centralized system model</a:t>
            </a:r>
            <a:endParaRPr sz="1600"/>
          </a:p>
          <a:p>
            <a:pPr marL="457200" lvl="0" indent="-330200" algn="l" rtl="0">
              <a:lnSpc>
                <a:spcPct val="200000"/>
              </a:lnSpc>
              <a:spcBef>
                <a:spcPts val="0"/>
              </a:spcBef>
              <a:spcAft>
                <a:spcPts val="0"/>
              </a:spcAft>
              <a:buSzPts val="1600"/>
              <a:buChar char="❖"/>
            </a:pPr>
            <a:r>
              <a:rPr lang="en" sz="1600"/>
              <a:t>Reduced operational complexity</a:t>
            </a:r>
            <a:endParaRPr sz="1600"/>
          </a:p>
          <a:p>
            <a:pPr marL="457200" lvl="0" indent="-330200" algn="l" rtl="0">
              <a:lnSpc>
                <a:spcPct val="200000"/>
              </a:lnSpc>
              <a:spcBef>
                <a:spcPts val="0"/>
              </a:spcBef>
              <a:spcAft>
                <a:spcPts val="0"/>
              </a:spcAft>
              <a:buSzPts val="1600"/>
              <a:buChar char="❖"/>
            </a:pPr>
            <a:r>
              <a:rPr lang="en" sz="1600"/>
              <a:t>Visual representation of analyzed data</a:t>
            </a:r>
            <a:endParaRPr sz="1600"/>
          </a:p>
          <a:p>
            <a:pPr marL="457200" lvl="0" indent="-330200" algn="l" rtl="0">
              <a:lnSpc>
                <a:spcPct val="200000"/>
              </a:lnSpc>
              <a:spcBef>
                <a:spcPts val="0"/>
              </a:spcBef>
              <a:spcAft>
                <a:spcPts val="0"/>
              </a:spcAft>
              <a:buSzPts val="1600"/>
              <a:buChar char="❖"/>
            </a:pPr>
            <a:r>
              <a:rPr lang="en" sz="1600"/>
              <a:t>Online feedback facility</a:t>
            </a: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Future Scope</a:t>
            </a:r>
            <a:endParaRPr b="1"/>
          </a:p>
        </p:txBody>
      </p:sp>
      <p:sp>
        <p:nvSpPr>
          <p:cNvPr id="141" name="Google Shape;141;p27"/>
          <p:cNvSpPr txBox="1">
            <a:spLocks noGrp="1"/>
          </p:cNvSpPr>
          <p:nvPr>
            <p:ph type="body" idx="1"/>
          </p:nvPr>
        </p:nvSpPr>
        <p:spPr>
          <a:xfrm>
            <a:off x="1297500" y="1567550"/>
            <a:ext cx="6625800" cy="2911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Creating user dashboard/ User side app.</a:t>
            </a:r>
            <a:endParaRPr sz="1600"/>
          </a:p>
          <a:p>
            <a:pPr marL="457200" lvl="0" indent="-330200" algn="l" rtl="0">
              <a:lnSpc>
                <a:spcPct val="200000"/>
              </a:lnSpc>
              <a:spcBef>
                <a:spcPts val="0"/>
              </a:spcBef>
              <a:spcAft>
                <a:spcPts val="0"/>
              </a:spcAft>
              <a:buSzPts val="1600"/>
              <a:buChar char="❖"/>
            </a:pPr>
            <a:r>
              <a:rPr lang="en" sz="1600"/>
              <a:t>An online payment system</a:t>
            </a:r>
            <a:endParaRPr sz="1600"/>
          </a:p>
          <a:p>
            <a:pPr marL="457200" lvl="0" indent="-330200" algn="l" rtl="0">
              <a:lnSpc>
                <a:spcPct val="200000"/>
              </a:lnSpc>
              <a:spcBef>
                <a:spcPts val="0"/>
              </a:spcBef>
              <a:spcAft>
                <a:spcPts val="0"/>
              </a:spcAft>
              <a:buSzPts val="1600"/>
              <a:buChar char="❖"/>
            </a:pPr>
            <a:r>
              <a:rPr lang="en" sz="1600"/>
              <a:t>Encouraging the usage of the system over traditional ones by customers, with discounts and special offers</a:t>
            </a:r>
            <a:endParaRPr sz="1600"/>
          </a:p>
          <a:p>
            <a:pPr marL="457200" lvl="0" indent="-330200" algn="l" rtl="0">
              <a:lnSpc>
                <a:spcPct val="200000"/>
              </a:lnSpc>
              <a:spcBef>
                <a:spcPts val="0"/>
              </a:spcBef>
              <a:spcAft>
                <a:spcPts val="0"/>
              </a:spcAft>
              <a:buSzPts val="1600"/>
              <a:buChar char="❖"/>
            </a:pPr>
            <a:r>
              <a:rPr lang="en" sz="1600"/>
              <a:t>A notification system to alert customers</a:t>
            </a:r>
            <a:endParaRPr sz="1600"/>
          </a:p>
          <a:p>
            <a:pPr marL="457200" lvl="0" indent="-330200" algn="l" rtl="0">
              <a:lnSpc>
                <a:spcPct val="200000"/>
              </a:lnSpc>
              <a:spcBef>
                <a:spcPts val="0"/>
              </a:spcBef>
              <a:spcAft>
                <a:spcPts val="0"/>
              </a:spcAft>
              <a:buSzPts val="1600"/>
              <a:buChar char="❖"/>
            </a:pPr>
            <a:r>
              <a:rPr lang="en" sz="1600"/>
              <a:t>An application for more platforms like mobile and desktop</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Conclusion</a:t>
            </a:r>
            <a:endParaRPr b="1"/>
          </a:p>
        </p:txBody>
      </p:sp>
      <p:sp>
        <p:nvSpPr>
          <p:cNvPr id="147" name="Google Shape;147;p28"/>
          <p:cNvSpPr txBox="1">
            <a:spLocks noGrp="1"/>
          </p:cNvSpPr>
          <p:nvPr>
            <p:ph type="body" idx="1"/>
          </p:nvPr>
        </p:nvSpPr>
        <p:spPr>
          <a:xfrm>
            <a:off x="837150" y="1567550"/>
            <a:ext cx="4288800" cy="3213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t>This Laundry Management System acts as a means to aid laundry owners in managing their business. Not only does it provide an edge over the competition but also promotes E-commerce in this sector. This low-investment system can provide similar major benefits in the long run, with next to no negative consequences.</a:t>
            </a:r>
            <a:endParaRPr sz="1600"/>
          </a:p>
          <a:p>
            <a:pPr marL="0" lvl="0" indent="0" algn="l" rtl="0">
              <a:lnSpc>
                <a:spcPct val="150000"/>
              </a:lnSpc>
              <a:spcBef>
                <a:spcPts val="1200"/>
              </a:spcBef>
              <a:spcAft>
                <a:spcPts val="1200"/>
              </a:spcAft>
              <a:buNone/>
            </a:pPr>
            <a:endParaRPr sz="1600"/>
          </a:p>
        </p:txBody>
      </p:sp>
      <p:pic>
        <p:nvPicPr>
          <p:cNvPr id="148" name="Google Shape;148;p28"/>
          <p:cNvPicPr preferRelativeResize="0"/>
          <p:nvPr/>
        </p:nvPicPr>
        <p:blipFill>
          <a:blip r:embed="rId3">
            <a:alphaModFix/>
          </a:blip>
          <a:stretch>
            <a:fillRect/>
          </a:stretch>
        </p:blipFill>
        <p:spPr>
          <a:xfrm>
            <a:off x="5180975" y="1596075"/>
            <a:ext cx="3713249" cy="31559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700" b="1"/>
              <a:t>Contents</a:t>
            </a:r>
            <a:endParaRPr sz="2700" b="1"/>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457200" lvl="0" indent="-330200" algn="l" rtl="0">
              <a:lnSpc>
                <a:spcPct val="200000"/>
              </a:lnSpc>
              <a:spcBef>
                <a:spcPts val="0"/>
              </a:spcBef>
              <a:spcAft>
                <a:spcPts val="0"/>
              </a:spcAft>
              <a:buSzPts val="1600"/>
              <a:buChar char="❖"/>
            </a:pPr>
            <a:r>
              <a:rPr lang="en" sz="1600"/>
              <a:t>Problem Statement and Possible Solution</a:t>
            </a:r>
            <a:endParaRPr sz="1600"/>
          </a:p>
          <a:p>
            <a:pPr marL="457200" lvl="0" indent="-330200" algn="l" rtl="0">
              <a:lnSpc>
                <a:spcPct val="200000"/>
              </a:lnSpc>
              <a:spcBef>
                <a:spcPts val="0"/>
              </a:spcBef>
              <a:spcAft>
                <a:spcPts val="0"/>
              </a:spcAft>
              <a:buSzPts val="1600"/>
              <a:buChar char="❖"/>
            </a:pPr>
            <a:r>
              <a:rPr lang="en" sz="1600"/>
              <a:t>Project Description</a:t>
            </a:r>
            <a:endParaRPr sz="1600"/>
          </a:p>
          <a:p>
            <a:pPr marL="457200" lvl="0" indent="-330200" algn="l" rtl="0">
              <a:lnSpc>
                <a:spcPct val="200000"/>
              </a:lnSpc>
              <a:spcBef>
                <a:spcPts val="0"/>
              </a:spcBef>
              <a:spcAft>
                <a:spcPts val="0"/>
              </a:spcAft>
              <a:buSzPts val="1600"/>
              <a:buChar char="❖"/>
            </a:pPr>
            <a:r>
              <a:rPr lang="en" sz="1600"/>
              <a:t>Detailed Explanation of Project Components</a:t>
            </a:r>
            <a:endParaRPr sz="1600"/>
          </a:p>
          <a:p>
            <a:pPr marL="457200" lvl="0" indent="-330200" algn="l" rtl="0">
              <a:lnSpc>
                <a:spcPct val="200000"/>
              </a:lnSpc>
              <a:spcBef>
                <a:spcPts val="0"/>
              </a:spcBef>
              <a:spcAft>
                <a:spcPts val="0"/>
              </a:spcAft>
              <a:buSzPts val="1600"/>
              <a:buChar char="❖"/>
            </a:pPr>
            <a:r>
              <a:rPr lang="en" sz="1600"/>
              <a:t>Advantages</a:t>
            </a:r>
            <a:endParaRPr sz="1600"/>
          </a:p>
          <a:p>
            <a:pPr marL="457200" lvl="0" indent="-330200" algn="l" rtl="0">
              <a:lnSpc>
                <a:spcPct val="200000"/>
              </a:lnSpc>
              <a:spcBef>
                <a:spcPts val="0"/>
              </a:spcBef>
              <a:spcAft>
                <a:spcPts val="0"/>
              </a:spcAft>
              <a:buSzPts val="1600"/>
              <a:buChar char="❖"/>
            </a:pPr>
            <a:r>
              <a:rPr lang="en" sz="1600"/>
              <a:t>Future Scope</a:t>
            </a:r>
            <a:endParaRPr sz="1600"/>
          </a:p>
          <a:p>
            <a:pPr marL="457200" lvl="0" indent="-330200" algn="l" rtl="0">
              <a:lnSpc>
                <a:spcPct val="200000"/>
              </a:lnSpc>
              <a:spcBef>
                <a:spcPts val="0"/>
              </a:spcBef>
              <a:spcAft>
                <a:spcPts val="0"/>
              </a:spcAft>
              <a:buSzPts val="1600"/>
              <a:buChar char="❖"/>
            </a:pPr>
            <a:r>
              <a:rPr lang="en" sz="1600"/>
              <a:t>Conclusion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Problems Faced</a:t>
            </a:r>
            <a:endParaRPr b="1"/>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Traditional laundry management systems suffer from problems like the following:</a:t>
            </a:r>
            <a:endParaRPr sz="1600"/>
          </a:p>
          <a:p>
            <a:pPr marL="0" lvl="0" indent="0" algn="l" rtl="0">
              <a:spcBef>
                <a:spcPts val="1200"/>
              </a:spcBef>
              <a:spcAft>
                <a:spcPts val="0"/>
              </a:spcAft>
              <a:buNone/>
            </a:pPr>
            <a:endParaRPr sz="1600"/>
          </a:p>
          <a:p>
            <a:pPr marL="457200" lvl="0" indent="-330200" algn="l" rtl="0">
              <a:lnSpc>
                <a:spcPct val="200000"/>
              </a:lnSpc>
              <a:spcBef>
                <a:spcPts val="1200"/>
              </a:spcBef>
              <a:spcAft>
                <a:spcPts val="0"/>
              </a:spcAft>
              <a:buSzPts val="1600"/>
              <a:buChar char="❖"/>
            </a:pPr>
            <a:r>
              <a:rPr lang="en" sz="1600"/>
              <a:t> Higher workload on workers</a:t>
            </a:r>
            <a:endParaRPr sz="1600"/>
          </a:p>
          <a:p>
            <a:pPr marL="457200" lvl="0" indent="-330200" algn="l" rtl="0">
              <a:lnSpc>
                <a:spcPct val="200000"/>
              </a:lnSpc>
              <a:spcBef>
                <a:spcPts val="0"/>
              </a:spcBef>
              <a:spcAft>
                <a:spcPts val="0"/>
              </a:spcAft>
              <a:buSzPts val="1600"/>
              <a:buChar char="❖"/>
            </a:pPr>
            <a:r>
              <a:rPr lang="en" sz="1600"/>
              <a:t> Possible mismanagement due to the same</a:t>
            </a:r>
            <a:endParaRPr sz="1600"/>
          </a:p>
          <a:p>
            <a:pPr marL="457200" lvl="0" indent="-330200" algn="l" rtl="0">
              <a:lnSpc>
                <a:spcPct val="200000"/>
              </a:lnSpc>
              <a:spcBef>
                <a:spcPts val="0"/>
              </a:spcBef>
              <a:spcAft>
                <a:spcPts val="0"/>
              </a:spcAft>
              <a:buSzPts val="1600"/>
              <a:buChar char="❖"/>
            </a:pPr>
            <a:r>
              <a:rPr lang="en" sz="1600"/>
              <a:t> Lack of insight into the business trends</a:t>
            </a:r>
            <a:endParaRPr sz="1600"/>
          </a:p>
          <a:p>
            <a:pPr marL="457200" lvl="0" indent="-330200" algn="l" rtl="0">
              <a:lnSpc>
                <a:spcPct val="200000"/>
              </a:lnSpc>
              <a:spcBef>
                <a:spcPts val="0"/>
              </a:spcBef>
              <a:spcAft>
                <a:spcPts val="0"/>
              </a:spcAft>
              <a:buSzPts val="1600"/>
              <a:buChar char="❖"/>
            </a:pPr>
            <a:r>
              <a:rPr lang="en" sz="1600"/>
              <a:t> Planning becomes a tedious task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Possible Solution</a:t>
            </a:r>
            <a:endParaRPr b="1"/>
          </a:p>
        </p:txBody>
      </p:sp>
      <p:sp>
        <p:nvSpPr>
          <p:cNvPr id="78" name="Google Shape;78;p16"/>
          <p:cNvSpPr txBox="1">
            <a:spLocks noGrp="1"/>
          </p:cNvSpPr>
          <p:nvPr>
            <p:ph type="body" idx="1"/>
          </p:nvPr>
        </p:nvSpPr>
        <p:spPr>
          <a:xfrm>
            <a:off x="3298550" y="1567550"/>
            <a:ext cx="5037600" cy="2911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a:t>A data analysis-driven management system that allows the owner to keep track of their business easily and facilitates simpler management and future planning. This system should be able to resolve all the issues mentioned in the previous section while being easy to use and simple to understand.</a:t>
            </a:r>
            <a:endParaRPr sz="1600"/>
          </a:p>
          <a:p>
            <a:pPr marL="0" lvl="0" indent="0" algn="l" rtl="0">
              <a:lnSpc>
                <a:spcPct val="200000"/>
              </a:lnSpc>
              <a:spcBef>
                <a:spcPts val="1200"/>
              </a:spcBef>
              <a:spcAft>
                <a:spcPts val="1200"/>
              </a:spcAft>
              <a:buNone/>
            </a:pPr>
            <a:endParaRPr sz="1600"/>
          </a:p>
        </p:txBody>
      </p:sp>
      <p:pic>
        <p:nvPicPr>
          <p:cNvPr id="79" name="Google Shape;79;p16"/>
          <p:cNvPicPr preferRelativeResize="0"/>
          <p:nvPr/>
        </p:nvPicPr>
        <p:blipFill>
          <a:blip r:embed="rId3">
            <a:alphaModFix/>
          </a:blip>
          <a:stretch>
            <a:fillRect/>
          </a:stretch>
        </p:blipFill>
        <p:spPr>
          <a:xfrm>
            <a:off x="608975" y="1803950"/>
            <a:ext cx="2438400"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297500" y="393750"/>
            <a:ext cx="7038900" cy="1013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Project Description:</a:t>
            </a:r>
            <a:br>
              <a:rPr lang="en" b="1"/>
            </a:br>
            <a:r>
              <a:rPr lang="en" b="1"/>
              <a:t>Laundry Management System</a:t>
            </a:r>
            <a:endParaRPr b="1"/>
          </a:p>
        </p:txBody>
      </p:sp>
      <p:sp>
        <p:nvSpPr>
          <p:cNvPr id="85" name="Google Shape;85;p17"/>
          <p:cNvSpPr txBox="1">
            <a:spLocks noGrp="1"/>
          </p:cNvSpPr>
          <p:nvPr>
            <p:ph type="body" idx="1"/>
          </p:nvPr>
        </p:nvSpPr>
        <p:spPr>
          <a:xfrm>
            <a:off x="1164750" y="1756875"/>
            <a:ext cx="6814500" cy="266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t>Laundry Management System (LMS) is a user-friendly, easy-to-use software that helps the owners to monitor the current status of their business via constant analysis of their business database - including user management, revenue monitoring and planning future steps.</a:t>
            </a:r>
            <a:endParaRPr sz="1600"/>
          </a:p>
          <a:p>
            <a:pPr marL="0" lvl="0" indent="0" algn="l" rtl="0">
              <a:lnSpc>
                <a:spcPct val="150000"/>
              </a:lnSpc>
              <a:spcBef>
                <a:spcPts val="1200"/>
              </a:spcBef>
              <a:spcAft>
                <a:spcPts val="0"/>
              </a:spcAft>
              <a:buNone/>
            </a:pPr>
            <a:r>
              <a:rPr lang="en" sz="1600"/>
              <a:t>Being able to visualize data like the users' list, current laundry orders, etc. as well as features like inventory management makes management easier while minimizing the human resources requirements for the business.</a:t>
            </a:r>
            <a:endParaRPr sz="1600"/>
          </a:p>
          <a:p>
            <a:pPr marL="0" lvl="0" indent="0" algn="l" rtl="0">
              <a:lnSpc>
                <a:spcPct val="150000"/>
              </a:lnSpc>
              <a:spcBef>
                <a:spcPts val="1200"/>
              </a:spcBef>
              <a:spcAft>
                <a:spcPts val="12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Technologies Implemented</a:t>
            </a:r>
            <a:endParaRPr b="1"/>
          </a:p>
        </p:txBody>
      </p:sp>
      <p:pic>
        <p:nvPicPr>
          <p:cNvPr id="91" name="Google Shape;91;p18"/>
          <p:cNvPicPr preferRelativeResize="0"/>
          <p:nvPr/>
        </p:nvPicPr>
        <p:blipFill>
          <a:blip r:embed="rId3">
            <a:alphaModFix/>
          </a:blip>
          <a:stretch>
            <a:fillRect/>
          </a:stretch>
        </p:blipFill>
        <p:spPr>
          <a:xfrm>
            <a:off x="3504025" y="1580175"/>
            <a:ext cx="1983150" cy="1983150"/>
          </a:xfrm>
          <a:prstGeom prst="rect">
            <a:avLst/>
          </a:prstGeom>
          <a:noFill/>
          <a:ln>
            <a:noFill/>
          </a:ln>
        </p:spPr>
      </p:pic>
      <p:sp>
        <p:nvSpPr>
          <p:cNvPr id="92" name="Google Shape;92;p18"/>
          <p:cNvSpPr txBox="1">
            <a:spLocks noGrp="1"/>
          </p:cNvSpPr>
          <p:nvPr>
            <p:ph type="body" idx="1"/>
          </p:nvPr>
        </p:nvSpPr>
        <p:spPr>
          <a:xfrm>
            <a:off x="1297500" y="1796850"/>
            <a:ext cx="2196000" cy="154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u="sng"/>
              <a:t>Back-End</a:t>
            </a:r>
            <a:r>
              <a:rPr lang="en" sz="1600"/>
              <a:t>:</a:t>
            </a:r>
            <a:endParaRPr sz="1600"/>
          </a:p>
          <a:p>
            <a:pPr marL="457200" lvl="0" indent="-330200" algn="l" rtl="0">
              <a:lnSpc>
                <a:spcPct val="115000"/>
              </a:lnSpc>
              <a:spcBef>
                <a:spcPts val="1200"/>
              </a:spcBef>
              <a:spcAft>
                <a:spcPts val="0"/>
              </a:spcAft>
              <a:buSzPts val="1600"/>
              <a:buChar char="❖"/>
            </a:pPr>
            <a:r>
              <a:rPr lang="en" sz="1600"/>
              <a:t>Node.js</a:t>
            </a:r>
            <a:endParaRPr sz="1600"/>
          </a:p>
          <a:p>
            <a:pPr marL="457200" lvl="0" indent="-330200" algn="l" rtl="0">
              <a:lnSpc>
                <a:spcPct val="115000"/>
              </a:lnSpc>
              <a:spcBef>
                <a:spcPts val="0"/>
              </a:spcBef>
              <a:spcAft>
                <a:spcPts val="0"/>
              </a:spcAft>
              <a:buSzPts val="1600"/>
              <a:buChar char="❖"/>
            </a:pPr>
            <a:r>
              <a:rPr lang="en" sz="1600"/>
              <a:t>Express</a:t>
            </a:r>
            <a:endParaRPr sz="1600"/>
          </a:p>
          <a:p>
            <a:pPr marL="457200" lvl="0" indent="-330200" algn="l" rtl="0">
              <a:lnSpc>
                <a:spcPct val="115000"/>
              </a:lnSpc>
              <a:spcBef>
                <a:spcPts val="0"/>
              </a:spcBef>
              <a:spcAft>
                <a:spcPts val="0"/>
              </a:spcAft>
              <a:buSzPts val="1600"/>
              <a:buChar char="❖"/>
            </a:pPr>
            <a:r>
              <a:rPr lang="en" sz="1600"/>
              <a:t>MongoDB</a:t>
            </a:r>
            <a:endParaRPr sz="1600"/>
          </a:p>
        </p:txBody>
      </p:sp>
      <p:sp>
        <p:nvSpPr>
          <p:cNvPr id="93" name="Google Shape;93;p18"/>
          <p:cNvSpPr txBox="1">
            <a:spLocks noGrp="1"/>
          </p:cNvSpPr>
          <p:nvPr>
            <p:ph type="body" idx="1"/>
          </p:nvPr>
        </p:nvSpPr>
        <p:spPr>
          <a:xfrm>
            <a:off x="6140400" y="1744275"/>
            <a:ext cx="2196000" cy="2301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u="sng"/>
              <a:t>Front-End</a:t>
            </a:r>
            <a:r>
              <a:rPr lang="en" sz="1600"/>
              <a:t>:</a:t>
            </a:r>
            <a:endParaRPr sz="1600"/>
          </a:p>
          <a:p>
            <a:pPr marL="457200" lvl="0" indent="-330200" algn="l" rtl="0">
              <a:lnSpc>
                <a:spcPct val="115000"/>
              </a:lnSpc>
              <a:spcBef>
                <a:spcPts val="1200"/>
              </a:spcBef>
              <a:spcAft>
                <a:spcPts val="0"/>
              </a:spcAft>
              <a:buSzPts val="1600"/>
              <a:buChar char="❖"/>
            </a:pPr>
            <a:r>
              <a:rPr lang="en" sz="1600"/>
              <a:t>React</a:t>
            </a:r>
            <a:endParaRPr sz="1600"/>
          </a:p>
          <a:p>
            <a:pPr marL="457200" lvl="0" indent="-330200" algn="l" rtl="0">
              <a:lnSpc>
                <a:spcPct val="115000"/>
              </a:lnSpc>
              <a:spcBef>
                <a:spcPts val="0"/>
              </a:spcBef>
              <a:spcAft>
                <a:spcPts val="0"/>
              </a:spcAft>
              <a:buSzPts val="1600"/>
              <a:buChar char="❖"/>
            </a:pPr>
            <a:r>
              <a:rPr lang="en" sz="1600"/>
              <a:t>CSS</a:t>
            </a:r>
            <a:endParaRPr sz="1600"/>
          </a:p>
          <a:p>
            <a:pPr marL="457200" lvl="0" indent="-330200" algn="l" rtl="0">
              <a:lnSpc>
                <a:spcPct val="115000"/>
              </a:lnSpc>
              <a:spcBef>
                <a:spcPts val="0"/>
              </a:spcBef>
              <a:spcAft>
                <a:spcPts val="0"/>
              </a:spcAft>
              <a:buSzPts val="1600"/>
              <a:buChar char="❖"/>
            </a:pPr>
            <a:r>
              <a:rPr lang="en" sz="1600"/>
              <a:t>JavaScript</a:t>
            </a:r>
            <a:endParaRPr sz="1600"/>
          </a:p>
          <a:p>
            <a:pPr marL="457200" lvl="0" indent="-330200" algn="l" rtl="0">
              <a:lnSpc>
                <a:spcPct val="115000"/>
              </a:lnSpc>
              <a:spcBef>
                <a:spcPts val="0"/>
              </a:spcBef>
              <a:spcAft>
                <a:spcPts val="0"/>
              </a:spcAft>
              <a:buSzPts val="1600"/>
              <a:buChar char="❖"/>
            </a:pPr>
            <a:r>
              <a:rPr lang="en" sz="1600"/>
              <a:t>MaterialUI</a:t>
            </a:r>
            <a:endParaRPr sz="1600"/>
          </a:p>
          <a:p>
            <a:pPr marL="457200" lvl="0" indent="-330200" algn="l" rtl="0">
              <a:lnSpc>
                <a:spcPct val="115000"/>
              </a:lnSpc>
              <a:spcBef>
                <a:spcPts val="0"/>
              </a:spcBef>
              <a:spcAft>
                <a:spcPts val="0"/>
              </a:spcAft>
              <a:buSzPts val="1600"/>
              <a:buChar char="❖"/>
            </a:pPr>
            <a:r>
              <a:rPr lang="en" sz="1600"/>
              <a:t>Axios</a:t>
            </a:r>
            <a:endParaRPr sz="1600"/>
          </a:p>
          <a:p>
            <a:pPr marL="457200" lvl="0" indent="-330200" algn="l" rtl="0">
              <a:lnSpc>
                <a:spcPct val="115000"/>
              </a:lnSpc>
              <a:spcBef>
                <a:spcPts val="0"/>
              </a:spcBef>
              <a:spcAft>
                <a:spcPts val="0"/>
              </a:spcAft>
              <a:buSzPts val="1600"/>
              <a:buChar char="❖"/>
            </a:pPr>
            <a:r>
              <a:rPr lang="en" sz="1600"/>
              <a:t>Recharts</a:t>
            </a:r>
            <a:endParaRPr sz="1600"/>
          </a:p>
          <a:p>
            <a:pPr marL="0" lvl="0" indent="0" algn="l" rtl="0">
              <a:lnSpc>
                <a:spcPct val="115000"/>
              </a:lnSpc>
              <a:spcBef>
                <a:spcPts val="1200"/>
              </a:spcBef>
              <a:spcAft>
                <a:spcPts val="12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Project Components</a:t>
            </a:r>
            <a:endParaRPr b="1"/>
          </a:p>
        </p:txBody>
      </p:sp>
      <p:sp>
        <p:nvSpPr>
          <p:cNvPr id="99" name="Google Shape;99;p19"/>
          <p:cNvSpPr txBox="1">
            <a:spLocks noGrp="1"/>
          </p:cNvSpPr>
          <p:nvPr>
            <p:ph type="body" idx="1"/>
          </p:nvPr>
        </p:nvSpPr>
        <p:spPr>
          <a:xfrm>
            <a:off x="410396" y="1017450"/>
            <a:ext cx="7038900" cy="73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u="sng" dirty="0"/>
              <a:t>Home</a:t>
            </a:r>
            <a:r>
              <a:rPr lang="en" sz="1600" dirty="0"/>
              <a:t>: Provides a quick summary of changes in revenue, users, etc. and shows latest transactions.</a:t>
            </a:r>
            <a:r>
              <a:rPr lang="en" sz="1600" u="sng" dirty="0"/>
              <a:t> </a:t>
            </a:r>
            <a:endParaRPr sz="1600" dirty="0"/>
          </a:p>
          <a:p>
            <a:pPr marL="0" lvl="0" indent="0" algn="l" rtl="0">
              <a:lnSpc>
                <a:spcPct val="115000"/>
              </a:lnSpc>
              <a:spcBef>
                <a:spcPts val="1200"/>
              </a:spcBef>
              <a:spcAft>
                <a:spcPts val="0"/>
              </a:spcAft>
              <a:buNone/>
            </a:pPr>
            <a:endParaRPr sz="1600" u="sng" dirty="0"/>
          </a:p>
          <a:p>
            <a:pPr marL="0" lvl="0" indent="0" algn="l" rtl="0">
              <a:lnSpc>
                <a:spcPct val="115000"/>
              </a:lnSpc>
              <a:spcBef>
                <a:spcPts val="1200"/>
              </a:spcBef>
              <a:spcAft>
                <a:spcPts val="0"/>
              </a:spcAft>
              <a:buNone/>
            </a:pPr>
            <a:endParaRPr sz="1600" u="sng" dirty="0"/>
          </a:p>
          <a:p>
            <a:pPr marL="0" lvl="0" indent="0" algn="l" rtl="0">
              <a:lnSpc>
                <a:spcPct val="115000"/>
              </a:lnSpc>
              <a:spcBef>
                <a:spcPts val="1200"/>
              </a:spcBef>
              <a:spcAft>
                <a:spcPts val="0"/>
              </a:spcAft>
              <a:buNone/>
            </a:pPr>
            <a:endParaRPr sz="1600" dirty="0"/>
          </a:p>
          <a:p>
            <a:pPr marL="0" lvl="0" indent="0" algn="l" rtl="0">
              <a:lnSpc>
                <a:spcPct val="115000"/>
              </a:lnSpc>
              <a:spcBef>
                <a:spcPts val="1200"/>
              </a:spcBef>
              <a:spcAft>
                <a:spcPts val="1200"/>
              </a:spcAft>
              <a:buNone/>
            </a:pPr>
            <a:endParaRPr sz="1600" dirty="0"/>
          </a:p>
        </p:txBody>
      </p:sp>
      <p:pic>
        <p:nvPicPr>
          <p:cNvPr id="3" name="Picture 2">
            <a:extLst>
              <a:ext uri="{FF2B5EF4-FFF2-40B4-BE49-F238E27FC236}">
                <a16:creationId xmlns:a16="http://schemas.microsoft.com/office/drawing/2014/main" id="{5763343D-0794-53AF-A24B-512AFDE51CB5}"/>
              </a:ext>
            </a:extLst>
          </p:cNvPr>
          <p:cNvPicPr>
            <a:picLocks noChangeAspect="1"/>
          </p:cNvPicPr>
          <p:nvPr/>
        </p:nvPicPr>
        <p:blipFill>
          <a:blip r:embed="rId3"/>
          <a:stretch>
            <a:fillRect/>
          </a:stretch>
        </p:blipFill>
        <p:spPr>
          <a:xfrm>
            <a:off x="2025934" y="1887826"/>
            <a:ext cx="5092132" cy="2864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1306800" y="525825"/>
            <a:ext cx="7038900" cy="543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600" u="sng" dirty="0"/>
              <a:t>Reports</a:t>
            </a:r>
            <a:r>
              <a:rPr lang="en" sz="1600" dirty="0"/>
              <a:t>: Shows analysis of various aspects of the business in a visual format.</a:t>
            </a:r>
            <a:endParaRPr sz="1600" dirty="0"/>
          </a:p>
        </p:txBody>
      </p:sp>
      <p:pic>
        <p:nvPicPr>
          <p:cNvPr id="3" name="Picture 2">
            <a:extLst>
              <a:ext uri="{FF2B5EF4-FFF2-40B4-BE49-F238E27FC236}">
                <a16:creationId xmlns:a16="http://schemas.microsoft.com/office/drawing/2014/main" id="{E7A0E0A5-9F28-C699-C5D4-0DE2118E9145}"/>
              </a:ext>
            </a:extLst>
          </p:cNvPr>
          <p:cNvPicPr>
            <a:picLocks noChangeAspect="1"/>
          </p:cNvPicPr>
          <p:nvPr/>
        </p:nvPicPr>
        <p:blipFill>
          <a:blip r:embed="rId3"/>
          <a:stretch>
            <a:fillRect/>
          </a:stretch>
        </p:blipFill>
        <p:spPr>
          <a:xfrm>
            <a:off x="917742" y="965754"/>
            <a:ext cx="7038901" cy="39593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1306800" y="525825"/>
            <a:ext cx="7038900" cy="543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600" u="sng"/>
              <a:t>Users</a:t>
            </a:r>
            <a:r>
              <a:rPr lang="en" sz="1600"/>
              <a:t>: Contains a list of users and their information.</a:t>
            </a:r>
            <a:endParaRPr sz="1600"/>
          </a:p>
        </p:txBody>
      </p:sp>
      <p:pic>
        <p:nvPicPr>
          <p:cNvPr id="3" name="Picture 2">
            <a:extLst>
              <a:ext uri="{FF2B5EF4-FFF2-40B4-BE49-F238E27FC236}">
                <a16:creationId xmlns:a16="http://schemas.microsoft.com/office/drawing/2014/main" id="{4ADFF093-E683-4C1C-8730-595A6427E665}"/>
              </a:ext>
            </a:extLst>
          </p:cNvPr>
          <p:cNvPicPr>
            <a:picLocks noChangeAspect="1"/>
          </p:cNvPicPr>
          <p:nvPr/>
        </p:nvPicPr>
        <p:blipFill>
          <a:blip r:embed="rId3"/>
          <a:stretch>
            <a:fillRect/>
          </a:stretch>
        </p:blipFill>
        <p:spPr>
          <a:xfrm>
            <a:off x="1132764" y="1069725"/>
            <a:ext cx="6878472" cy="3869141"/>
          </a:xfrm>
          <a:prstGeom prst="rect">
            <a:avLst/>
          </a:prstGeom>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Playfair Display</vt:lpstr>
      <vt:lpstr>Lato</vt:lpstr>
      <vt:lpstr>Coral</vt:lpstr>
      <vt:lpstr>Laundry Management System</vt:lpstr>
      <vt:lpstr>Contents</vt:lpstr>
      <vt:lpstr>Problems Faced</vt:lpstr>
      <vt:lpstr>Possible Solution</vt:lpstr>
      <vt:lpstr>Project Description: Laundry Management System</vt:lpstr>
      <vt:lpstr>Technologies Implemented</vt:lpstr>
      <vt:lpstr>Project Components</vt:lpstr>
      <vt:lpstr>PowerPoint Presentation</vt:lpstr>
      <vt:lpstr>PowerPoint Presentation</vt:lpstr>
      <vt:lpstr>PowerPoint Presentation</vt:lpstr>
      <vt:lpstr>PowerPoint Presentation</vt:lpstr>
      <vt:lpstr>PowerPoint Presentation</vt:lpstr>
      <vt:lpstr>Advantages of This System</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Laundry Management System</dc:title>
  <cp:lastModifiedBy>Suvarna</cp:lastModifiedBy>
  <cp:revision>1</cp:revision>
  <dcterms:modified xsi:type="dcterms:W3CDTF">2022-06-16T06:00:54Z</dcterms:modified>
</cp:coreProperties>
</file>