
<file path=[Content_Types].xml><?xml version="1.0" encoding="utf-8"?>
<Types xmlns="http://schemas.openxmlformats.org/package/2006/content-types">
  <Default Extension="fntdata" ContentType="application/x-fontdata"/>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63" r:id="rId3"/>
    <p:sldId id="259" r:id="rId4"/>
    <p:sldId id="257" r:id="rId5"/>
    <p:sldId id="283" r:id="rId6"/>
    <p:sldId id="268" r:id="rId7"/>
    <p:sldId id="261" r:id="rId8"/>
    <p:sldId id="294" r:id="rId9"/>
    <p:sldId id="296" r:id="rId10"/>
    <p:sldId id="293" r:id="rId11"/>
    <p:sldId id="267" r:id="rId12"/>
    <p:sldId id="295" r:id="rId13"/>
    <p:sldId id="269" r:id="rId14"/>
    <p:sldId id="278"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Franklin Gothic Medium" panose="020B0603020102020204" pitchFamily="34" charset="0"/>
      <p:regular r:id="rId21"/>
      <p:italic r:id="rId22"/>
    </p:embeddedFont>
    <p:embeddedFont>
      <p:font typeface="Georgia" panose="02040502050405020303" pitchFamily="18" charset="0"/>
      <p:regular r:id="rId23"/>
      <p:bold r:id="rId24"/>
      <p:italic r:id="rId25"/>
      <p:boldItalic r:id="rId26"/>
    </p:embeddedFont>
    <p:embeddedFont>
      <p:font typeface="Inter" panose="020B0604020202020204" charset="0"/>
      <p:regular r:id="rId27"/>
      <p:bold r:id="rId28"/>
    </p:embeddedFont>
    <p:embeddedFont>
      <p:font typeface="Oswald" panose="00000500000000000000" pitchFamily="2" charset="0"/>
      <p:regular r:id="rId29"/>
      <p:bold r:id="rId30"/>
    </p:embeddedFont>
    <p:embeddedFont>
      <p:font typeface="Roboto" panose="02000000000000000000" pitchFamily="2"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3" d="100"/>
          <a:sy n="103" d="100"/>
        </p:scale>
        <p:origin x="9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412488" y="3363425"/>
            <a:ext cx="7045787" cy="115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P</a:t>
            </a:r>
            <a:r>
              <a:rPr lang="en" dirty="0"/>
              <a:t>ython project</a:t>
            </a:r>
            <a:br>
              <a:rPr lang="en" dirty="0"/>
            </a:br>
            <a:r>
              <a:rPr lang="en" sz="3600" dirty="0"/>
              <a:t>Object Recognisation and Detection</a:t>
            </a:r>
            <a:br>
              <a:rPr lang="en"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DAA43E-50B0-47FB-9A70-380802FB86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Picture 2">
            <a:extLst>
              <a:ext uri="{FF2B5EF4-FFF2-40B4-BE49-F238E27FC236}">
                <a16:creationId xmlns:a16="http://schemas.microsoft.com/office/drawing/2014/main" id="{84AA49FC-A131-44B4-8D36-B5481A95C19B}"/>
              </a:ext>
            </a:extLst>
          </p:cNvPr>
          <p:cNvPicPr>
            <a:picLocks noChangeAspect="1"/>
          </p:cNvPicPr>
          <p:nvPr/>
        </p:nvPicPr>
        <p:blipFill rotWithShape="1">
          <a:blip r:embed="rId2"/>
          <a:srcRect r="46439"/>
          <a:stretch/>
        </p:blipFill>
        <p:spPr>
          <a:xfrm>
            <a:off x="312875" y="676815"/>
            <a:ext cx="4170556" cy="4367558"/>
          </a:xfrm>
          <a:prstGeom prst="rect">
            <a:avLst/>
          </a:prstGeom>
        </p:spPr>
      </p:pic>
      <p:pic>
        <p:nvPicPr>
          <p:cNvPr id="4" name="Picture 3">
            <a:extLst>
              <a:ext uri="{FF2B5EF4-FFF2-40B4-BE49-F238E27FC236}">
                <a16:creationId xmlns:a16="http://schemas.microsoft.com/office/drawing/2014/main" id="{FCEBA963-0440-4EB6-AD9A-9FA4F274B9D0}"/>
              </a:ext>
            </a:extLst>
          </p:cNvPr>
          <p:cNvPicPr>
            <a:picLocks noChangeAspect="1"/>
          </p:cNvPicPr>
          <p:nvPr/>
        </p:nvPicPr>
        <p:blipFill rotWithShape="1">
          <a:blip r:embed="rId2"/>
          <a:srcRect l="14794" t="27789" r="55559" b="46652"/>
          <a:stretch/>
        </p:blipFill>
        <p:spPr>
          <a:xfrm>
            <a:off x="4820189" y="1112033"/>
            <a:ext cx="4285286" cy="2078078"/>
          </a:xfrm>
          <a:prstGeom prst="rect">
            <a:avLst/>
          </a:prstGeom>
        </p:spPr>
      </p:pic>
      <p:sp>
        <p:nvSpPr>
          <p:cNvPr id="6" name="TextBox 5">
            <a:extLst>
              <a:ext uri="{FF2B5EF4-FFF2-40B4-BE49-F238E27FC236}">
                <a16:creationId xmlns:a16="http://schemas.microsoft.com/office/drawing/2014/main" id="{A6DB95E1-A91E-4D54-A772-7810F73E9938}"/>
              </a:ext>
            </a:extLst>
          </p:cNvPr>
          <p:cNvSpPr txBox="1"/>
          <p:nvPr/>
        </p:nvSpPr>
        <p:spPr>
          <a:xfrm>
            <a:off x="5196468" y="3593068"/>
            <a:ext cx="3634657" cy="584775"/>
          </a:xfrm>
          <a:prstGeom prst="rect">
            <a:avLst/>
          </a:prstGeom>
          <a:noFill/>
        </p:spPr>
        <p:txBody>
          <a:bodyPr wrap="square" rtlCol="0">
            <a:spAutoFit/>
          </a:bodyPr>
          <a:lstStyle/>
          <a:p>
            <a:r>
              <a:rPr lang="en-US" sz="1600" dirty="0"/>
              <a:t>No of iterations (current iteration 183) and training process ongoing.</a:t>
            </a:r>
          </a:p>
        </p:txBody>
      </p:sp>
      <p:sp>
        <p:nvSpPr>
          <p:cNvPr id="7" name="TextBox 6">
            <a:extLst>
              <a:ext uri="{FF2B5EF4-FFF2-40B4-BE49-F238E27FC236}">
                <a16:creationId xmlns:a16="http://schemas.microsoft.com/office/drawing/2014/main" id="{C486C8CB-D1DC-4D1D-845B-69427A80A65B}"/>
              </a:ext>
            </a:extLst>
          </p:cNvPr>
          <p:cNvSpPr txBox="1"/>
          <p:nvPr/>
        </p:nvSpPr>
        <p:spPr>
          <a:xfrm>
            <a:off x="4943707" y="418523"/>
            <a:ext cx="3704577" cy="369332"/>
          </a:xfrm>
          <a:prstGeom prst="rect">
            <a:avLst/>
          </a:prstGeom>
          <a:noFill/>
        </p:spPr>
        <p:txBody>
          <a:bodyPr wrap="square" rtlCol="0">
            <a:spAutoFit/>
          </a:bodyPr>
          <a:lstStyle/>
          <a:p>
            <a:r>
              <a:rPr lang="en-US" sz="1800" dirty="0"/>
              <a:t>Few snippets of Operations…</a:t>
            </a:r>
          </a:p>
        </p:txBody>
      </p:sp>
    </p:spTree>
    <p:extLst>
      <p:ext uri="{BB962C8B-B14F-4D97-AF65-F5344CB8AC3E}">
        <p14:creationId xmlns:p14="http://schemas.microsoft.com/office/powerpoint/2010/main" val="408968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4"/>
          <p:cNvSpPr txBox="1">
            <a:spLocks noGrp="1"/>
          </p:cNvSpPr>
          <p:nvPr>
            <p:ph type="title"/>
          </p:nvPr>
        </p:nvSpPr>
        <p:spPr>
          <a:xfrm>
            <a:off x="999212" y="-45698"/>
            <a:ext cx="6996600" cy="7276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T</a:t>
            </a:r>
            <a:r>
              <a:rPr lang="en" sz="2400" dirty="0"/>
              <a:t>ranning curves</a:t>
            </a:r>
            <a:endParaRPr sz="2400" dirty="0"/>
          </a:p>
        </p:txBody>
      </p:sp>
      <p:sp>
        <p:nvSpPr>
          <p:cNvPr id="573" name="Google Shape;573;p2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61" name="Google Shape;561;p24"/>
          <p:cNvSpPr/>
          <p:nvPr/>
        </p:nvSpPr>
        <p:spPr>
          <a:xfrm>
            <a:off x="3485050" y="1567267"/>
            <a:ext cx="929494" cy="54837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4"/>
          <p:cNvGrpSpPr/>
          <p:nvPr/>
        </p:nvGrpSpPr>
        <p:grpSpPr>
          <a:xfrm>
            <a:off x="3844549" y="3126202"/>
            <a:ext cx="599842" cy="589958"/>
            <a:chOff x="1244325" y="4999400"/>
            <a:chExt cx="444525" cy="437200"/>
          </a:xfrm>
        </p:grpSpPr>
        <p:sp>
          <p:nvSpPr>
            <p:cNvPr id="563" name="Google Shape;563;p24"/>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4"/>
          <p:cNvGrpSpPr/>
          <p:nvPr/>
        </p:nvGrpSpPr>
        <p:grpSpPr>
          <a:xfrm>
            <a:off x="5266889" y="3113863"/>
            <a:ext cx="409140" cy="420402"/>
            <a:chOff x="2605300" y="5003050"/>
            <a:chExt cx="418900" cy="430475"/>
          </a:xfrm>
        </p:grpSpPr>
        <p:sp>
          <p:nvSpPr>
            <p:cNvPr id="569" name="Google Shape;569;p24"/>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4"/>
          <p:cNvSpPr/>
          <p:nvPr/>
        </p:nvSpPr>
        <p:spPr>
          <a:xfrm>
            <a:off x="5213649" y="2080225"/>
            <a:ext cx="300114" cy="273023"/>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D4C24D7-51FC-4736-A85D-EC6E208C2703}"/>
              </a:ext>
            </a:extLst>
          </p:cNvPr>
          <p:cNvPicPr>
            <a:picLocks noChangeAspect="1"/>
          </p:cNvPicPr>
          <p:nvPr/>
        </p:nvPicPr>
        <p:blipFill rotWithShape="1">
          <a:blip r:embed="rId3"/>
          <a:srcRect l="3378" t="2304" r="2982" b="3096"/>
          <a:stretch/>
        </p:blipFill>
        <p:spPr>
          <a:xfrm>
            <a:off x="5430079" y="660919"/>
            <a:ext cx="3070568" cy="3152972"/>
          </a:xfrm>
          <a:prstGeom prst="rect">
            <a:avLst/>
          </a:prstGeom>
        </p:spPr>
      </p:pic>
      <p:pic>
        <p:nvPicPr>
          <p:cNvPr id="5" name="Picture 4">
            <a:extLst>
              <a:ext uri="{FF2B5EF4-FFF2-40B4-BE49-F238E27FC236}">
                <a16:creationId xmlns:a16="http://schemas.microsoft.com/office/drawing/2014/main" id="{07CD0434-10AB-4F58-AB05-6074AA2F1C4F}"/>
              </a:ext>
            </a:extLst>
          </p:cNvPr>
          <p:cNvPicPr>
            <a:picLocks noChangeAspect="1"/>
          </p:cNvPicPr>
          <p:nvPr/>
        </p:nvPicPr>
        <p:blipFill>
          <a:blip r:embed="rId4"/>
          <a:stretch>
            <a:fillRect/>
          </a:stretch>
        </p:blipFill>
        <p:spPr>
          <a:xfrm>
            <a:off x="620545" y="660918"/>
            <a:ext cx="3077111" cy="3223275"/>
          </a:xfrm>
          <a:prstGeom prst="rect">
            <a:avLst/>
          </a:prstGeom>
        </p:spPr>
      </p:pic>
      <p:sp>
        <p:nvSpPr>
          <p:cNvPr id="2" name="TextBox 1">
            <a:extLst>
              <a:ext uri="{FF2B5EF4-FFF2-40B4-BE49-F238E27FC236}">
                <a16:creationId xmlns:a16="http://schemas.microsoft.com/office/drawing/2014/main" id="{DF48B0BD-A0EF-4E08-9969-2621E2240192}"/>
              </a:ext>
            </a:extLst>
          </p:cNvPr>
          <p:cNvSpPr txBox="1"/>
          <p:nvPr/>
        </p:nvSpPr>
        <p:spPr>
          <a:xfrm>
            <a:off x="378696" y="3924677"/>
            <a:ext cx="3765774" cy="307777"/>
          </a:xfrm>
          <a:prstGeom prst="rect">
            <a:avLst/>
          </a:prstGeom>
          <a:noFill/>
        </p:spPr>
        <p:txBody>
          <a:bodyPr wrap="none" rtlCol="0">
            <a:spAutoFit/>
          </a:bodyPr>
          <a:lstStyle/>
          <a:p>
            <a:r>
              <a:rPr lang="en-US" dirty="0"/>
              <a:t>mAP for our .weights file (13hrs training time)</a:t>
            </a:r>
          </a:p>
        </p:txBody>
      </p:sp>
      <p:sp>
        <p:nvSpPr>
          <p:cNvPr id="19" name="TextBox 18">
            <a:extLst>
              <a:ext uri="{FF2B5EF4-FFF2-40B4-BE49-F238E27FC236}">
                <a16:creationId xmlns:a16="http://schemas.microsoft.com/office/drawing/2014/main" id="{6BBFE24E-8373-4BDF-AA08-220072CEF070}"/>
              </a:ext>
            </a:extLst>
          </p:cNvPr>
          <p:cNvSpPr txBox="1"/>
          <p:nvPr/>
        </p:nvSpPr>
        <p:spPr>
          <a:xfrm>
            <a:off x="5918035" y="3884193"/>
            <a:ext cx="2295821" cy="307777"/>
          </a:xfrm>
          <a:prstGeom prst="rect">
            <a:avLst/>
          </a:prstGeom>
          <a:noFill/>
        </p:spPr>
        <p:txBody>
          <a:bodyPr wrap="none" rtlCol="0">
            <a:spAutoFit/>
          </a:bodyPr>
          <a:lstStyle/>
          <a:p>
            <a:r>
              <a:rPr lang="en-US" dirty="0"/>
              <a:t>Ideal mAP for .weights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AF6839-2B3F-40E4-9615-7F62D736CD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51BB1772-691F-4591-8FD4-A72DEB9C2EEE}"/>
              </a:ext>
            </a:extLst>
          </p:cNvPr>
          <p:cNvPicPr>
            <a:picLocks noChangeAspect="1"/>
          </p:cNvPicPr>
          <p:nvPr/>
        </p:nvPicPr>
        <p:blipFill rotWithShape="1">
          <a:blip r:embed="rId2"/>
          <a:srcRect l="14830" t="23504" r="60514" b="17927"/>
          <a:stretch/>
        </p:blipFill>
        <p:spPr>
          <a:xfrm>
            <a:off x="1232243" y="764788"/>
            <a:ext cx="2546752" cy="2825440"/>
          </a:xfrm>
          <a:prstGeom prst="rect">
            <a:avLst/>
          </a:prstGeom>
        </p:spPr>
      </p:pic>
      <p:pic>
        <p:nvPicPr>
          <p:cNvPr id="5" name="Picture 4">
            <a:extLst>
              <a:ext uri="{FF2B5EF4-FFF2-40B4-BE49-F238E27FC236}">
                <a16:creationId xmlns:a16="http://schemas.microsoft.com/office/drawing/2014/main" id="{EB69CB19-99BD-4A74-A3BE-88A5A74A462D}"/>
              </a:ext>
            </a:extLst>
          </p:cNvPr>
          <p:cNvPicPr>
            <a:picLocks noChangeAspect="1"/>
          </p:cNvPicPr>
          <p:nvPr/>
        </p:nvPicPr>
        <p:blipFill rotWithShape="1">
          <a:blip r:embed="rId2"/>
          <a:srcRect l="85148" t="18316" r="22" b="55570"/>
          <a:stretch/>
        </p:blipFill>
        <p:spPr>
          <a:xfrm>
            <a:off x="5647030" y="1047182"/>
            <a:ext cx="2748937" cy="2260652"/>
          </a:xfrm>
          <a:prstGeom prst="rect">
            <a:avLst/>
          </a:prstGeom>
        </p:spPr>
      </p:pic>
      <p:sp>
        <p:nvSpPr>
          <p:cNvPr id="3" name="TextBox 2">
            <a:extLst>
              <a:ext uri="{FF2B5EF4-FFF2-40B4-BE49-F238E27FC236}">
                <a16:creationId xmlns:a16="http://schemas.microsoft.com/office/drawing/2014/main" id="{3FABCB64-16B7-4EFD-88A3-B9BEA826E732}"/>
              </a:ext>
            </a:extLst>
          </p:cNvPr>
          <p:cNvSpPr txBox="1"/>
          <p:nvPr/>
        </p:nvSpPr>
        <p:spPr>
          <a:xfrm>
            <a:off x="1232243" y="3855492"/>
            <a:ext cx="2546752" cy="523220"/>
          </a:xfrm>
          <a:prstGeom prst="rect">
            <a:avLst/>
          </a:prstGeom>
          <a:noFill/>
        </p:spPr>
        <p:txBody>
          <a:bodyPr wrap="square" rtlCol="0">
            <a:spAutoFit/>
          </a:bodyPr>
          <a:lstStyle/>
          <a:p>
            <a:r>
              <a:rPr lang="en-US" dirty="0"/>
              <a:t>Drawbacks of training under &gt;2 mAP for specific objects.</a:t>
            </a:r>
          </a:p>
        </p:txBody>
      </p:sp>
      <p:sp>
        <p:nvSpPr>
          <p:cNvPr id="6" name="TextBox 5">
            <a:extLst>
              <a:ext uri="{FF2B5EF4-FFF2-40B4-BE49-F238E27FC236}">
                <a16:creationId xmlns:a16="http://schemas.microsoft.com/office/drawing/2014/main" id="{41C7F035-ACFB-4604-A0FC-5CDB3A792B10}"/>
              </a:ext>
            </a:extLst>
          </p:cNvPr>
          <p:cNvSpPr txBox="1"/>
          <p:nvPr/>
        </p:nvSpPr>
        <p:spPr>
          <a:xfrm>
            <a:off x="5647030" y="3855492"/>
            <a:ext cx="3043487" cy="738664"/>
          </a:xfrm>
          <a:prstGeom prst="rect">
            <a:avLst/>
          </a:prstGeom>
          <a:noFill/>
        </p:spPr>
        <p:txBody>
          <a:bodyPr wrap="square" rtlCol="0">
            <a:spAutoFit/>
          </a:bodyPr>
          <a:lstStyle/>
          <a:p>
            <a:r>
              <a:rPr lang="en-US" dirty="0"/>
              <a:t>Resources required in span of</a:t>
            </a:r>
          </a:p>
          <a:p>
            <a:r>
              <a:rPr lang="en-US" dirty="0"/>
              <a:t>13 hours of continuous run orange color representing 80%+ usage.</a:t>
            </a:r>
          </a:p>
        </p:txBody>
      </p:sp>
    </p:spTree>
    <p:extLst>
      <p:ext uri="{BB962C8B-B14F-4D97-AF65-F5344CB8AC3E}">
        <p14:creationId xmlns:p14="http://schemas.microsoft.com/office/powerpoint/2010/main" val="35620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6" name="Google Shape;586;p26"/>
          <p:cNvSpPr txBox="1">
            <a:spLocks noGrp="1"/>
          </p:cNvSpPr>
          <p:nvPr>
            <p:ph type="title"/>
          </p:nvPr>
        </p:nvSpPr>
        <p:spPr>
          <a:xfrm>
            <a:off x="817487" y="0"/>
            <a:ext cx="7509025"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Further Implementation of project for advanced objectives include..</a:t>
            </a:r>
            <a:endParaRPr dirty="0"/>
          </a:p>
        </p:txBody>
      </p:sp>
      <p:sp>
        <p:nvSpPr>
          <p:cNvPr id="594" name="Google Shape;594;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Google Shape;627;p30">
            <a:extLst>
              <a:ext uri="{FF2B5EF4-FFF2-40B4-BE49-F238E27FC236}">
                <a16:creationId xmlns:a16="http://schemas.microsoft.com/office/drawing/2014/main" id="{EF81E936-29B7-41BF-ADA5-08DCF9BE369E}"/>
              </a:ext>
            </a:extLst>
          </p:cNvPr>
          <p:cNvSpPr txBox="1">
            <a:spLocks/>
          </p:cNvSpPr>
          <p:nvPr/>
        </p:nvSpPr>
        <p:spPr>
          <a:xfrm>
            <a:off x="495264" y="636247"/>
            <a:ext cx="8061511" cy="36383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dirty="0">
                <a:solidFill>
                  <a:schemeClr val="tx1">
                    <a:lumMod val="75000"/>
                    <a:lumOff val="25000"/>
                  </a:schemeClr>
                </a:solidFill>
                <a:effectLst>
                  <a:outerShdw blurRad="38100" dist="38100" dir="2700000" algn="tl">
                    <a:srgbClr val="000000">
                      <a:alpha val="43137"/>
                    </a:srgbClr>
                  </a:outerShdw>
                </a:effectLst>
                <a:latin typeface="Georgia" panose="02040502050405020303" pitchFamily="18" charset="0"/>
              </a:rPr>
              <a:t> Counting people</a:t>
            </a:r>
          </a:p>
          <a:p>
            <a:pPr marL="0" indent="0">
              <a:buNone/>
            </a:pPr>
            <a:r>
              <a:rPr lang="en-US" b="0" i="0" dirty="0">
                <a:solidFill>
                  <a:schemeClr val="tx1">
                    <a:lumMod val="75000"/>
                    <a:lumOff val="25000"/>
                  </a:schemeClr>
                </a:solidFill>
                <a:effectLst/>
                <a:latin typeface="Georgia" panose="02040502050405020303" pitchFamily="18" charset="0"/>
              </a:rPr>
              <a:t>Object detection can be utilized for counting the footfall of people. It is utilized for group measurements during festivals or other mass gathering for efficiently keeping a track on number of people by detecting their head structure and processing it.</a:t>
            </a:r>
            <a:endParaRPr lang="en-US" dirty="0">
              <a:solidFill>
                <a:schemeClr val="tx1">
                  <a:lumMod val="75000"/>
                  <a:lumOff val="25000"/>
                </a:schemeClr>
              </a:solidFill>
              <a:latin typeface="Georgia" panose="02040502050405020303" pitchFamily="18" charset="0"/>
            </a:endParaRPr>
          </a:p>
          <a:p>
            <a:pPr marL="0" indent="0">
              <a:buNone/>
            </a:pPr>
            <a:endParaRPr lang="en-US" b="0" i="0" dirty="0">
              <a:solidFill>
                <a:schemeClr val="tx1">
                  <a:lumMod val="75000"/>
                  <a:lumOff val="25000"/>
                </a:schemeClr>
              </a:solidFill>
              <a:effectLst/>
              <a:latin typeface="Georgia" panose="02040502050405020303" pitchFamily="18" charset="0"/>
            </a:endParaRPr>
          </a:p>
          <a:p>
            <a:pPr>
              <a:buFont typeface="Arial" panose="020B0604020202020204" pitchFamily="34" charset="0"/>
              <a:buChar char="•"/>
            </a:pPr>
            <a:r>
              <a:rPr lang="en-US" dirty="0">
                <a:solidFill>
                  <a:schemeClr val="tx1">
                    <a:lumMod val="75000"/>
                    <a:lumOff val="25000"/>
                  </a:schemeClr>
                </a:solidFill>
                <a:effectLst>
                  <a:outerShdw blurRad="38100" dist="38100" dir="2700000" algn="tl">
                    <a:srgbClr val="000000">
                      <a:alpha val="43137"/>
                    </a:srgbClr>
                  </a:outerShdw>
                </a:effectLst>
                <a:latin typeface="Georgia" panose="02040502050405020303" pitchFamily="18" charset="0"/>
              </a:rPr>
              <a:t>Vehicle detection (Current Objective) </a:t>
            </a:r>
          </a:p>
          <a:p>
            <a:r>
              <a:rPr lang="en-US" b="0" i="0" dirty="0">
                <a:solidFill>
                  <a:schemeClr val="tx1">
                    <a:lumMod val="75000"/>
                    <a:lumOff val="25000"/>
                  </a:schemeClr>
                </a:solidFill>
                <a:effectLst/>
                <a:latin typeface="Georgia" panose="02040502050405020303" pitchFamily="18" charset="0"/>
              </a:rPr>
              <a:t>By using Vehicle Detection technique we can detect the number plate of a speeding car specific objects entering or exiting a particular area. This can also potentially help security services to reduce the number of traffic law violations and keep track of the vehicles efficiently as well as take preventive measures for the same.</a:t>
            </a:r>
          </a:p>
          <a:p>
            <a:endParaRPr lang="en-US" dirty="0">
              <a:solidFill>
                <a:schemeClr val="tx1">
                  <a:lumMod val="75000"/>
                  <a:lumOff val="25000"/>
                </a:schemeClr>
              </a:solidFill>
              <a:latin typeface="Georgia" panose="02040502050405020303" pitchFamily="18" charset="0"/>
            </a:endParaRPr>
          </a:p>
          <a:p>
            <a:pPr>
              <a:buFont typeface="Arial" panose="020B0604020202020204" pitchFamily="34" charset="0"/>
              <a:buChar char="•"/>
            </a:pPr>
            <a:r>
              <a:rPr lang="en-IN" dirty="0">
                <a:solidFill>
                  <a:schemeClr val="tx1">
                    <a:lumMod val="75000"/>
                    <a:lumOff val="25000"/>
                  </a:schemeClr>
                </a:solidFill>
                <a:effectLst>
                  <a:outerShdw blurRad="38100" dist="38100" dir="2700000" algn="tl">
                    <a:srgbClr val="000000">
                      <a:alpha val="43137"/>
                    </a:srgbClr>
                  </a:outerShdw>
                </a:effectLst>
                <a:latin typeface="Georgia" panose="02040502050405020303" pitchFamily="18" charset="0"/>
              </a:rPr>
              <a:t> Security </a:t>
            </a:r>
          </a:p>
          <a:p>
            <a:r>
              <a:rPr lang="en-IN" dirty="0">
                <a:solidFill>
                  <a:schemeClr val="tx1">
                    <a:lumMod val="75000"/>
                    <a:lumOff val="25000"/>
                  </a:schemeClr>
                </a:solidFill>
                <a:latin typeface="Georgia" panose="02040502050405020303" pitchFamily="18" charset="0"/>
              </a:rPr>
              <a:t>Face recognition has immense potential in security domain, It is already been extensively used for security purposes in world. </a:t>
            </a:r>
            <a:r>
              <a:rPr lang="en-US" i="0" dirty="0">
                <a:solidFill>
                  <a:schemeClr val="tx1">
                    <a:lumMod val="75000"/>
                    <a:lumOff val="25000"/>
                  </a:schemeClr>
                </a:solidFill>
                <a:effectLst/>
                <a:latin typeface="Georgia" panose="02040502050405020303" pitchFamily="18" charset="0"/>
              </a:rPr>
              <a:t>The 2019 </a:t>
            </a:r>
            <a:r>
              <a:rPr lang="en-US" i="0" u="none" strike="noStrike" dirty="0">
                <a:solidFill>
                  <a:schemeClr val="tx1">
                    <a:lumMod val="75000"/>
                    <a:lumOff val="25000"/>
                  </a:schemeClr>
                </a:solidFill>
                <a:effectLst/>
                <a:latin typeface="Georgia" panose="02040502050405020303" pitchFamily="18" charset="0"/>
              </a:rPr>
              <a:t>Brit Awards </a:t>
            </a:r>
            <a:r>
              <a:rPr lang="en-US" i="0" dirty="0">
                <a:solidFill>
                  <a:schemeClr val="tx1">
                    <a:lumMod val="75000"/>
                    <a:lumOff val="25000"/>
                  </a:schemeClr>
                </a:solidFill>
                <a:effectLst/>
                <a:latin typeface="Georgia" panose="02040502050405020303" pitchFamily="18" charset="0"/>
              </a:rPr>
              <a:t>used facial recognition technology to enhance its event security, deploying it to screen guests at multiple entrances to the in London.</a:t>
            </a:r>
          </a:p>
          <a:p>
            <a:endParaRPr lang="en-US" sz="1100" dirty="0">
              <a:solidFill>
                <a:schemeClr val="tx1">
                  <a:lumMod val="75000"/>
                  <a:lumOff val="25000"/>
                </a:schemeClr>
              </a:solidFill>
              <a:latin typeface="Georgia" panose="02040502050405020303" pitchFamily="18" charset="0"/>
            </a:endParaRPr>
          </a:p>
          <a:p>
            <a:pPr marL="0" indent="0">
              <a:buNone/>
            </a:pPr>
            <a:endParaRPr lang="en-US" sz="1100" b="0" i="0" dirty="0">
              <a:solidFill>
                <a:schemeClr val="tx1">
                  <a:lumMod val="75000"/>
                  <a:lumOff val="25000"/>
                </a:schemeClr>
              </a:solidFill>
              <a:effectLst/>
              <a:latin typeface="Georgia" panose="02040502050405020303" pitchFamily="18" charset="0"/>
            </a:endParaRPr>
          </a:p>
          <a:p>
            <a:pPr>
              <a:spcBef>
                <a:spcPts val="600"/>
              </a:spcBef>
            </a:pP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21" name="Google Shape;721;p3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19" name="Google Shape;719;p35"/>
          <p:cNvSpPr txBox="1">
            <a:spLocks noGrp="1"/>
          </p:cNvSpPr>
          <p:nvPr>
            <p:ph type="ctrTitle" idx="4294967295"/>
          </p:nvPr>
        </p:nvSpPr>
        <p:spPr>
          <a:xfrm>
            <a:off x="1274762" y="802888"/>
            <a:ext cx="6594475" cy="16280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0" name="Google Shape;720;p35"/>
          <p:cNvSpPr txBox="1">
            <a:spLocks noGrp="1"/>
          </p:cNvSpPr>
          <p:nvPr>
            <p:ph type="subTitle" idx="4294967295"/>
          </p:nvPr>
        </p:nvSpPr>
        <p:spPr>
          <a:xfrm>
            <a:off x="1360448" y="2347990"/>
            <a:ext cx="6594475" cy="168116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3600" b="1" dirty="0"/>
              <a:t>Project by:</a:t>
            </a:r>
            <a:endParaRPr sz="3600" b="1" dirty="0"/>
          </a:p>
          <a:p>
            <a:pPr marL="0" lvl="0" indent="0" algn="ctr" rtl="0">
              <a:spcBef>
                <a:spcPts val="600"/>
              </a:spcBef>
              <a:spcAft>
                <a:spcPts val="0"/>
              </a:spcAft>
              <a:buNone/>
            </a:pPr>
            <a:r>
              <a:rPr lang="en-IN" dirty="0"/>
              <a:t>Arya S. Purohit (19) &amp; Eshan S. Dhok (41)</a:t>
            </a:r>
          </a:p>
          <a:p>
            <a:pPr marL="0" lvl="0" indent="0" algn="ctr" rtl="0">
              <a:spcBef>
                <a:spcPts val="600"/>
              </a:spcBef>
              <a:spcAft>
                <a:spcPts val="0"/>
              </a:spcAft>
              <a:buNone/>
            </a:pPr>
            <a:r>
              <a:rPr lang="en-IN" dirty="0"/>
              <a:t>Electrical Engineering (6</a:t>
            </a:r>
            <a:r>
              <a:rPr lang="en-IN" baseline="30000" dirty="0"/>
              <a:t>th</a:t>
            </a:r>
            <a:r>
              <a:rPr lang="en-IN" dirty="0"/>
              <a:t> semester)</a:t>
            </a:r>
          </a:p>
          <a:p>
            <a:pPr marL="0" lvl="0" indent="0" algn="ctr" rtl="0">
              <a:spcBef>
                <a:spcPts val="600"/>
              </a:spcBef>
              <a:spcAft>
                <a:spcPts val="0"/>
              </a:spcAft>
              <a:buNone/>
            </a:pPr>
            <a:endParaRPr dirty="0"/>
          </a:p>
          <a:p>
            <a:pPr marL="0" lvl="0" indent="0" algn="ctr" rtl="0">
              <a:spcBef>
                <a:spcPts val="600"/>
              </a:spcBef>
              <a:spcAft>
                <a:spcPts val="0"/>
              </a:spcAft>
              <a:buNone/>
            </a:pPr>
            <a:endParaRPr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200" dirty="0"/>
              <a:t>O</a:t>
            </a:r>
            <a:r>
              <a:rPr lang="en" sz="3200" dirty="0"/>
              <a:t>bject detection</a:t>
            </a:r>
            <a:endParaRPr sz="3200" dirty="0"/>
          </a:p>
        </p:txBody>
      </p:sp>
      <p:sp>
        <p:nvSpPr>
          <p:cNvPr id="523" name="Google Shape;523;p20"/>
          <p:cNvSpPr txBox="1">
            <a:spLocks noGrp="1"/>
          </p:cNvSpPr>
          <p:nvPr>
            <p:ph type="body" idx="1"/>
          </p:nvPr>
        </p:nvSpPr>
        <p:spPr>
          <a:xfrm>
            <a:off x="364273" y="1552950"/>
            <a:ext cx="3999571" cy="2665800"/>
          </a:xfrm>
          <a:prstGeom prst="rect">
            <a:avLst/>
          </a:prstGeom>
        </p:spPr>
        <p:txBody>
          <a:bodyPr spcFirstLastPara="1" wrap="square" lIns="91425" tIns="91425" rIns="91425" bIns="91425" anchor="t" anchorCtr="0">
            <a:noAutofit/>
          </a:bodyPr>
          <a:lstStyle/>
          <a:p>
            <a:r>
              <a:rPr lang="en-US" b="0" i="0" dirty="0">
                <a:solidFill>
                  <a:srgbClr val="080A13"/>
                </a:solidFill>
                <a:effectLst/>
                <a:latin typeface="Inter"/>
              </a:rPr>
              <a:t>Object detection  refers to the detection and localization of objects in an image that belong to a predefined set of classes.</a:t>
            </a:r>
          </a:p>
          <a:p>
            <a:pPr marL="114300" indent="0" algn="just">
              <a:buNone/>
            </a:pPr>
            <a:endParaRPr lang="en-US" b="0" i="0" dirty="0">
              <a:solidFill>
                <a:srgbClr val="080A13"/>
              </a:solidFill>
              <a:effectLst/>
              <a:latin typeface="Inter"/>
            </a:endParaRPr>
          </a:p>
        </p:txBody>
      </p:sp>
      <p:sp>
        <p:nvSpPr>
          <p:cNvPr id="525" name="Google Shape;525;p20"/>
          <p:cNvSpPr txBox="1">
            <a:spLocks noGrp="1"/>
          </p:cNvSpPr>
          <p:nvPr>
            <p:ph type="body" idx="2"/>
          </p:nvPr>
        </p:nvSpPr>
        <p:spPr>
          <a:xfrm>
            <a:off x="4363844" y="1552950"/>
            <a:ext cx="4125951" cy="2665800"/>
          </a:xfrm>
          <a:prstGeom prst="rect">
            <a:avLst/>
          </a:prstGeom>
        </p:spPr>
        <p:txBody>
          <a:bodyPr spcFirstLastPara="1" wrap="square" lIns="91425" tIns="91425" rIns="91425" bIns="91425" anchor="t" anchorCtr="0">
            <a:noAutofit/>
          </a:bodyPr>
          <a:lstStyle/>
          <a:p>
            <a:r>
              <a:rPr lang="en-US" b="0" i="0" dirty="0">
                <a:solidFill>
                  <a:srgbClr val="080A13"/>
                </a:solidFill>
                <a:effectLst/>
                <a:latin typeface="Inter"/>
              </a:rPr>
              <a:t>Tasks like detection and recognition find widespread applicability in real-world scenarios, making object detection a very important domain.</a:t>
            </a:r>
          </a:p>
        </p:txBody>
      </p:sp>
      <p:sp>
        <p:nvSpPr>
          <p:cNvPr id="526" name="Google Shape;526;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316259" y="140032"/>
            <a:ext cx="3422344"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tx1"/>
                </a:solidFill>
              </a:rPr>
              <a:t>What is YOLO?</a:t>
            </a:r>
            <a:endParaRPr dirty="0">
              <a:solidFill>
                <a:schemeClr val="tx1"/>
              </a:solidFill>
            </a:endParaRPr>
          </a:p>
        </p:txBody>
      </p:sp>
      <p:sp>
        <p:nvSpPr>
          <p:cNvPr id="5" name="Subtitle 4">
            <a:extLst>
              <a:ext uri="{FF2B5EF4-FFF2-40B4-BE49-F238E27FC236}">
                <a16:creationId xmlns:a16="http://schemas.microsoft.com/office/drawing/2014/main" id="{5FDBF0C3-EF98-4117-8C6E-D5E3AAC4E10D}"/>
              </a:ext>
            </a:extLst>
          </p:cNvPr>
          <p:cNvSpPr>
            <a:spLocks noGrp="1"/>
          </p:cNvSpPr>
          <p:nvPr>
            <p:ph type="subTitle" idx="1"/>
          </p:nvPr>
        </p:nvSpPr>
        <p:spPr>
          <a:xfrm>
            <a:off x="676507" y="2809177"/>
            <a:ext cx="8467493" cy="2625183"/>
          </a:xfrm>
        </p:spPr>
        <p:txBody>
          <a:bodyPr/>
          <a:lstStyle/>
          <a:p>
            <a:pPr algn="ctr"/>
            <a:r>
              <a:rPr lang="en-US" sz="2000" dirty="0"/>
              <a:t>YOLO is an abbreviation for the term ‘You Only Look Once’.</a:t>
            </a:r>
          </a:p>
          <a:p>
            <a:pPr algn="ctr"/>
            <a:r>
              <a:rPr lang="en-US" sz="2000" dirty="0"/>
              <a:t>This is an algorithm that detects and recognizes various</a:t>
            </a:r>
          </a:p>
          <a:p>
            <a:pPr algn="ctr"/>
            <a:r>
              <a:rPr lang="en-US" sz="2000" dirty="0"/>
              <a:t>objects in a picture (in real-time).YOLO is an algorithm that</a:t>
            </a:r>
          </a:p>
          <a:p>
            <a:pPr algn="ctr"/>
            <a:r>
              <a:rPr lang="en-US" sz="2000" dirty="0"/>
              <a:t>provides real-time object detection. This algorithm is popular</a:t>
            </a:r>
          </a:p>
          <a:p>
            <a:pPr algn="ctr"/>
            <a:r>
              <a:rPr lang="en-US" sz="2000" dirty="0"/>
              <a:t>because of its speed and accuracy in detection of objects.</a:t>
            </a:r>
          </a:p>
          <a:p>
            <a:pPr algn="ctr"/>
            <a:endParaRPr lang="en-IN" dirty="0"/>
          </a:p>
        </p:txBody>
      </p:sp>
      <p:sp>
        <p:nvSpPr>
          <p:cNvPr id="488" name="Google Shape;488;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700" y="24510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Requirements</a:t>
            </a:r>
            <a:endParaRPr sz="3200" dirty="0"/>
          </a:p>
        </p:txBody>
      </p:sp>
      <p:sp>
        <p:nvSpPr>
          <p:cNvPr id="473" name="Google Shape;47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71" name="Google Shape;471;p14"/>
          <p:cNvSpPr txBox="1"/>
          <p:nvPr/>
        </p:nvSpPr>
        <p:spPr>
          <a:xfrm>
            <a:off x="694144" y="1074036"/>
            <a:ext cx="5995414" cy="2207100"/>
          </a:xfrm>
          <a:prstGeom prst="rect">
            <a:avLst/>
          </a:prstGeom>
          <a:noFill/>
          <a:ln>
            <a:noFill/>
          </a:ln>
        </p:spPr>
        <p:txBody>
          <a:bodyPr spcFirstLastPara="1" wrap="square" lIns="91425" tIns="91425" rIns="91425" bIns="91425" anchor="t" anchorCtr="0">
            <a:noAutofit/>
          </a:bodyPr>
          <a:lstStyle/>
          <a:p>
            <a:pPr marL="171450" lvl="0" indent="-171450" algn="l" rtl="0">
              <a:spcBef>
                <a:spcPts val="600"/>
              </a:spcBef>
              <a:spcAft>
                <a:spcPts val="0"/>
              </a:spcAft>
              <a:buFont typeface="Arial" panose="020B0604020202020204" pitchFamily="34" charset="0"/>
              <a:buChar char="•"/>
            </a:pPr>
            <a:r>
              <a:rPr lang="en-US" sz="2400" dirty="0">
                <a:solidFill>
                  <a:srgbClr val="28324A"/>
                </a:solidFill>
                <a:latin typeface="Source Sans Pro"/>
                <a:ea typeface="Source Sans Pro"/>
                <a:cs typeface="Source Sans Pro"/>
                <a:sym typeface="Source Sans Pro"/>
              </a:rPr>
              <a:t> Python</a:t>
            </a:r>
          </a:p>
          <a:p>
            <a:pPr marL="171450" lvl="0" indent="-171450" algn="l" rtl="0">
              <a:spcBef>
                <a:spcPts val="600"/>
              </a:spcBef>
              <a:spcAft>
                <a:spcPts val="0"/>
              </a:spcAft>
              <a:buFont typeface="Arial" panose="020B0604020202020204" pitchFamily="34" charset="0"/>
              <a:buChar char="•"/>
            </a:pPr>
            <a:r>
              <a:rPr lang="en-US" sz="2400" dirty="0">
                <a:solidFill>
                  <a:srgbClr val="28324A"/>
                </a:solidFill>
                <a:latin typeface="Source Sans Pro"/>
                <a:ea typeface="Source Sans Pro"/>
                <a:cs typeface="Source Sans Pro"/>
                <a:sym typeface="Source Sans Pro"/>
              </a:rPr>
              <a:t>Open cv </a:t>
            </a:r>
          </a:p>
          <a:p>
            <a:pPr marL="171450" lvl="0" indent="-171450" algn="l" rtl="0">
              <a:spcBef>
                <a:spcPts val="600"/>
              </a:spcBef>
              <a:spcAft>
                <a:spcPts val="0"/>
              </a:spcAft>
              <a:buFont typeface="Arial" panose="020B0604020202020204" pitchFamily="34" charset="0"/>
              <a:buChar char="•"/>
            </a:pPr>
            <a:r>
              <a:rPr lang="en-US" sz="2400" dirty="0">
                <a:solidFill>
                  <a:srgbClr val="28324A"/>
                </a:solidFill>
                <a:latin typeface="Source Sans Pro"/>
                <a:ea typeface="Source Sans Pro"/>
                <a:cs typeface="Source Sans Pro"/>
                <a:sym typeface="Source Sans Pro"/>
              </a:rPr>
              <a:t>TensorFlow</a:t>
            </a:r>
          </a:p>
          <a:p>
            <a:pPr marL="171450" lvl="0" indent="-171450" algn="l" rtl="0">
              <a:spcBef>
                <a:spcPts val="600"/>
              </a:spcBef>
              <a:spcAft>
                <a:spcPts val="0"/>
              </a:spcAft>
              <a:buFont typeface="Arial" panose="020B0604020202020204" pitchFamily="34" charset="0"/>
              <a:buChar char="•"/>
            </a:pPr>
            <a:r>
              <a:rPr lang="en-US" sz="2400" dirty="0" err="1">
                <a:solidFill>
                  <a:srgbClr val="28324A"/>
                </a:solidFill>
                <a:latin typeface="Source Sans Pro"/>
                <a:ea typeface="Source Sans Pro"/>
                <a:cs typeface="Source Sans Pro"/>
                <a:sym typeface="Source Sans Pro"/>
              </a:rPr>
              <a:t>Absl</a:t>
            </a:r>
            <a:r>
              <a:rPr lang="en-US" sz="2400" dirty="0">
                <a:solidFill>
                  <a:srgbClr val="28324A"/>
                </a:solidFill>
                <a:latin typeface="Source Sans Pro"/>
                <a:ea typeface="Source Sans Pro"/>
                <a:cs typeface="Source Sans Pro"/>
                <a:sym typeface="Source Sans Pro"/>
              </a:rPr>
              <a:t> (Abseil)</a:t>
            </a:r>
          </a:p>
          <a:p>
            <a:pPr marL="171450" lvl="0" indent="-171450" algn="l" rtl="0">
              <a:spcBef>
                <a:spcPts val="600"/>
              </a:spcBef>
              <a:spcAft>
                <a:spcPts val="0"/>
              </a:spcAft>
              <a:buFont typeface="Arial" panose="020B0604020202020204" pitchFamily="34" charset="0"/>
              <a:buChar char="•"/>
            </a:pPr>
            <a:r>
              <a:rPr lang="en-US" sz="2400" dirty="0">
                <a:solidFill>
                  <a:srgbClr val="28324A"/>
                </a:solidFill>
                <a:latin typeface="Source Sans Pro"/>
                <a:ea typeface="Source Sans Pro"/>
                <a:cs typeface="Source Sans Pro"/>
                <a:sym typeface="Source Sans Pro"/>
              </a:rPr>
              <a:t>Darknet (for training purposes)</a:t>
            </a:r>
          </a:p>
          <a:p>
            <a:pPr marL="171450" lvl="0" indent="-171450" algn="l" rtl="0">
              <a:spcBef>
                <a:spcPts val="600"/>
              </a:spcBef>
              <a:spcAft>
                <a:spcPts val="0"/>
              </a:spcAft>
              <a:buFont typeface="Arial" panose="020B0604020202020204" pitchFamily="34" charset="0"/>
              <a:buChar char="•"/>
            </a:pPr>
            <a:r>
              <a:rPr lang="en-US" sz="2400" dirty="0">
                <a:solidFill>
                  <a:srgbClr val="28324A"/>
                </a:solidFill>
                <a:latin typeface="Source Sans Pro"/>
                <a:ea typeface="Source Sans Pro"/>
                <a:cs typeface="Source Sans Pro"/>
                <a:sym typeface="Source Sans Pro"/>
              </a:rPr>
              <a:t>Yolov3 Algorithm</a:t>
            </a:r>
            <a:endParaRPr sz="2400" dirty="0">
              <a:solidFill>
                <a:srgbClr val="28324A"/>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947939" y="12403"/>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ROADMAP</a:t>
            </a:r>
            <a:endParaRPr dirty="0"/>
          </a:p>
        </p:txBody>
      </p:sp>
      <p:sp>
        <p:nvSpPr>
          <p:cNvPr id="792" name="Google Shape;792;p40"/>
          <p:cNvSpPr txBox="1">
            <a:spLocks noGrp="1"/>
          </p:cNvSpPr>
          <p:nvPr>
            <p:ph type="sldNum" idx="12"/>
          </p:nvPr>
        </p:nvSpPr>
        <p:spPr>
          <a:xfrm>
            <a:off x="8556775" y="4633271"/>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93" name="Google Shape;793;p40"/>
          <p:cNvSpPr/>
          <p:nvPr/>
        </p:nvSpPr>
        <p:spPr>
          <a:xfrm>
            <a:off x="0" y="217809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178099"/>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510472"/>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510472"/>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510472"/>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383371"/>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383371"/>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383371"/>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248937" y="778602"/>
            <a:ext cx="1417313" cy="71796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100" dirty="0">
                <a:solidFill>
                  <a:schemeClr val="dk2"/>
                </a:solidFill>
                <a:latin typeface="Source Sans Pro"/>
                <a:ea typeface="Source Sans Pro"/>
                <a:cs typeface="Source Sans Pro"/>
                <a:sym typeface="Source Sans Pro"/>
              </a:rPr>
              <a:t>Finalising the project. Finding resources to learn and study about the project</a:t>
            </a:r>
            <a:endParaRPr sz="1100" dirty="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963171"/>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050" dirty="0">
                <a:solidFill>
                  <a:schemeClr val="dk2"/>
                </a:solidFill>
                <a:latin typeface="Source Sans Pro"/>
                <a:ea typeface="Source Sans Pro"/>
                <a:cs typeface="Source Sans Pro"/>
                <a:sym typeface="Source Sans Pro"/>
              </a:rPr>
              <a:t>Building darknet and Traning custom weights for the project</a:t>
            </a:r>
            <a:endParaRPr sz="1050" dirty="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374560" y="910027"/>
            <a:ext cx="1500049"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1050" dirty="0">
                <a:solidFill>
                  <a:schemeClr val="dk2"/>
                </a:solidFill>
                <a:latin typeface="Source Sans Pro"/>
                <a:ea typeface="Source Sans Pro"/>
                <a:cs typeface="Source Sans Pro"/>
                <a:sym typeface="Source Sans Pro"/>
              </a:rPr>
              <a:t>Running the tensorflow model and successfully testing the code</a:t>
            </a:r>
            <a:endParaRPr sz="1050" dirty="0">
              <a:solidFill>
                <a:schemeClr val="dk2"/>
              </a:solidFill>
              <a:latin typeface="Source Sans Pro"/>
              <a:ea typeface="Source Sans Pro"/>
              <a:cs typeface="Source Sans Pro"/>
              <a:sym typeface="Source Sans Pro"/>
            </a:endParaRPr>
          </a:p>
        </p:txBody>
      </p:sp>
      <p:sp>
        <p:nvSpPr>
          <p:cNvPr id="816" name="Google Shape;816;p40"/>
          <p:cNvSpPr txBox="1"/>
          <p:nvPr/>
        </p:nvSpPr>
        <p:spPr>
          <a:xfrm>
            <a:off x="2418174" y="3870671"/>
            <a:ext cx="1565889"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050" dirty="0">
                <a:solidFill>
                  <a:schemeClr val="dk2"/>
                </a:solidFill>
                <a:latin typeface="Source Sans Pro"/>
                <a:ea typeface="Source Sans Pro"/>
                <a:cs typeface="Source Sans Pro"/>
                <a:sym typeface="Source Sans Pro"/>
              </a:rPr>
              <a:t>Installing necessary libraries and packages needed for the project</a:t>
            </a:r>
            <a:endParaRPr sz="1050" dirty="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39" y="3794471"/>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050" dirty="0">
                <a:solidFill>
                  <a:schemeClr val="dk2"/>
                </a:solidFill>
                <a:latin typeface="Source Sans Pro"/>
                <a:ea typeface="Source Sans Pro"/>
                <a:cs typeface="Source Sans Pro"/>
                <a:sym typeface="Source Sans Pro"/>
              </a:rPr>
              <a:t>Save the custom trained weight file as a tensor flow model </a:t>
            </a:r>
          </a:p>
        </p:txBody>
      </p:sp>
      <p:sp>
        <p:nvSpPr>
          <p:cNvPr id="818" name="Google Shape;818;p40"/>
          <p:cNvSpPr txBox="1"/>
          <p:nvPr/>
        </p:nvSpPr>
        <p:spPr>
          <a:xfrm>
            <a:off x="6398096" y="3810053"/>
            <a:ext cx="224781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050" dirty="0">
                <a:solidFill>
                  <a:schemeClr val="dk2"/>
                </a:solidFill>
                <a:latin typeface="Source Sans Pro"/>
                <a:ea typeface="Source Sans Pro"/>
                <a:cs typeface="Source Sans Pro"/>
                <a:sym typeface="Source Sans Pro"/>
              </a:rPr>
              <a:t>Various implementations of the projects (such as in security systems, for counting foofall of people etc.)</a:t>
            </a:r>
            <a:endParaRPr sz="1050" dirty="0">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3" name="Title 2">
            <a:extLst>
              <a:ext uri="{FF2B5EF4-FFF2-40B4-BE49-F238E27FC236}">
                <a16:creationId xmlns:a16="http://schemas.microsoft.com/office/drawing/2014/main" id="{2CCB6EC2-9582-4A62-BF49-2975A697312C}"/>
              </a:ext>
            </a:extLst>
          </p:cNvPr>
          <p:cNvSpPr>
            <a:spLocks noGrp="1"/>
          </p:cNvSpPr>
          <p:nvPr>
            <p:ph type="title"/>
          </p:nvPr>
        </p:nvSpPr>
        <p:spPr>
          <a:xfrm>
            <a:off x="930608" y="162869"/>
            <a:ext cx="6996600" cy="751531"/>
          </a:xfrm>
        </p:spPr>
        <p:txBody>
          <a:bodyPr/>
          <a:lstStyle/>
          <a:p>
            <a:r>
              <a:rPr lang="en-US" sz="3200" dirty="0"/>
              <a:t>Overview of libraries used</a:t>
            </a:r>
            <a:endParaRPr lang="en-IN" sz="3200" dirty="0"/>
          </a:p>
        </p:txBody>
      </p:sp>
      <p:sp>
        <p:nvSpPr>
          <p:cNvPr id="580" name="Google Shape;580;p25"/>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Google Shape;627;p30">
            <a:extLst>
              <a:ext uri="{FF2B5EF4-FFF2-40B4-BE49-F238E27FC236}">
                <a16:creationId xmlns:a16="http://schemas.microsoft.com/office/drawing/2014/main" id="{51CF6C63-439B-40BF-92DF-2C79C2DB5A7D}"/>
              </a:ext>
            </a:extLst>
          </p:cNvPr>
          <p:cNvSpPr txBox="1">
            <a:spLocks/>
          </p:cNvSpPr>
          <p:nvPr/>
        </p:nvSpPr>
        <p:spPr>
          <a:xfrm>
            <a:off x="431180" y="828442"/>
            <a:ext cx="8549267" cy="34866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Wingdings" panose="05000000000000000000" pitchFamily="2" charset="2"/>
              <a:buChar char="q"/>
            </a:pPr>
            <a:r>
              <a:rPr lang="en-IN" sz="1600" dirty="0">
                <a:solidFill>
                  <a:schemeClr val="tx2">
                    <a:lumMod val="10000"/>
                  </a:schemeClr>
                </a:solidFill>
                <a:effectLst>
                  <a:outerShdw blurRad="38100" dist="38100" dir="2700000" algn="tl">
                    <a:srgbClr val="000000">
                      <a:alpha val="43137"/>
                    </a:srgbClr>
                  </a:outerShdw>
                </a:effectLst>
                <a:latin typeface="Franklin Gothic Medium" panose="020B0603020102020204" pitchFamily="34" charset="0"/>
              </a:rPr>
              <a:t> </a:t>
            </a:r>
            <a:r>
              <a:rPr lang="en-IN" sz="1800" dirty="0">
                <a:solidFill>
                  <a:schemeClr val="tx2">
                    <a:lumMod val="10000"/>
                  </a:schemeClr>
                </a:solidFill>
                <a:effectLst>
                  <a:outerShdw blurRad="38100" dist="38100" dir="2700000" algn="tl">
                    <a:srgbClr val="000000">
                      <a:alpha val="43137"/>
                    </a:srgbClr>
                  </a:outerShdw>
                </a:effectLst>
                <a:latin typeface="Franklin Gothic Medium" panose="020B0603020102020204" pitchFamily="34" charset="0"/>
              </a:rPr>
              <a:t>OPENCV</a:t>
            </a:r>
          </a:p>
          <a:p>
            <a:endParaRPr lang="en-IN" sz="1800" dirty="0">
              <a:solidFill>
                <a:schemeClr val="tx2">
                  <a:lumMod val="10000"/>
                </a:schemeClr>
              </a:solidFill>
              <a:effectLst>
                <a:outerShdw blurRad="38100" dist="38100" dir="2700000" algn="tl">
                  <a:srgbClr val="000000">
                    <a:alpha val="43137"/>
                  </a:srgbClr>
                </a:outerShdw>
              </a:effectLst>
              <a:latin typeface="Franklin Gothic Medium" panose="020B0603020102020204" pitchFamily="34" charset="0"/>
            </a:endParaRPr>
          </a:p>
          <a:p>
            <a:pPr marL="0" indent="0">
              <a:buNone/>
            </a:pPr>
            <a:r>
              <a:rPr lang="en-US" sz="1800" b="0" i="0" dirty="0">
                <a:solidFill>
                  <a:schemeClr val="tx2">
                    <a:lumMod val="10000"/>
                  </a:schemeClr>
                </a:solidFill>
                <a:effectLst/>
                <a:latin typeface="Franklin Gothic Medium" panose="020B0603020102020204" pitchFamily="34" charset="0"/>
              </a:rPr>
              <a:t>OpenCV is a real-time Computer vision and image-processing framework built on C/C++. But we’ll use it on python via the OpenCV-python package.</a:t>
            </a:r>
            <a:endParaRPr lang="en-US" sz="1800" dirty="0">
              <a:solidFill>
                <a:schemeClr val="tx2">
                  <a:lumMod val="10000"/>
                </a:schemeClr>
              </a:solidFill>
              <a:latin typeface="Franklin Gothic Medium" panose="020B0603020102020204" pitchFamily="34" charset="0"/>
            </a:endParaRPr>
          </a:p>
          <a:p>
            <a:pPr marL="0" indent="0">
              <a:buNone/>
            </a:pPr>
            <a:endParaRPr lang="en-US" sz="1800" b="0" i="0" dirty="0">
              <a:solidFill>
                <a:schemeClr val="tx2">
                  <a:lumMod val="10000"/>
                </a:schemeClr>
              </a:solidFill>
              <a:effectLst/>
              <a:latin typeface="Franklin Gothic Medium" panose="020B0603020102020204" pitchFamily="34" charset="0"/>
            </a:endParaRPr>
          </a:p>
          <a:p>
            <a:pPr marL="171450" indent="-171450">
              <a:buFont typeface="Wingdings" panose="05000000000000000000" pitchFamily="2" charset="2"/>
              <a:buChar char="q"/>
            </a:pPr>
            <a:r>
              <a:rPr lang="en-IN" sz="1800" dirty="0">
                <a:solidFill>
                  <a:schemeClr val="tx2">
                    <a:lumMod val="10000"/>
                  </a:schemeClr>
                </a:solidFill>
                <a:latin typeface="Franklin Gothic Medium" panose="020B0603020102020204" pitchFamily="34" charset="0"/>
              </a:rPr>
              <a:t> </a:t>
            </a:r>
            <a:r>
              <a:rPr lang="en-IN" sz="1800" dirty="0">
                <a:solidFill>
                  <a:schemeClr val="tx2">
                    <a:lumMod val="10000"/>
                  </a:schemeClr>
                </a:solidFill>
                <a:effectLst>
                  <a:outerShdw blurRad="38100" dist="38100" dir="2700000" algn="tl">
                    <a:srgbClr val="000000">
                      <a:alpha val="43137"/>
                    </a:srgbClr>
                  </a:outerShdw>
                </a:effectLst>
                <a:latin typeface="Franklin Gothic Medium" panose="020B0603020102020204" pitchFamily="34" charset="0"/>
              </a:rPr>
              <a:t>TensorFlow</a:t>
            </a:r>
          </a:p>
          <a:p>
            <a:pPr marL="0" indent="0">
              <a:buNone/>
            </a:pPr>
            <a:r>
              <a:rPr lang="en-US" sz="1800" b="0" i="0" dirty="0">
                <a:solidFill>
                  <a:schemeClr val="tx2">
                    <a:lumMod val="10000"/>
                  </a:schemeClr>
                </a:solidFill>
                <a:effectLst/>
                <a:latin typeface="Franklin Gothic Medium" panose="020B0603020102020204" pitchFamily="34" charset="0"/>
              </a:rPr>
              <a:t>TensorFlow is an open-source library for machine learning and deep learning developed by the Google brains team. It can be used across a range of tasks but has a particular focus on deep neural networks.</a:t>
            </a:r>
          </a:p>
          <a:p>
            <a:pPr marL="0" indent="0">
              <a:buNone/>
            </a:pPr>
            <a:endParaRPr lang="en-US" sz="1800" b="0" i="0" dirty="0">
              <a:solidFill>
                <a:schemeClr val="tx2">
                  <a:lumMod val="10000"/>
                </a:schemeClr>
              </a:solidFill>
              <a:effectLst/>
              <a:latin typeface="Franklin Gothic Medium" panose="020B0603020102020204" pitchFamily="34" charset="0"/>
            </a:endParaRPr>
          </a:p>
          <a:p>
            <a:pPr marL="171450" indent="-171450">
              <a:buFont typeface="Wingdings" panose="05000000000000000000" pitchFamily="2" charset="2"/>
              <a:buChar char="q"/>
            </a:pPr>
            <a:r>
              <a:rPr lang="en-US" sz="1800" dirty="0">
                <a:solidFill>
                  <a:schemeClr val="tx2">
                    <a:lumMod val="10000"/>
                  </a:schemeClr>
                </a:solidFill>
                <a:effectLst>
                  <a:outerShdw blurRad="38100" dist="38100" dir="2700000" algn="tl">
                    <a:srgbClr val="000000">
                      <a:alpha val="43137"/>
                    </a:srgbClr>
                  </a:outerShdw>
                </a:effectLst>
                <a:latin typeface="Franklin Gothic Medium" panose="020B0603020102020204" pitchFamily="34" charset="0"/>
              </a:rPr>
              <a:t>ABSL</a:t>
            </a:r>
          </a:p>
          <a:p>
            <a:pPr marL="0" indent="0">
              <a:buNone/>
            </a:pPr>
            <a:r>
              <a:rPr lang="en-US" sz="1800" dirty="0">
                <a:solidFill>
                  <a:schemeClr val="tx2">
                    <a:lumMod val="10000"/>
                  </a:schemeClr>
                </a:solidFill>
                <a:latin typeface="Franklin Gothic Medium" panose="020B0603020102020204" pitchFamily="34" charset="0"/>
              </a:rPr>
              <a:t>ABSL is</a:t>
            </a:r>
            <a:r>
              <a:rPr lang="en-US" sz="1800" i="0" dirty="0">
                <a:solidFill>
                  <a:schemeClr val="tx2">
                    <a:lumMod val="10000"/>
                  </a:schemeClr>
                </a:solidFill>
                <a:latin typeface="Franklin Gothic Medium" panose="020B0603020102020204" pitchFamily="34" charset="0"/>
              </a:rPr>
              <a:t> a collection of Python library code for building Python applications.</a:t>
            </a:r>
            <a:endParaRPr lang="en-US" sz="1800" dirty="0">
              <a:solidFill>
                <a:schemeClr val="tx2">
                  <a:lumMod val="10000"/>
                </a:schemeClr>
              </a:solidFill>
              <a:latin typeface="Franklin Gothic Medium" panose="020B0603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943726" y="387923"/>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Steps at a glance</a:t>
            </a:r>
            <a:endParaRPr sz="3200" dirty="0">
              <a:solidFill>
                <a:schemeClr val="accent2"/>
              </a:solidFill>
            </a:endParaRPr>
          </a:p>
        </p:txBody>
      </p:sp>
      <p:sp>
        <p:nvSpPr>
          <p:cNvPr id="500" name="Google Shape;500;p18"/>
          <p:cNvSpPr txBox="1">
            <a:spLocks noGrp="1"/>
          </p:cNvSpPr>
          <p:nvPr>
            <p:ph type="body" idx="1"/>
          </p:nvPr>
        </p:nvSpPr>
        <p:spPr>
          <a:xfrm>
            <a:off x="872066" y="1486143"/>
            <a:ext cx="6996600" cy="2171213"/>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1800" dirty="0">
                <a:latin typeface="+mn-lt"/>
              </a:rPr>
              <a:t>First, import all the necessary packages required</a:t>
            </a:r>
          </a:p>
          <a:p>
            <a:pPr marL="457200" lvl="0" indent="-355600" algn="l" rtl="0">
              <a:spcBef>
                <a:spcPts val="600"/>
              </a:spcBef>
              <a:spcAft>
                <a:spcPts val="0"/>
              </a:spcAft>
              <a:buSzPts val="2000"/>
              <a:buChar char="◉"/>
            </a:pPr>
            <a:r>
              <a:rPr lang="en" sz="1800" dirty="0">
                <a:latin typeface="+mn-lt"/>
              </a:rPr>
              <a:t>Build and train custom weights through YOLOv4</a:t>
            </a:r>
          </a:p>
          <a:p>
            <a:r>
              <a:rPr lang="en-US" sz="1800" i="0" dirty="0">
                <a:solidFill>
                  <a:srgbClr val="24292F"/>
                </a:solidFill>
                <a:effectLst/>
                <a:latin typeface="+mn-lt"/>
              </a:rPr>
              <a:t>Save the weights  as a TensorFlow model</a:t>
            </a:r>
          </a:p>
          <a:p>
            <a:r>
              <a:rPr lang="en-US" sz="1800" dirty="0">
                <a:solidFill>
                  <a:srgbClr val="24292F"/>
                </a:solidFill>
                <a:latin typeface="+mn-lt"/>
              </a:rPr>
              <a:t>Running the tensor flow model </a:t>
            </a:r>
          </a:p>
          <a:p>
            <a:r>
              <a:rPr lang="en-US" sz="1800" dirty="0">
                <a:solidFill>
                  <a:srgbClr val="24292F"/>
                </a:solidFill>
                <a:latin typeface="+mn-lt"/>
              </a:rPr>
              <a:t>R</a:t>
            </a:r>
            <a:r>
              <a:rPr lang="en-US" sz="1800" i="0" dirty="0">
                <a:solidFill>
                  <a:srgbClr val="24292F"/>
                </a:solidFill>
                <a:effectLst/>
                <a:latin typeface="+mn-lt"/>
              </a:rPr>
              <a:t>un the code and check the accuracy as well as detection</a:t>
            </a:r>
          </a:p>
          <a:p>
            <a:endParaRPr lang="en-US" sz="1400" b="1" i="0" dirty="0">
              <a:solidFill>
                <a:srgbClr val="24292F"/>
              </a:solidFill>
              <a:effectLst/>
              <a:latin typeface="+mn-lt"/>
            </a:endParaRPr>
          </a:p>
          <a:p>
            <a:endParaRPr dirty="0"/>
          </a:p>
          <a:p>
            <a:pPr marL="0" lvl="0" indent="0" algn="l" rtl="0">
              <a:spcBef>
                <a:spcPts val="600"/>
              </a:spcBef>
              <a:spcAft>
                <a:spcPts val="0"/>
              </a:spcAft>
              <a:buNone/>
            </a:pPr>
            <a:endParaRPr dirty="0"/>
          </a:p>
        </p:txBody>
      </p:sp>
      <p:sp>
        <p:nvSpPr>
          <p:cNvPr id="501" name="Google Shape;501;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C18F98-B4EA-4CD0-9D8E-4A2BA8E0CA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Google Shape;627;p30">
            <a:extLst>
              <a:ext uri="{FF2B5EF4-FFF2-40B4-BE49-F238E27FC236}">
                <a16:creationId xmlns:a16="http://schemas.microsoft.com/office/drawing/2014/main" id="{2AD1D3EA-A9FD-42DD-BCE9-6B035097B526}"/>
              </a:ext>
            </a:extLst>
          </p:cNvPr>
          <p:cNvSpPr txBox="1">
            <a:spLocks/>
          </p:cNvSpPr>
          <p:nvPr/>
        </p:nvSpPr>
        <p:spPr>
          <a:xfrm>
            <a:off x="677762" y="440214"/>
            <a:ext cx="8048065" cy="47032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spcBef>
                <a:spcPts val="600"/>
              </a:spcBef>
              <a:buFont typeface="Wingdings" panose="05000000000000000000" pitchFamily="2" charset="2"/>
              <a:buChar char="Ø"/>
            </a:pPr>
            <a:r>
              <a:rPr lang="en-US" sz="2000" u="sng" dirty="0">
                <a:effectLst>
                  <a:outerShdw blurRad="38100" dist="38100" dir="2700000" algn="tl">
                    <a:srgbClr val="000000">
                      <a:alpha val="43137"/>
                    </a:srgbClr>
                  </a:outerShdw>
                </a:effectLst>
              </a:rPr>
              <a:t>Importing necessary packages</a:t>
            </a:r>
          </a:p>
          <a:p>
            <a:pPr fontAlgn="base">
              <a:buFont typeface="Arial" panose="020B0604020202020204" pitchFamily="34" charset="0"/>
              <a:buChar char="•"/>
            </a:pPr>
            <a:r>
              <a:rPr lang="en-US" sz="1800" dirty="0">
                <a:solidFill>
                  <a:srgbClr val="444444"/>
                </a:solidFill>
                <a:latin typeface="Georgia" panose="02040502050405020303" pitchFamily="18" charset="0"/>
              </a:rPr>
              <a:t> Here we import necessary packages required for our project into Python.</a:t>
            </a:r>
          </a:p>
          <a:p>
            <a:pPr fontAlgn="base">
              <a:buFont typeface="Arial" panose="020B0604020202020204" pitchFamily="34" charset="0"/>
              <a:buChar char="•"/>
            </a:pPr>
            <a:r>
              <a:rPr lang="en-US" sz="1800" i="0" dirty="0">
                <a:solidFill>
                  <a:srgbClr val="444444"/>
                </a:solidFill>
                <a:effectLst/>
                <a:latin typeface="Georgia" panose="02040502050405020303" pitchFamily="18" charset="0"/>
              </a:rPr>
              <a:t> Next we </a:t>
            </a:r>
            <a:r>
              <a:rPr lang="en-US" sz="1800" dirty="0">
                <a:solidFill>
                  <a:srgbClr val="444444"/>
                </a:solidFill>
                <a:latin typeface="Georgia" panose="02040502050405020303" pitchFamily="18" charset="0"/>
              </a:rPr>
              <a:t>write lines of code to implement them.</a:t>
            </a:r>
          </a:p>
          <a:p>
            <a:pPr fontAlgn="base">
              <a:buFont typeface="Arial" panose="020B0604020202020204" pitchFamily="34" charset="0"/>
              <a:buChar char="•"/>
            </a:pPr>
            <a:r>
              <a:rPr lang="en-US" sz="1800" i="0" dirty="0">
                <a:solidFill>
                  <a:srgbClr val="444444"/>
                </a:solidFill>
                <a:effectLst/>
                <a:latin typeface="Georgia" panose="02040502050405020303" pitchFamily="18" charset="0"/>
              </a:rPr>
              <a:t> Packages include : OpenCV, TensorFlow, TQDM.</a:t>
            </a:r>
            <a:endParaRPr lang="en-US" sz="1800" dirty="0">
              <a:solidFill>
                <a:srgbClr val="444444"/>
              </a:solidFill>
              <a:latin typeface="Georgia" panose="02040502050405020303" pitchFamily="18" charset="0"/>
            </a:endParaRPr>
          </a:p>
          <a:p>
            <a:pPr fontAlgn="base">
              <a:buFont typeface="Arial" panose="020B0604020202020204" pitchFamily="34" charset="0"/>
              <a:buChar char="•"/>
            </a:pPr>
            <a:endParaRPr lang="en-US" sz="1800" dirty="0">
              <a:solidFill>
                <a:srgbClr val="444444"/>
              </a:solidFill>
              <a:latin typeface="Georgia" panose="02040502050405020303" pitchFamily="18" charset="0"/>
            </a:endParaRPr>
          </a:p>
          <a:p>
            <a:pPr marL="171450" indent="-171450" fontAlgn="base">
              <a:buFont typeface="Wingdings" panose="05000000000000000000" pitchFamily="2" charset="2"/>
              <a:buChar char="Ø"/>
            </a:pPr>
            <a:r>
              <a:rPr lang="en-US" sz="2000" u="sng" dirty="0">
                <a:solidFill>
                  <a:schemeClr val="tx2">
                    <a:lumMod val="10000"/>
                  </a:schemeClr>
                </a:solidFill>
                <a:effectLst>
                  <a:outerShdw blurRad="38100" dist="38100" dir="2700000" algn="tl">
                    <a:srgbClr val="000000">
                      <a:alpha val="43137"/>
                    </a:srgbClr>
                  </a:outerShdw>
                </a:effectLst>
                <a:latin typeface="Georgia" panose="02040502050405020303" pitchFamily="18" charset="0"/>
              </a:rPr>
              <a:t>Build and train custom .weights file</a:t>
            </a:r>
          </a:p>
          <a:p>
            <a:pPr fontAlgn="base">
              <a:buFont typeface="Arial" panose="020B0604020202020204" pitchFamily="34" charset="0"/>
              <a:buChar char="•"/>
            </a:pPr>
            <a:r>
              <a:rPr lang="en-IN" sz="1600" i="0" dirty="0">
                <a:solidFill>
                  <a:schemeClr val="tx2">
                    <a:lumMod val="10000"/>
                  </a:schemeClr>
                </a:solidFill>
                <a:effectLst/>
                <a:latin typeface="Roboto" panose="02000000000000000000" pitchFamily="2" charset="0"/>
              </a:rPr>
              <a:t>Write command to clon</a:t>
            </a:r>
            <a:r>
              <a:rPr lang="en-IN" sz="1600" dirty="0">
                <a:solidFill>
                  <a:schemeClr val="tx2">
                    <a:lumMod val="10000"/>
                  </a:schemeClr>
                </a:solidFill>
                <a:latin typeface="Roboto" panose="02000000000000000000" pitchFamily="2" charset="0"/>
              </a:rPr>
              <a:t>e and</a:t>
            </a:r>
            <a:r>
              <a:rPr lang="en-IN" sz="1600" i="0" dirty="0">
                <a:solidFill>
                  <a:schemeClr val="tx2">
                    <a:lumMod val="10000"/>
                  </a:schemeClr>
                </a:solidFill>
                <a:effectLst/>
                <a:latin typeface="Roboto" panose="02000000000000000000" pitchFamily="2" charset="0"/>
              </a:rPr>
              <a:t> </a:t>
            </a:r>
            <a:r>
              <a:rPr lang="en-IN" sz="1600" dirty="0">
                <a:solidFill>
                  <a:schemeClr val="tx2">
                    <a:lumMod val="10000"/>
                  </a:schemeClr>
                </a:solidFill>
                <a:latin typeface="Roboto" panose="02000000000000000000" pitchFamily="2" charset="0"/>
              </a:rPr>
              <a:t>b</a:t>
            </a:r>
            <a:r>
              <a:rPr lang="en-IN" sz="1600" i="0" dirty="0">
                <a:solidFill>
                  <a:schemeClr val="tx2">
                    <a:lumMod val="10000"/>
                  </a:schemeClr>
                </a:solidFill>
                <a:effectLst/>
                <a:latin typeface="Roboto" panose="02000000000000000000" pitchFamily="2" charset="0"/>
              </a:rPr>
              <a:t>uild Darknet in our G-collab Section.</a:t>
            </a:r>
          </a:p>
          <a:p>
            <a:pPr fontAlgn="base">
              <a:buFont typeface="Arial" panose="020B0604020202020204" pitchFamily="34" charset="0"/>
              <a:buChar char="•"/>
            </a:pPr>
            <a:r>
              <a:rPr lang="en-US" sz="1600" i="0" dirty="0">
                <a:solidFill>
                  <a:schemeClr val="tx2">
                    <a:lumMod val="10000"/>
                  </a:schemeClr>
                </a:solidFill>
                <a:effectLst/>
                <a:latin typeface="Roboto" panose="02000000000000000000" pitchFamily="2" charset="0"/>
              </a:rPr>
              <a:t>Gather Custom Training and Validation Datasets from Google opensource Image Dataset.</a:t>
            </a:r>
            <a:endParaRPr lang="en-US" sz="1600" dirty="0">
              <a:solidFill>
                <a:schemeClr val="tx2">
                  <a:lumMod val="10000"/>
                </a:schemeClr>
              </a:solidFill>
              <a:latin typeface="Roboto" panose="02000000000000000000" pitchFamily="2" charset="0"/>
            </a:endParaRPr>
          </a:p>
          <a:p>
            <a:pPr fontAlgn="base">
              <a:buFont typeface="Arial" panose="020B0604020202020204" pitchFamily="34" charset="0"/>
              <a:buChar char="•"/>
            </a:pPr>
            <a:r>
              <a:rPr lang="en-US" sz="1600" i="0" dirty="0">
                <a:solidFill>
                  <a:schemeClr val="tx2">
                    <a:lumMod val="10000"/>
                  </a:schemeClr>
                </a:solidFill>
                <a:effectLst/>
                <a:latin typeface="Roboto" panose="02000000000000000000" pitchFamily="2" charset="0"/>
              </a:rPr>
              <a:t>Creating a zip file for both </a:t>
            </a:r>
            <a:r>
              <a:rPr lang="en-US" sz="1600" dirty="0">
                <a:solidFill>
                  <a:schemeClr val="tx2">
                    <a:lumMod val="10000"/>
                  </a:schemeClr>
                </a:solidFill>
                <a:latin typeface="Roboto" panose="02000000000000000000" pitchFamily="2" charset="0"/>
              </a:rPr>
              <a:t>train and validation and </a:t>
            </a:r>
            <a:r>
              <a:rPr lang="en-US" sz="1600" i="0" dirty="0">
                <a:solidFill>
                  <a:schemeClr val="tx2">
                    <a:lumMod val="10000"/>
                  </a:schemeClr>
                </a:solidFill>
                <a:effectLst/>
                <a:latin typeface="Roboto" panose="02000000000000000000" pitchFamily="2" charset="0"/>
              </a:rPr>
              <a:t>Training sets, labeling them with unique annotations.</a:t>
            </a:r>
          </a:p>
          <a:p>
            <a:pPr fontAlgn="base">
              <a:buFont typeface="Arial" panose="020B0604020202020204" pitchFamily="34" charset="0"/>
              <a:buChar char="•"/>
            </a:pPr>
            <a:r>
              <a:rPr lang="en-US" sz="1600" i="0" dirty="0">
                <a:solidFill>
                  <a:schemeClr val="tx2">
                    <a:lumMod val="10000"/>
                  </a:schemeClr>
                </a:solidFill>
                <a:effectLst/>
                <a:latin typeface="Roboto" panose="02000000000000000000" pitchFamily="2" charset="0"/>
              </a:rPr>
              <a:t>Conversion of dataset to train &amp; text.txt </a:t>
            </a:r>
            <a:r>
              <a:rPr lang="en-US" sz="1600" dirty="0">
                <a:solidFill>
                  <a:schemeClr val="tx2">
                    <a:lumMod val="10000"/>
                  </a:schemeClr>
                </a:solidFill>
                <a:latin typeface="Roboto" panose="02000000000000000000" pitchFamily="2" charset="0"/>
              </a:rPr>
              <a:t>files with their details </a:t>
            </a:r>
            <a:r>
              <a:rPr lang="en-US" sz="1600" i="0" dirty="0">
                <a:solidFill>
                  <a:schemeClr val="tx2">
                    <a:lumMod val="10000"/>
                  </a:schemeClr>
                </a:solidFill>
                <a:effectLst/>
                <a:latin typeface="Roboto" panose="02000000000000000000" pitchFamily="2" charset="0"/>
              </a:rPr>
              <a:t>using generate test and train.py programs.</a:t>
            </a:r>
          </a:p>
        </p:txBody>
      </p:sp>
    </p:spTree>
    <p:extLst>
      <p:ext uri="{BB962C8B-B14F-4D97-AF65-F5344CB8AC3E}">
        <p14:creationId xmlns:p14="http://schemas.microsoft.com/office/powerpoint/2010/main" val="366248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0BA5F8-360D-46B0-B0F6-369333AE4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0BEB4D14-F5CF-4300-A624-566524572019}"/>
              </a:ext>
            </a:extLst>
          </p:cNvPr>
          <p:cNvSpPr txBox="1"/>
          <p:nvPr/>
        </p:nvSpPr>
        <p:spPr>
          <a:xfrm>
            <a:off x="776868" y="366621"/>
            <a:ext cx="7590263" cy="5201424"/>
          </a:xfrm>
          <a:prstGeom prst="rect">
            <a:avLst/>
          </a:prstGeom>
          <a:noFill/>
        </p:spPr>
        <p:txBody>
          <a:bodyPr wrap="square" rtlCol="0">
            <a:spAutoFit/>
          </a:bodyPr>
          <a:lstStyle/>
          <a:p>
            <a:pPr marL="285750" indent="-285750">
              <a:buFont typeface="Arial" panose="020B0604020202020204" pitchFamily="34" charset="0"/>
              <a:buChar char="•"/>
            </a:pPr>
            <a:r>
              <a:rPr lang="en-US" sz="1600" i="0" dirty="0">
                <a:solidFill>
                  <a:schemeClr val="tx2">
                    <a:lumMod val="10000"/>
                  </a:schemeClr>
                </a:solidFill>
                <a:effectLst/>
                <a:latin typeface="Roboto" panose="02000000000000000000" pitchFamily="2" charset="0"/>
              </a:rPr>
              <a:t>Create </a:t>
            </a:r>
            <a:r>
              <a:rPr lang="en-US" sz="1600" i="0" dirty="0" err="1">
                <a:solidFill>
                  <a:schemeClr val="tx2">
                    <a:lumMod val="10000"/>
                  </a:schemeClr>
                </a:solidFill>
                <a:effectLst/>
                <a:latin typeface="Roboto" panose="02000000000000000000" pitchFamily="2" charset="0"/>
              </a:rPr>
              <a:t>custom.cfg</a:t>
            </a:r>
            <a:r>
              <a:rPr lang="en-US" sz="1600" i="0" dirty="0">
                <a:solidFill>
                  <a:schemeClr val="tx2">
                    <a:lumMod val="10000"/>
                  </a:schemeClr>
                </a:solidFill>
                <a:effectLst/>
                <a:latin typeface="Roboto" panose="02000000000000000000" pitchFamily="2" charset="0"/>
              </a:rPr>
              <a:t> according to classes trained alternating between filters and iterations and training classes.</a:t>
            </a:r>
          </a:p>
          <a:p>
            <a:pPr marL="285750" indent="-285750">
              <a:buFont typeface="Arial" panose="020B0604020202020204" pitchFamily="34" charset="0"/>
              <a:buChar char="•"/>
            </a:pPr>
            <a:r>
              <a:rPr lang="en-US" sz="1600" dirty="0">
                <a:solidFill>
                  <a:schemeClr val="tx2">
                    <a:lumMod val="10000"/>
                  </a:schemeClr>
                </a:solidFill>
                <a:latin typeface="Roboto" panose="02000000000000000000" pitchFamily="2" charset="0"/>
              </a:rPr>
              <a:t>Import convolutional layers which are very important in training the .weights file (explain).</a:t>
            </a:r>
            <a:endParaRPr lang="en-US" sz="1600" i="0" dirty="0">
              <a:solidFill>
                <a:schemeClr val="tx2">
                  <a:lumMod val="10000"/>
                </a:schemeClr>
              </a:solidFill>
              <a:effectLst/>
              <a:latin typeface="Roboto" panose="02000000000000000000" pitchFamily="2" charset="0"/>
            </a:endParaRPr>
          </a:p>
          <a:p>
            <a:pPr marL="285750" indent="-285750">
              <a:buFont typeface="Arial" panose="020B0604020202020204" pitchFamily="34" charset="0"/>
              <a:buChar char="•"/>
            </a:pPr>
            <a:r>
              <a:rPr lang="en-US" sz="1600" i="0" dirty="0">
                <a:solidFill>
                  <a:schemeClr val="tx2">
                    <a:lumMod val="10000"/>
                  </a:schemeClr>
                </a:solidFill>
                <a:effectLst/>
                <a:latin typeface="Roboto" panose="02000000000000000000" pitchFamily="2" charset="0"/>
              </a:rPr>
              <a:t>Checking Custom Model accuracy with mAP.</a:t>
            </a:r>
          </a:p>
          <a:p>
            <a:pPr marL="285750" indent="-285750">
              <a:buFont typeface="Arial" panose="020B0604020202020204" pitchFamily="34" charset="0"/>
              <a:buChar char="•"/>
            </a:pPr>
            <a:endParaRPr lang="en-US" sz="1600" i="0" dirty="0">
              <a:solidFill>
                <a:schemeClr val="tx2">
                  <a:lumMod val="10000"/>
                </a:schemeClr>
              </a:solidFill>
              <a:effectLst/>
              <a:latin typeface="Roboto" panose="02000000000000000000" pitchFamily="2" charset="0"/>
            </a:endParaRPr>
          </a:p>
          <a:p>
            <a:pPr marL="342900" indent="-342900">
              <a:buFont typeface="Wingdings" panose="05000000000000000000" pitchFamily="2" charset="2"/>
              <a:buChar char="Ø"/>
            </a:pPr>
            <a:r>
              <a:rPr lang="en-US" sz="2000" u="sng" dirty="0">
                <a:effectLst>
                  <a:outerShdw blurRad="38100" dist="38100" dir="2700000" algn="tl">
                    <a:srgbClr val="000000">
                      <a:alpha val="43137"/>
                    </a:srgbClr>
                  </a:outerShdw>
                </a:effectLst>
              </a:rPr>
              <a:t>Run code from PowerShell by deployment method (stable)</a:t>
            </a:r>
          </a:p>
          <a:p>
            <a:endParaRPr lang="en-US" sz="2000" u="sng" dirty="0">
              <a:solidFill>
                <a:schemeClr val="tx2">
                  <a:lumMod val="10000"/>
                </a:schemeClr>
              </a:solidFill>
              <a:effectLst>
                <a:outerShdw blurRad="38100" dist="38100" dir="2700000" algn="tl">
                  <a:srgbClr val="000000">
                    <a:alpha val="43137"/>
                  </a:srgbClr>
                </a:outerShdw>
              </a:effectLst>
              <a:latin typeface="Roboto" panose="02000000000000000000" pitchFamily="2" charset="0"/>
            </a:endParaRPr>
          </a:p>
          <a:p>
            <a:r>
              <a:rPr lang="en-US" sz="1600" dirty="0">
                <a:solidFill>
                  <a:schemeClr val="tx2">
                    <a:lumMod val="10000"/>
                  </a:schemeClr>
                </a:solidFill>
                <a:latin typeface="Roboto" panose="02000000000000000000" pitchFamily="2" charset="0"/>
              </a:rPr>
              <a:t>There are specific commands:-</a:t>
            </a:r>
          </a:p>
          <a:p>
            <a:pPr marL="342900" indent="-342900">
              <a:buFont typeface="+mj-lt"/>
              <a:buAutoNum type="arabicPeriod"/>
            </a:pPr>
            <a:r>
              <a:rPr lang="en-US" sz="1600" dirty="0">
                <a:solidFill>
                  <a:schemeClr val="tx2">
                    <a:lumMod val="10000"/>
                  </a:schemeClr>
                </a:solidFill>
                <a:latin typeface="Roboto" panose="02000000000000000000" pitchFamily="2" charset="0"/>
              </a:rPr>
              <a:t>python detect_video.py – video PATH for video detection in specific path or python detect.py –images PATH for image detection in specific path.</a:t>
            </a:r>
          </a:p>
          <a:p>
            <a:pPr marL="342900" indent="-342900">
              <a:buFont typeface="+mj-lt"/>
              <a:buAutoNum type="arabicPeriod"/>
            </a:pPr>
            <a:r>
              <a:rPr lang="en-US" sz="1600" dirty="0">
                <a:solidFill>
                  <a:schemeClr val="tx2">
                    <a:lumMod val="10000"/>
                  </a:schemeClr>
                </a:solidFill>
                <a:latin typeface="Roboto" panose="02000000000000000000" pitchFamily="2" charset="0"/>
              </a:rPr>
              <a:t>python detect_video.py –video 0 for video detection in REALTIME using webcam.</a:t>
            </a:r>
          </a:p>
          <a:p>
            <a:pPr marL="342900" indent="-342900">
              <a:buFont typeface="+mj-lt"/>
              <a:buAutoNum type="arabicPeriod"/>
            </a:pPr>
            <a:r>
              <a:rPr lang="en-US" sz="1600" dirty="0">
                <a:solidFill>
                  <a:schemeClr val="tx2">
                    <a:lumMod val="10000"/>
                  </a:schemeClr>
                </a:solidFill>
                <a:latin typeface="Roboto" panose="02000000000000000000" pitchFamily="2" charset="0"/>
              </a:rPr>
              <a:t>If you want to save your video output from Realtime, Use –output PATH/detection.avi where PATH is destination for file to be saved.</a:t>
            </a:r>
          </a:p>
          <a:p>
            <a:pPr marL="342900" indent="-342900">
              <a:buFont typeface="+mj-lt"/>
              <a:buAutoNum type="arabicPeriod"/>
            </a:pPr>
            <a:endParaRPr lang="en-US" sz="1600" dirty="0">
              <a:solidFill>
                <a:schemeClr val="tx2">
                  <a:lumMod val="10000"/>
                </a:schemeClr>
              </a:solidFill>
              <a:latin typeface="Roboto" panose="02000000000000000000" pitchFamily="2" charset="0"/>
            </a:endParaRPr>
          </a:p>
          <a:p>
            <a:pPr marL="342900" indent="-342900">
              <a:buFont typeface="+mj-lt"/>
              <a:buAutoNum type="arabicPeriod"/>
            </a:pPr>
            <a:endParaRPr lang="en-US" sz="1600" dirty="0">
              <a:solidFill>
                <a:schemeClr val="tx2">
                  <a:lumMod val="10000"/>
                </a:schemeClr>
              </a:solidFill>
              <a:latin typeface="Roboto" panose="02000000000000000000" pitchFamily="2" charset="0"/>
            </a:endParaRPr>
          </a:p>
          <a:p>
            <a:pPr marL="342900" indent="-342900">
              <a:buFont typeface="+mj-lt"/>
              <a:buAutoNum type="arabicPeriod"/>
            </a:pPr>
            <a:endParaRPr lang="en-US" sz="1600" dirty="0">
              <a:solidFill>
                <a:schemeClr val="tx2">
                  <a:lumMod val="10000"/>
                </a:schemeClr>
              </a:solidFill>
              <a:latin typeface="Roboto" panose="02000000000000000000" pitchFamily="2" charset="0"/>
            </a:endParaRPr>
          </a:p>
          <a:p>
            <a:pPr marL="285750" indent="-285750">
              <a:buFont typeface="Arial" panose="020B0604020202020204" pitchFamily="34" charset="0"/>
              <a:buChar char="•"/>
            </a:pPr>
            <a:endParaRPr lang="en-US" sz="1600" dirty="0">
              <a:solidFill>
                <a:schemeClr val="tx2">
                  <a:lumMod val="10000"/>
                </a:schemeClr>
              </a:solidFill>
              <a:latin typeface="Roboto" panose="02000000000000000000" pitchFamily="2" charset="0"/>
            </a:endParaRPr>
          </a:p>
          <a:p>
            <a:pPr marL="285750" indent="-285750">
              <a:buFont typeface="Arial" panose="020B0604020202020204" pitchFamily="34" charset="0"/>
              <a:buChar char="•"/>
            </a:pPr>
            <a:endParaRPr lang="en-US" sz="20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20364327"/>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TotalTime>
  <Words>847</Words>
  <Application>Microsoft Office PowerPoint</Application>
  <PresentationFormat>On-screen Show (16:9)</PresentationFormat>
  <Paragraphs>105</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Georgia</vt:lpstr>
      <vt:lpstr>Oswald</vt:lpstr>
      <vt:lpstr>Roboto</vt:lpstr>
      <vt:lpstr>Inter</vt:lpstr>
      <vt:lpstr>Calibri</vt:lpstr>
      <vt:lpstr>Wingdings</vt:lpstr>
      <vt:lpstr>Franklin Gothic Medium</vt:lpstr>
      <vt:lpstr>Source Sans Pro</vt:lpstr>
      <vt:lpstr>arial</vt:lpstr>
      <vt:lpstr>Quince template</vt:lpstr>
      <vt:lpstr>Python project Object Recognisation and Detection </vt:lpstr>
      <vt:lpstr>Object detection</vt:lpstr>
      <vt:lpstr>What is YOLO?</vt:lpstr>
      <vt:lpstr>Requirements</vt:lpstr>
      <vt:lpstr>ROADMAP</vt:lpstr>
      <vt:lpstr>Overview of libraries used</vt:lpstr>
      <vt:lpstr>Steps at a glance</vt:lpstr>
      <vt:lpstr>PowerPoint Presentation</vt:lpstr>
      <vt:lpstr>PowerPoint Presentation</vt:lpstr>
      <vt:lpstr>PowerPoint Presentation</vt:lpstr>
      <vt:lpstr>Tranning curves</vt:lpstr>
      <vt:lpstr>PowerPoint Presentation</vt:lpstr>
      <vt:lpstr>Further Implementation of project for advanced objectives include..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mini project</dc:title>
  <dc:creator>DELL</dc:creator>
  <cp:lastModifiedBy>Suvarna</cp:lastModifiedBy>
  <cp:revision>6</cp:revision>
  <dcterms:modified xsi:type="dcterms:W3CDTF">2022-03-14T16:51:19Z</dcterms:modified>
</cp:coreProperties>
</file>