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11"/>
  </p:notesMasterIdLst>
  <p:sldIdLst>
    <p:sldId id="256" r:id="rId2"/>
    <p:sldId id="259" r:id="rId3"/>
    <p:sldId id="260"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FD24B1-B1F8-4B1D-A6F4-4002FFE215C9}" type="datetimeFigureOut">
              <a:rPr lang="en-IN" smtClean="0"/>
              <a:t>22-06-2022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E7FA6-7165-4B07-B5FF-14636CCA8284}" type="slidenum">
              <a:rPr lang="en-IN" smtClean="0"/>
              <a:t>‹#›</a:t>
            </a:fld>
            <a:endParaRPr lang="en-IN"/>
          </a:p>
        </p:txBody>
      </p:sp>
    </p:spTree>
    <p:extLst>
      <p:ext uri="{BB962C8B-B14F-4D97-AF65-F5344CB8AC3E}">
        <p14:creationId xmlns:p14="http://schemas.microsoft.com/office/powerpoint/2010/main" val="602472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A15113-B7DC-4298-9116-DA55FD6ADA0C}"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D0EE99-56B8-4E4B-B2CB-66A4C020DA9D}" type="slidenum">
              <a:rPr lang="en-IN" smtClean="0"/>
              <a:t>‹#›</a:t>
            </a:fld>
            <a:endParaRPr lang="en-IN"/>
          </a:p>
        </p:txBody>
      </p:sp>
    </p:spTree>
    <p:extLst>
      <p:ext uri="{BB962C8B-B14F-4D97-AF65-F5344CB8AC3E}">
        <p14:creationId xmlns:p14="http://schemas.microsoft.com/office/powerpoint/2010/main" val="1672672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A15113-B7DC-4298-9116-DA55FD6ADA0C}" type="datetimeFigureOut">
              <a:rPr lang="en-IN" smtClean="0"/>
              <a:t>22-06-2022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D0EE99-56B8-4E4B-B2CB-66A4C020DA9D}" type="slidenum">
              <a:rPr lang="en-IN" smtClean="0"/>
              <a:t>‹#›</a:t>
            </a:fld>
            <a:endParaRPr lang="en-IN"/>
          </a:p>
        </p:txBody>
      </p:sp>
    </p:spTree>
    <p:extLst>
      <p:ext uri="{BB962C8B-B14F-4D97-AF65-F5344CB8AC3E}">
        <p14:creationId xmlns:p14="http://schemas.microsoft.com/office/powerpoint/2010/main" val="3064395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A15113-B7DC-4298-9116-DA55FD6ADA0C}"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D0EE99-56B8-4E4B-B2CB-66A4C020DA9D}" type="slidenum">
              <a:rPr lang="en-IN" smtClean="0"/>
              <a:t>‹#›</a:t>
            </a:fld>
            <a:endParaRPr lang="en-IN"/>
          </a:p>
        </p:txBody>
      </p:sp>
    </p:spTree>
    <p:extLst>
      <p:ext uri="{BB962C8B-B14F-4D97-AF65-F5344CB8AC3E}">
        <p14:creationId xmlns:p14="http://schemas.microsoft.com/office/powerpoint/2010/main" val="3838186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A15113-B7DC-4298-9116-DA55FD6ADA0C}"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D0EE99-56B8-4E4B-B2CB-66A4C020DA9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4425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A15113-B7DC-4298-9116-DA55FD6ADA0C}"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D0EE99-56B8-4E4B-B2CB-66A4C020DA9D}" type="slidenum">
              <a:rPr lang="en-IN" smtClean="0"/>
              <a:t>‹#›</a:t>
            </a:fld>
            <a:endParaRPr lang="en-IN"/>
          </a:p>
        </p:txBody>
      </p:sp>
    </p:spTree>
    <p:extLst>
      <p:ext uri="{BB962C8B-B14F-4D97-AF65-F5344CB8AC3E}">
        <p14:creationId xmlns:p14="http://schemas.microsoft.com/office/powerpoint/2010/main" val="1583645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A15113-B7DC-4298-9116-DA55FD6ADA0C}" type="datetimeFigureOut">
              <a:rPr lang="en-IN" smtClean="0"/>
              <a:t>22-06-2022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D0EE99-56B8-4E4B-B2CB-66A4C020DA9D}" type="slidenum">
              <a:rPr lang="en-IN" smtClean="0"/>
              <a:t>‹#›</a:t>
            </a:fld>
            <a:endParaRPr lang="en-IN"/>
          </a:p>
        </p:txBody>
      </p:sp>
    </p:spTree>
    <p:extLst>
      <p:ext uri="{BB962C8B-B14F-4D97-AF65-F5344CB8AC3E}">
        <p14:creationId xmlns:p14="http://schemas.microsoft.com/office/powerpoint/2010/main" val="3032680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A15113-B7DC-4298-9116-DA55FD6ADA0C}" type="datetimeFigureOut">
              <a:rPr lang="en-IN" smtClean="0"/>
              <a:t>22-06-2022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D0EE99-56B8-4E4B-B2CB-66A4C020DA9D}" type="slidenum">
              <a:rPr lang="en-IN" smtClean="0"/>
              <a:t>‹#›</a:t>
            </a:fld>
            <a:endParaRPr lang="en-IN"/>
          </a:p>
        </p:txBody>
      </p:sp>
    </p:spTree>
    <p:extLst>
      <p:ext uri="{BB962C8B-B14F-4D97-AF65-F5344CB8AC3E}">
        <p14:creationId xmlns:p14="http://schemas.microsoft.com/office/powerpoint/2010/main" val="583562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A15113-B7DC-4298-9116-DA55FD6ADA0C}"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D0EE99-56B8-4E4B-B2CB-66A4C020DA9D}" type="slidenum">
              <a:rPr lang="en-IN" smtClean="0"/>
              <a:t>‹#›</a:t>
            </a:fld>
            <a:endParaRPr lang="en-IN"/>
          </a:p>
        </p:txBody>
      </p:sp>
    </p:spTree>
    <p:extLst>
      <p:ext uri="{BB962C8B-B14F-4D97-AF65-F5344CB8AC3E}">
        <p14:creationId xmlns:p14="http://schemas.microsoft.com/office/powerpoint/2010/main" val="2498760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A15113-B7DC-4298-9116-DA55FD6ADA0C}"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D0EE99-56B8-4E4B-B2CB-66A4C020DA9D}" type="slidenum">
              <a:rPr lang="en-IN" smtClean="0"/>
              <a:t>‹#›</a:t>
            </a:fld>
            <a:endParaRPr lang="en-IN"/>
          </a:p>
        </p:txBody>
      </p:sp>
    </p:spTree>
    <p:extLst>
      <p:ext uri="{BB962C8B-B14F-4D97-AF65-F5344CB8AC3E}">
        <p14:creationId xmlns:p14="http://schemas.microsoft.com/office/powerpoint/2010/main" val="32299473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135110420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7A15113-B7DC-4298-9116-DA55FD6ADA0C}"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D0EE99-56B8-4E4B-B2CB-66A4C020DA9D}" type="slidenum">
              <a:rPr lang="en-IN" smtClean="0"/>
              <a:t>‹#›</a:t>
            </a:fld>
            <a:endParaRPr lang="en-IN"/>
          </a:p>
        </p:txBody>
      </p:sp>
    </p:spTree>
    <p:extLst>
      <p:ext uri="{BB962C8B-B14F-4D97-AF65-F5344CB8AC3E}">
        <p14:creationId xmlns:p14="http://schemas.microsoft.com/office/powerpoint/2010/main" val="934680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A15113-B7DC-4298-9116-DA55FD6ADA0C}"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D0EE99-56B8-4E4B-B2CB-66A4C020DA9D}" type="slidenum">
              <a:rPr lang="en-IN" smtClean="0"/>
              <a:t>‹#›</a:t>
            </a:fld>
            <a:endParaRPr lang="en-IN"/>
          </a:p>
        </p:txBody>
      </p:sp>
    </p:spTree>
    <p:extLst>
      <p:ext uri="{BB962C8B-B14F-4D97-AF65-F5344CB8AC3E}">
        <p14:creationId xmlns:p14="http://schemas.microsoft.com/office/powerpoint/2010/main" val="2760264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A15113-B7DC-4298-9116-DA55FD6ADA0C}" type="datetimeFigureOut">
              <a:rPr lang="en-IN" smtClean="0"/>
              <a:t>22-06-2022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D0EE99-56B8-4E4B-B2CB-66A4C020DA9D}" type="slidenum">
              <a:rPr lang="en-IN" smtClean="0"/>
              <a:t>‹#›</a:t>
            </a:fld>
            <a:endParaRPr lang="en-IN"/>
          </a:p>
        </p:txBody>
      </p:sp>
    </p:spTree>
    <p:extLst>
      <p:ext uri="{BB962C8B-B14F-4D97-AF65-F5344CB8AC3E}">
        <p14:creationId xmlns:p14="http://schemas.microsoft.com/office/powerpoint/2010/main" val="1366568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A15113-B7DC-4298-9116-DA55FD6ADA0C}" type="datetimeFigureOut">
              <a:rPr lang="en-IN" smtClean="0"/>
              <a:t>22-06-2022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D0EE99-56B8-4E4B-B2CB-66A4C020DA9D}" type="slidenum">
              <a:rPr lang="en-IN" smtClean="0"/>
              <a:t>‹#›</a:t>
            </a:fld>
            <a:endParaRPr lang="en-IN"/>
          </a:p>
        </p:txBody>
      </p:sp>
    </p:spTree>
    <p:extLst>
      <p:ext uri="{BB962C8B-B14F-4D97-AF65-F5344CB8AC3E}">
        <p14:creationId xmlns:p14="http://schemas.microsoft.com/office/powerpoint/2010/main" val="1061045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7A15113-B7DC-4298-9116-DA55FD6ADA0C}" type="datetimeFigureOut">
              <a:rPr lang="en-IN" smtClean="0"/>
              <a:t>22-06-2022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3D0EE99-56B8-4E4B-B2CB-66A4C020DA9D}" type="slidenum">
              <a:rPr lang="en-IN" smtClean="0"/>
              <a:t>‹#›</a:t>
            </a:fld>
            <a:endParaRPr lang="en-IN"/>
          </a:p>
        </p:txBody>
      </p:sp>
    </p:spTree>
    <p:extLst>
      <p:ext uri="{BB962C8B-B14F-4D97-AF65-F5344CB8AC3E}">
        <p14:creationId xmlns:p14="http://schemas.microsoft.com/office/powerpoint/2010/main" val="412416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7A15113-B7DC-4298-9116-DA55FD6ADA0C}" type="datetimeFigureOut">
              <a:rPr lang="en-IN" smtClean="0"/>
              <a:t>22-06-2022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3D0EE99-56B8-4E4B-B2CB-66A4C020DA9D}" type="slidenum">
              <a:rPr lang="en-IN" smtClean="0"/>
              <a:t>‹#›</a:t>
            </a:fld>
            <a:endParaRPr lang="en-IN"/>
          </a:p>
        </p:txBody>
      </p:sp>
    </p:spTree>
    <p:extLst>
      <p:ext uri="{BB962C8B-B14F-4D97-AF65-F5344CB8AC3E}">
        <p14:creationId xmlns:p14="http://schemas.microsoft.com/office/powerpoint/2010/main" val="1813953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7A15113-B7DC-4298-9116-DA55FD6ADA0C}" type="datetimeFigureOut">
              <a:rPr lang="en-IN" smtClean="0"/>
              <a:t>22-06-2022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3D0EE99-56B8-4E4B-B2CB-66A4C020DA9D}" type="slidenum">
              <a:rPr lang="en-IN" smtClean="0"/>
              <a:t>‹#›</a:t>
            </a:fld>
            <a:endParaRPr lang="en-IN"/>
          </a:p>
        </p:txBody>
      </p:sp>
    </p:spTree>
    <p:extLst>
      <p:ext uri="{BB962C8B-B14F-4D97-AF65-F5344CB8AC3E}">
        <p14:creationId xmlns:p14="http://schemas.microsoft.com/office/powerpoint/2010/main" val="3300618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A15113-B7DC-4298-9116-DA55FD6ADA0C}" type="datetimeFigureOut">
              <a:rPr lang="en-IN" smtClean="0"/>
              <a:t>22-06-2022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D0EE99-56B8-4E4B-B2CB-66A4C020DA9D}" type="slidenum">
              <a:rPr lang="en-IN" smtClean="0"/>
              <a:t>‹#›</a:t>
            </a:fld>
            <a:endParaRPr lang="en-IN"/>
          </a:p>
        </p:txBody>
      </p:sp>
    </p:spTree>
    <p:extLst>
      <p:ext uri="{BB962C8B-B14F-4D97-AF65-F5344CB8AC3E}">
        <p14:creationId xmlns:p14="http://schemas.microsoft.com/office/powerpoint/2010/main" val="3061264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7A15113-B7DC-4298-9116-DA55FD6ADA0C}" type="datetimeFigureOut">
              <a:rPr lang="en-IN" smtClean="0"/>
              <a:t>22-06-2022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3D0EE99-56B8-4E4B-B2CB-66A4C020DA9D}" type="slidenum">
              <a:rPr lang="en-IN" smtClean="0"/>
              <a:t>‹#›</a:t>
            </a:fld>
            <a:endParaRPr lang="en-IN"/>
          </a:p>
        </p:txBody>
      </p:sp>
    </p:spTree>
    <p:extLst>
      <p:ext uri="{BB962C8B-B14F-4D97-AF65-F5344CB8AC3E}">
        <p14:creationId xmlns:p14="http://schemas.microsoft.com/office/powerpoint/2010/main" val="1290566071"/>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88E12-D215-87A4-CD22-12604BC717DC}"/>
              </a:ext>
            </a:extLst>
          </p:cNvPr>
          <p:cNvSpPr>
            <a:spLocks noGrp="1"/>
          </p:cNvSpPr>
          <p:nvPr>
            <p:ph type="ctrTitle"/>
          </p:nvPr>
        </p:nvSpPr>
        <p:spPr/>
        <p:txBody>
          <a:bodyPr/>
          <a:lstStyle/>
          <a:p>
            <a:r>
              <a:rPr lang="en-IN" dirty="0"/>
              <a:t>Carbon Emissions forecast with Python(using Seasonal Arima)</a:t>
            </a:r>
          </a:p>
        </p:txBody>
      </p:sp>
      <p:sp>
        <p:nvSpPr>
          <p:cNvPr id="3" name="Subtitle 2">
            <a:extLst>
              <a:ext uri="{FF2B5EF4-FFF2-40B4-BE49-F238E27FC236}">
                <a16:creationId xmlns:a16="http://schemas.microsoft.com/office/drawing/2014/main" id="{4B410D78-4809-60BE-2D68-5A59A7D21965}"/>
              </a:ext>
            </a:extLst>
          </p:cNvPr>
          <p:cNvSpPr>
            <a:spLocks noGrp="1"/>
          </p:cNvSpPr>
          <p:nvPr>
            <p:ph type="subTitle" idx="1"/>
          </p:nvPr>
        </p:nvSpPr>
        <p:spPr/>
        <p:txBody>
          <a:bodyPr/>
          <a:lstStyle/>
          <a:p>
            <a:r>
              <a:rPr lang="en-IN" dirty="0"/>
              <a:t>		- by team bug slayers</a:t>
            </a:r>
          </a:p>
        </p:txBody>
      </p:sp>
    </p:spTree>
    <p:extLst>
      <p:ext uri="{BB962C8B-B14F-4D97-AF65-F5344CB8AC3E}">
        <p14:creationId xmlns:p14="http://schemas.microsoft.com/office/powerpoint/2010/main" val="481653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677604" y="2018137"/>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b="1" dirty="0">
                <a:solidFill>
                  <a:srgbClr val="5D7C3F"/>
                </a:solidFill>
              </a:rPr>
              <a:t>Institute Name : Sri Venkateshwara College of Engineering, Bangalore</a:t>
            </a:r>
          </a:p>
          <a:p>
            <a:pPr marL="0" lvl="0" indent="0" algn="l" rtl="0">
              <a:lnSpc>
                <a:spcPct val="90000"/>
              </a:lnSpc>
              <a:spcBef>
                <a:spcPts val="0"/>
              </a:spcBef>
              <a:spcAft>
                <a:spcPts val="0"/>
              </a:spcAft>
              <a:buClr>
                <a:srgbClr val="5D7C3F"/>
              </a:buClr>
              <a:buSzPts val="1200"/>
              <a:buNone/>
            </a:pPr>
            <a:endParaRPr lang="en-US" b="1" dirty="0">
              <a:solidFill>
                <a:srgbClr val="5D7C3F"/>
              </a:solidFill>
            </a:endParaRPr>
          </a:p>
          <a:p>
            <a:pPr marL="0" lvl="0" indent="0" algn="l" rtl="0">
              <a:lnSpc>
                <a:spcPct val="90000"/>
              </a:lnSpc>
              <a:spcBef>
                <a:spcPts val="0"/>
              </a:spcBef>
              <a:spcAft>
                <a:spcPts val="0"/>
              </a:spcAft>
              <a:buClr>
                <a:srgbClr val="5D7C3F"/>
              </a:buClr>
              <a:buSzPts val="1200"/>
              <a:buNone/>
            </a:pPr>
            <a:endParaRPr lang="en-US" b="1" dirty="0">
              <a:solidFill>
                <a:srgbClr val="5D7C3F"/>
              </a:solidFill>
            </a:endParaRPr>
          </a:p>
          <a:p>
            <a:pPr marL="0" lvl="0" indent="0" algn="l" rtl="0">
              <a:lnSpc>
                <a:spcPct val="90000"/>
              </a:lnSpc>
              <a:spcBef>
                <a:spcPts val="0"/>
              </a:spcBef>
              <a:spcAft>
                <a:spcPts val="0"/>
              </a:spcAft>
              <a:buClr>
                <a:srgbClr val="5D7C3F"/>
              </a:buClr>
              <a:buSzPts val="1200"/>
              <a:buNone/>
            </a:pPr>
            <a:r>
              <a:rPr lang="en-US" b="1" dirty="0">
                <a:solidFill>
                  <a:srgbClr val="5D7C3F"/>
                </a:solidFill>
              </a:rPr>
              <a:t>Team Leader Name: Rakesh </a:t>
            </a:r>
            <a:r>
              <a:rPr lang="en-US" b="1" dirty="0" err="1">
                <a:solidFill>
                  <a:srgbClr val="5D7C3F"/>
                </a:solidFill>
              </a:rPr>
              <a:t>Lamani</a:t>
            </a:r>
            <a:endParaRPr dirty="0"/>
          </a:p>
          <a:p>
            <a:pPr marL="0" lvl="0" indent="0" algn="l" rtl="0">
              <a:lnSpc>
                <a:spcPct val="90000"/>
              </a:lnSpc>
              <a:spcBef>
                <a:spcPts val="1000"/>
              </a:spcBef>
              <a:spcAft>
                <a:spcPts val="0"/>
              </a:spcAft>
              <a:buClr>
                <a:schemeClr val="dk1"/>
              </a:buClr>
              <a:buSzPts val="1200"/>
              <a:buNone/>
            </a:pPr>
            <a:r>
              <a:rPr lang="en-US" dirty="0"/>
              <a:t>Branch (</a:t>
            </a:r>
            <a:r>
              <a:rPr lang="en-US" dirty="0" err="1"/>
              <a:t>Btech</a:t>
            </a:r>
            <a:r>
              <a:rPr lang="en-US" dirty="0"/>
              <a:t>/</a:t>
            </a:r>
            <a:r>
              <a:rPr lang="en-US" dirty="0" err="1"/>
              <a:t>Mtech</a:t>
            </a:r>
            <a:r>
              <a:rPr lang="en-US" dirty="0"/>
              <a:t>/PhD): BE/BTech			Stream (ECE, CSE </a:t>
            </a:r>
            <a:r>
              <a:rPr lang="en-US" dirty="0" err="1"/>
              <a:t>etc</a:t>
            </a:r>
            <a:r>
              <a:rPr lang="en-US" dirty="0"/>
              <a:t>):	CSE		Year (I,II,III,IV):  III</a:t>
            </a:r>
            <a:endParaRPr dirty="0"/>
          </a:p>
          <a:p>
            <a:pPr marL="0" lvl="0" indent="0" algn="l" rtl="0">
              <a:lnSpc>
                <a:spcPct val="90000"/>
              </a:lnSpc>
              <a:spcBef>
                <a:spcPts val="1000"/>
              </a:spcBef>
              <a:spcAft>
                <a:spcPts val="0"/>
              </a:spcAft>
              <a:buClr>
                <a:srgbClr val="5D7C3F"/>
              </a:buClr>
              <a:buSzPts val="1200"/>
              <a:buNone/>
            </a:pPr>
            <a:r>
              <a:rPr lang="en-US" b="1" dirty="0">
                <a:solidFill>
                  <a:srgbClr val="5D7C3F"/>
                </a:solidFill>
              </a:rPr>
              <a:t>Team Member 1 Name: </a:t>
            </a:r>
            <a:r>
              <a:rPr lang="en-US" b="1" dirty="0" err="1">
                <a:solidFill>
                  <a:srgbClr val="5D7C3F"/>
                </a:solidFill>
              </a:rPr>
              <a:t>Shourjo</a:t>
            </a:r>
            <a:r>
              <a:rPr lang="en-US" b="1" dirty="0">
                <a:solidFill>
                  <a:srgbClr val="5D7C3F"/>
                </a:solidFill>
              </a:rPr>
              <a:t> Ghosh</a:t>
            </a:r>
          </a:p>
          <a:p>
            <a:pPr marL="0" lvl="0" indent="0" algn="l" rtl="0">
              <a:lnSpc>
                <a:spcPct val="90000"/>
              </a:lnSpc>
              <a:spcBef>
                <a:spcPts val="1000"/>
              </a:spcBef>
              <a:spcAft>
                <a:spcPts val="0"/>
              </a:spcAft>
              <a:buClr>
                <a:srgbClr val="5D7C3F"/>
              </a:buClr>
              <a:buSzPts val="1200"/>
              <a:buNone/>
            </a:pPr>
            <a:r>
              <a:rPr lang="en-US" dirty="0"/>
              <a:t>Branch (</a:t>
            </a:r>
            <a:r>
              <a:rPr lang="en-US" dirty="0" err="1"/>
              <a:t>Btech</a:t>
            </a:r>
            <a:r>
              <a:rPr lang="en-US" dirty="0"/>
              <a:t>/</a:t>
            </a:r>
            <a:r>
              <a:rPr lang="en-US" dirty="0" err="1"/>
              <a:t>Mtech</a:t>
            </a:r>
            <a:r>
              <a:rPr lang="en-US" dirty="0"/>
              <a:t>/PhD): BE/BTech			Stream (ECE, CSE </a:t>
            </a:r>
            <a:r>
              <a:rPr lang="en-US" dirty="0" err="1"/>
              <a:t>etc</a:t>
            </a:r>
            <a:r>
              <a:rPr lang="en-US" dirty="0"/>
              <a:t>):	CSE		Year (I,II,III,IV):  III</a:t>
            </a:r>
            <a:endParaRPr dirty="0"/>
          </a:p>
          <a:p>
            <a:pPr marL="0" lvl="0" indent="0" algn="l" rtl="0">
              <a:lnSpc>
                <a:spcPct val="90000"/>
              </a:lnSpc>
              <a:spcBef>
                <a:spcPts val="1000"/>
              </a:spcBef>
              <a:spcAft>
                <a:spcPts val="0"/>
              </a:spcAft>
              <a:buClr>
                <a:srgbClr val="5D7C3F"/>
              </a:buClr>
              <a:buSzPts val="1200"/>
              <a:buNone/>
            </a:pPr>
            <a:r>
              <a:rPr lang="en-US" b="1" dirty="0">
                <a:solidFill>
                  <a:srgbClr val="5D7C3F"/>
                </a:solidFill>
              </a:rPr>
              <a:t>Team Member 2 Name: Baibhab Chakraborty</a:t>
            </a:r>
            <a:endParaRPr dirty="0"/>
          </a:p>
          <a:p>
            <a:pPr marL="0" lvl="0" indent="0" algn="l" rtl="0">
              <a:lnSpc>
                <a:spcPct val="90000"/>
              </a:lnSpc>
              <a:spcBef>
                <a:spcPts val="1000"/>
              </a:spcBef>
              <a:spcAft>
                <a:spcPts val="0"/>
              </a:spcAft>
              <a:buClr>
                <a:schemeClr val="dk1"/>
              </a:buClr>
              <a:buSzPts val="1200"/>
              <a:buNone/>
            </a:pPr>
            <a:r>
              <a:rPr lang="en-US" dirty="0"/>
              <a:t>Branch (</a:t>
            </a:r>
            <a:r>
              <a:rPr lang="en-US" dirty="0" err="1"/>
              <a:t>Btech</a:t>
            </a:r>
            <a:r>
              <a:rPr lang="en-US" dirty="0"/>
              <a:t>/</a:t>
            </a:r>
            <a:r>
              <a:rPr lang="en-US" dirty="0" err="1"/>
              <a:t>Mtech</a:t>
            </a:r>
            <a:r>
              <a:rPr lang="en-US" dirty="0"/>
              <a:t>/PhD):BE/BTech			Stream (ECE, CSE </a:t>
            </a:r>
            <a:r>
              <a:rPr lang="en-US" dirty="0" err="1"/>
              <a:t>etc</a:t>
            </a:r>
            <a:r>
              <a:rPr lang="en-US" dirty="0"/>
              <a:t>):	CSE		Year (I,II,III,IV):  III</a:t>
            </a:r>
            <a:endParaRPr dirty="0"/>
          </a:p>
          <a:p>
            <a:pPr marL="0" lvl="0" indent="0" algn="l" rtl="0">
              <a:lnSpc>
                <a:spcPct val="90000"/>
              </a:lnSpc>
              <a:spcBef>
                <a:spcPts val="1000"/>
              </a:spcBef>
              <a:spcAft>
                <a:spcPts val="0"/>
              </a:spcAft>
              <a:buClr>
                <a:srgbClr val="5D7C3F"/>
              </a:buClr>
              <a:buSzPts val="1200"/>
              <a:buNone/>
            </a:pPr>
            <a:r>
              <a:rPr lang="en-US" b="1" dirty="0">
                <a:solidFill>
                  <a:srgbClr val="5D7C3F"/>
                </a:solidFill>
              </a:rPr>
              <a:t>Team Member 3 Name: j </a:t>
            </a:r>
            <a:r>
              <a:rPr lang="en-US" b="1" dirty="0" err="1">
                <a:solidFill>
                  <a:srgbClr val="5D7C3F"/>
                </a:solidFill>
              </a:rPr>
              <a:t>Tanmayee</a:t>
            </a:r>
            <a:endParaRPr dirty="0"/>
          </a:p>
          <a:p>
            <a:pPr marL="0" lvl="0" indent="0" algn="l" rtl="0">
              <a:lnSpc>
                <a:spcPct val="90000"/>
              </a:lnSpc>
              <a:spcBef>
                <a:spcPts val="1000"/>
              </a:spcBef>
              <a:spcAft>
                <a:spcPts val="0"/>
              </a:spcAft>
              <a:buClr>
                <a:schemeClr val="dk1"/>
              </a:buClr>
              <a:buSzPts val="1200"/>
              <a:buNone/>
            </a:pPr>
            <a:r>
              <a:rPr lang="en-US" dirty="0"/>
              <a:t>Branch (</a:t>
            </a:r>
            <a:r>
              <a:rPr lang="en-US" dirty="0" err="1"/>
              <a:t>Btech</a:t>
            </a:r>
            <a:r>
              <a:rPr lang="en-US" dirty="0"/>
              <a:t>/</a:t>
            </a:r>
            <a:r>
              <a:rPr lang="en-US" dirty="0" err="1"/>
              <a:t>Mtech</a:t>
            </a:r>
            <a:r>
              <a:rPr lang="en-US" dirty="0"/>
              <a:t>/PhD </a:t>
            </a:r>
            <a:r>
              <a:rPr lang="en-US" dirty="0" err="1"/>
              <a:t>etc</a:t>
            </a:r>
            <a:r>
              <a:rPr lang="en-US" dirty="0"/>
              <a:t>):BE/BTech		Stream (ECE, CSE </a:t>
            </a:r>
            <a:r>
              <a:rPr lang="en-US" dirty="0" err="1"/>
              <a:t>etc</a:t>
            </a:r>
            <a:r>
              <a:rPr lang="en-US" dirty="0"/>
              <a:t>):	CSE		Year (I,II,III,IV):  III</a:t>
            </a:r>
            <a:endParaRPr dirty="0"/>
          </a:p>
          <a:p>
            <a:pPr marL="0" lvl="0" indent="0" algn="l" rtl="0">
              <a:lnSpc>
                <a:spcPct val="90000"/>
              </a:lnSpc>
              <a:spcBef>
                <a:spcPts val="1000"/>
              </a:spcBef>
              <a:spcAft>
                <a:spcPts val="0"/>
              </a:spcAft>
              <a:buClr>
                <a:srgbClr val="5D7C3F"/>
              </a:buClr>
              <a:buSzPts val="1200"/>
              <a:buNone/>
            </a:pPr>
            <a:r>
              <a:rPr lang="en-US" b="1" dirty="0">
                <a:solidFill>
                  <a:srgbClr val="5D7C3F"/>
                </a:solidFill>
              </a:rPr>
              <a:t>Team Member 4 Name: </a:t>
            </a:r>
            <a:r>
              <a:rPr lang="en-US" b="1" dirty="0" err="1">
                <a:solidFill>
                  <a:srgbClr val="5D7C3F"/>
                </a:solidFill>
              </a:rPr>
              <a:t>Krishnendu</a:t>
            </a:r>
            <a:r>
              <a:rPr lang="en-US" b="1" dirty="0">
                <a:solidFill>
                  <a:srgbClr val="5D7C3F"/>
                </a:solidFill>
              </a:rPr>
              <a:t> Paul</a:t>
            </a:r>
            <a:endParaRPr dirty="0"/>
          </a:p>
          <a:p>
            <a:pPr marL="0" lvl="0" indent="0" algn="l" rtl="0">
              <a:lnSpc>
                <a:spcPct val="90000"/>
              </a:lnSpc>
              <a:spcBef>
                <a:spcPts val="1000"/>
              </a:spcBef>
              <a:spcAft>
                <a:spcPts val="0"/>
              </a:spcAft>
              <a:buClr>
                <a:schemeClr val="dk1"/>
              </a:buClr>
              <a:buSzPts val="1200"/>
              <a:buNone/>
            </a:pPr>
            <a:r>
              <a:rPr lang="en-US" dirty="0"/>
              <a:t>Branch (</a:t>
            </a:r>
            <a:r>
              <a:rPr lang="en-US" dirty="0" err="1"/>
              <a:t>Btech</a:t>
            </a:r>
            <a:r>
              <a:rPr lang="en-US" dirty="0"/>
              <a:t>/</a:t>
            </a:r>
            <a:r>
              <a:rPr lang="en-US" dirty="0" err="1"/>
              <a:t>Mtech</a:t>
            </a:r>
            <a:r>
              <a:rPr lang="en-US" dirty="0"/>
              <a:t>/PhD </a:t>
            </a:r>
            <a:r>
              <a:rPr lang="en-US" dirty="0" err="1"/>
              <a:t>etc</a:t>
            </a:r>
            <a:r>
              <a:rPr lang="en-US" dirty="0"/>
              <a:t>):BE/BTech		Stream (ECE, CSE </a:t>
            </a:r>
            <a:r>
              <a:rPr lang="en-US" dirty="0" err="1"/>
              <a:t>etc</a:t>
            </a:r>
            <a:r>
              <a:rPr lang="en-US" dirty="0"/>
              <a:t>):	CSE		Year (I,II,III,IV):  III</a:t>
            </a:r>
            <a:endParaRPr dirty="0"/>
          </a:p>
          <a:p>
            <a:pPr marL="0" lvl="0" indent="0" algn="l" rtl="0">
              <a:lnSpc>
                <a:spcPct val="90000"/>
              </a:lnSpc>
              <a:spcBef>
                <a:spcPts val="1000"/>
              </a:spcBef>
              <a:spcAft>
                <a:spcPts val="0"/>
              </a:spcAft>
              <a:buClr>
                <a:srgbClr val="5D7C3F"/>
              </a:buClr>
              <a:buSzPts val="1200"/>
              <a:buNone/>
            </a:pPr>
            <a:r>
              <a:rPr lang="en-US" dirty="0"/>
              <a:t>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0861CF6-D0F7-22CE-3285-D7A7CBE498B4}"/>
              </a:ext>
            </a:extLst>
          </p:cNvPr>
          <p:cNvSpPr>
            <a:spLocks noGrp="1"/>
          </p:cNvSpPr>
          <p:nvPr>
            <p:ph type="title"/>
          </p:nvPr>
        </p:nvSpPr>
        <p:spPr/>
        <p:txBody>
          <a:bodyPr/>
          <a:lstStyle/>
          <a:p>
            <a:r>
              <a:rPr lang="en-IN" dirty="0"/>
              <a:t>Carbon </a:t>
            </a:r>
            <a:r>
              <a:rPr lang="en-IN" dirty="0" err="1"/>
              <a:t>Emmissions</a:t>
            </a:r>
            <a:endParaRPr lang="en-IN" dirty="0"/>
          </a:p>
        </p:txBody>
      </p:sp>
      <p:sp>
        <p:nvSpPr>
          <p:cNvPr id="14" name="Content Placeholder 13">
            <a:extLst>
              <a:ext uri="{FF2B5EF4-FFF2-40B4-BE49-F238E27FC236}">
                <a16:creationId xmlns:a16="http://schemas.microsoft.com/office/drawing/2014/main" id="{679A0D84-9188-F962-132C-121FBE9D50C2}"/>
              </a:ext>
            </a:extLst>
          </p:cNvPr>
          <p:cNvSpPr>
            <a:spLocks noGrp="1"/>
          </p:cNvSpPr>
          <p:nvPr>
            <p:ph idx="1"/>
          </p:nvPr>
        </p:nvSpPr>
        <p:spPr/>
        <p:txBody>
          <a:bodyPr>
            <a:normAutofit/>
          </a:bodyPr>
          <a:lstStyle/>
          <a:p>
            <a:r>
              <a:rPr lang="en-US" sz="2400" b="0" i="0" dirty="0">
                <a:effectLst/>
                <a:latin typeface="NexusSans"/>
              </a:rPr>
              <a:t>Carbon dioxide emissions from energy use, which provides CO</a:t>
            </a:r>
            <a:r>
              <a:rPr lang="en-US" sz="2400" b="0" i="0" baseline="-25000" dirty="0">
                <a:effectLst/>
                <a:latin typeface="NexusSans"/>
              </a:rPr>
              <a:t>2</a:t>
            </a:r>
            <a:r>
              <a:rPr lang="en-US" sz="2400" b="0" i="0" dirty="0">
                <a:effectLst/>
                <a:latin typeface="NexusSans"/>
              </a:rPr>
              <a:t> emissions by sector and fuel for 1990 and 2001 and projections up to 2025 [65]. Petroleum products are the leading source of CO</a:t>
            </a:r>
            <a:r>
              <a:rPr lang="en-US" sz="2400" b="0" i="0" baseline="-25000" dirty="0">
                <a:effectLst/>
                <a:latin typeface="NexusSans"/>
              </a:rPr>
              <a:t>2</a:t>
            </a:r>
            <a:r>
              <a:rPr lang="en-US" sz="2400" b="0" i="0" dirty="0">
                <a:effectLst/>
                <a:latin typeface="NexusSans"/>
              </a:rPr>
              <a:t> emissions from energy use. In 2025, petroleum is projected to account for 971 million metric tons carbon equivalent, a 43% share of the projected total. Coal is the second leading source of CO</a:t>
            </a:r>
            <a:r>
              <a:rPr lang="en-US" sz="2400" b="0" i="0" baseline="-25000" dirty="0">
                <a:effectLst/>
                <a:latin typeface="NexusSans"/>
              </a:rPr>
              <a:t>2</a:t>
            </a:r>
            <a:r>
              <a:rPr lang="en-US" sz="2400" b="0" i="0" dirty="0">
                <a:effectLst/>
                <a:latin typeface="NexusSans"/>
              </a:rPr>
              <a:t> emissions and is projected to produce 73 million metric tons carbon equivalent in 2025, or 34% of the total. In 2025, natural gas use is projected to produce a 23% share of the total CO</a:t>
            </a:r>
            <a:r>
              <a:rPr lang="en-US" sz="2400" b="0" i="0" baseline="-25000" dirty="0">
                <a:effectLst/>
                <a:latin typeface="NexusSans"/>
              </a:rPr>
              <a:t>2</a:t>
            </a:r>
            <a:r>
              <a:rPr lang="en-US" sz="2400" b="0" i="0" dirty="0">
                <a:effectLst/>
                <a:latin typeface="NexusSans"/>
              </a:rPr>
              <a:t> emissions with 512 million metric tons carbon equivalent.</a:t>
            </a:r>
            <a:endParaRPr lang="en-IN" sz="2400" dirty="0"/>
          </a:p>
        </p:txBody>
      </p:sp>
    </p:spTree>
    <p:extLst>
      <p:ext uri="{BB962C8B-B14F-4D97-AF65-F5344CB8AC3E}">
        <p14:creationId xmlns:p14="http://schemas.microsoft.com/office/powerpoint/2010/main" val="3759479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7B8B9-822B-385B-D53D-6F17AD055EC7}"/>
              </a:ext>
            </a:extLst>
          </p:cNvPr>
          <p:cNvSpPr>
            <a:spLocks noGrp="1"/>
          </p:cNvSpPr>
          <p:nvPr>
            <p:ph type="title"/>
          </p:nvPr>
        </p:nvSpPr>
        <p:spPr>
          <a:xfrm>
            <a:off x="646111" y="435134"/>
            <a:ext cx="9404723" cy="1400530"/>
          </a:xfrm>
        </p:spPr>
        <p:txBody>
          <a:bodyPr/>
          <a:lstStyle/>
          <a:p>
            <a:r>
              <a:rPr lang="en-IN" dirty="0"/>
              <a:t>How are Carbon Emissions produced?</a:t>
            </a:r>
          </a:p>
        </p:txBody>
      </p:sp>
      <p:sp>
        <p:nvSpPr>
          <p:cNvPr id="3" name="Content Placeholder 2">
            <a:extLst>
              <a:ext uri="{FF2B5EF4-FFF2-40B4-BE49-F238E27FC236}">
                <a16:creationId xmlns:a16="http://schemas.microsoft.com/office/drawing/2014/main" id="{DB5996D1-80AF-7E68-363E-07A35E3D186B}"/>
              </a:ext>
            </a:extLst>
          </p:cNvPr>
          <p:cNvSpPr>
            <a:spLocks noGrp="1"/>
          </p:cNvSpPr>
          <p:nvPr>
            <p:ph idx="1"/>
          </p:nvPr>
        </p:nvSpPr>
        <p:spPr/>
        <p:txBody>
          <a:bodyPr/>
          <a:lstStyle/>
          <a:p>
            <a:pPr marL="457200" indent="-457200">
              <a:buFont typeface="+mj-lt"/>
              <a:buAutoNum type="arabicPeriod"/>
            </a:pPr>
            <a:r>
              <a:rPr lang="en-IN" dirty="0"/>
              <a:t>Humans:</a:t>
            </a:r>
          </a:p>
          <a:p>
            <a:pPr marL="0" indent="0">
              <a:buNone/>
            </a:pPr>
            <a:r>
              <a:rPr lang="en-IN" dirty="0"/>
              <a:t>		</a:t>
            </a:r>
            <a:r>
              <a:rPr lang="en-US" b="0" i="0" dirty="0">
                <a:effectLst/>
                <a:latin typeface="Verdana" panose="020B0604030504040204" pitchFamily="34" charset="0"/>
              </a:rPr>
              <a:t>87 percent of all human-produced carbon dioxide emissions come from the burning of fossil fuels like coal, natural gas and oil. The remainder results from the clearing of forests and other land use changes (9%), as well as some industrial processes such as cement manufacturing (4%)</a:t>
            </a:r>
            <a:endParaRPr lang="en-IN" b="0" i="0" dirty="0">
              <a:effectLst/>
              <a:latin typeface="Verdana" panose="020B0604030504040204" pitchFamily="34" charset="0"/>
            </a:endParaRPr>
          </a:p>
          <a:p>
            <a:pPr lvl="1"/>
            <a:r>
              <a:rPr lang="en-IN" dirty="0">
                <a:latin typeface="Verdana" panose="020B0604030504040204" pitchFamily="34" charset="0"/>
              </a:rPr>
              <a:t>Fossil Fuel Combustion</a:t>
            </a:r>
          </a:p>
          <a:p>
            <a:pPr lvl="1"/>
            <a:r>
              <a:rPr lang="en-IN" dirty="0">
                <a:latin typeface="Verdana" panose="020B0604030504040204" pitchFamily="34" charset="0"/>
              </a:rPr>
              <a:t>Electricity Heat Sector</a:t>
            </a:r>
            <a:r>
              <a:rPr lang="en-IN" dirty="0"/>
              <a:t>	</a:t>
            </a:r>
          </a:p>
          <a:p>
            <a:pPr lvl="1"/>
            <a:r>
              <a:rPr lang="en-IN" dirty="0"/>
              <a:t>Transportation Sector</a:t>
            </a:r>
          </a:p>
          <a:p>
            <a:pPr lvl="1"/>
            <a:r>
              <a:rPr lang="en-IN" dirty="0"/>
              <a:t>Industrial Sector</a:t>
            </a:r>
          </a:p>
          <a:p>
            <a:pPr lvl="1"/>
            <a:r>
              <a:rPr lang="en-IN" dirty="0"/>
              <a:t>Land Use changes</a:t>
            </a:r>
          </a:p>
        </p:txBody>
      </p:sp>
    </p:spTree>
    <p:extLst>
      <p:ext uri="{BB962C8B-B14F-4D97-AF65-F5344CB8AC3E}">
        <p14:creationId xmlns:p14="http://schemas.microsoft.com/office/powerpoint/2010/main" val="3456140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C45CDD-5891-D772-A693-DB3BEE97E0FD}"/>
              </a:ext>
            </a:extLst>
          </p:cNvPr>
          <p:cNvSpPr>
            <a:spLocks noGrp="1"/>
          </p:cNvSpPr>
          <p:nvPr>
            <p:ph idx="1"/>
          </p:nvPr>
        </p:nvSpPr>
        <p:spPr/>
        <p:txBody>
          <a:bodyPr>
            <a:normAutofit fontScale="92500" lnSpcReduction="10000"/>
          </a:bodyPr>
          <a:lstStyle/>
          <a:p>
            <a:pPr marL="457200" indent="-457200">
              <a:buAutoNum type="arabicPeriod" startAt="2"/>
            </a:pPr>
            <a:r>
              <a:rPr lang="en-IN" dirty="0"/>
              <a:t>Natural Sources:</a:t>
            </a:r>
          </a:p>
          <a:p>
            <a:pPr algn="l"/>
            <a:r>
              <a:rPr lang="en-IN" dirty="0"/>
              <a:t>	</a:t>
            </a:r>
            <a:r>
              <a:rPr lang="en-US" b="0" i="0" dirty="0">
                <a:effectLst/>
                <a:latin typeface="Verdana" panose="020B0604030504040204" pitchFamily="34" charset="0"/>
              </a:rPr>
              <a:t>Human sources of carbon dioxide are much smaller than natural emissions but they upset the balance in the carbon cycle that existed before the Industrial Revolution. The amount of carbon dioxide produced by natural sources is completely offset by natural carbon sinks and has been for thousands of years. Before the influence of humans, carbon dioxide levels were quite steady because of this natural balance.</a:t>
            </a:r>
          </a:p>
          <a:p>
            <a:pPr lvl="1"/>
            <a:r>
              <a:rPr lang="en-IN" dirty="0"/>
              <a:t>Ocean Atmosphere Exchange</a:t>
            </a:r>
          </a:p>
          <a:p>
            <a:pPr lvl="1"/>
            <a:r>
              <a:rPr lang="en-IN" dirty="0"/>
              <a:t>Plant Animal Respiration</a:t>
            </a:r>
          </a:p>
          <a:p>
            <a:pPr lvl="1"/>
            <a:r>
              <a:rPr lang="en-IN" dirty="0"/>
              <a:t>Biomass decomposition</a:t>
            </a:r>
          </a:p>
          <a:p>
            <a:pPr lvl="1"/>
            <a:r>
              <a:rPr lang="en-IN" dirty="0"/>
              <a:t>Volcanic Eruptions</a:t>
            </a:r>
          </a:p>
          <a:p>
            <a:pPr lvl="1"/>
            <a:r>
              <a:rPr lang="en-IN" dirty="0"/>
              <a:t>Etc…</a:t>
            </a:r>
          </a:p>
        </p:txBody>
      </p:sp>
      <p:sp>
        <p:nvSpPr>
          <p:cNvPr id="4" name="Title 1">
            <a:extLst>
              <a:ext uri="{FF2B5EF4-FFF2-40B4-BE49-F238E27FC236}">
                <a16:creationId xmlns:a16="http://schemas.microsoft.com/office/drawing/2014/main" id="{6C81BB5E-B256-CFD6-5D15-92BD58F66849}"/>
              </a:ext>
            </a:extLst>
          </p:cNvPr>
          <p:cNvSpPr>
            <a:spLocks noGrp="1"/>
          </p:cNvSpPr>
          <p:nvPr>
            <p:ph type="title"/>
          </p:nvPr>
        </p:nvSpPr>
        <p:spPr>
          <a:xfrm>
            <a:off x="644525" y="452438"/>
            <a:ext cx="9405938" cy="1400175"/>
          </a:xfrm>
        </p:spPr>
        <p:txBody>
          <a:bodyPr/>
          <a:lstStyle/>
          <a:p>
            <a:r>
              <a:rPr lang="en-IN" dirty="0"/>
              <a:t>How are Carbon Emissions produced</a:t>
            </a:r>
            <a:r>
              <a:rPr lang="en-IN"/>
              <a:t>?(contd.)</a:t>
            </a:r>
            <a:endParaRPr lang="en-IN" dirty="0"/>
          </a:p>
        </p:txBody>
      </p:sp>
    </p:spTree>
    <p:extLst>
      <p:ext uri="{BB962C8B-B14F-4D97-AF65-F5344CB8AC3E}">
        <p14:creationId xmlns:p14="http://schemas.microsoft.com/office/powerpoint/2010/main" val="2124601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3B30-AF05-3D68-7325-183ECFE5EE4C}"/>
              </a:ext>
            </a:extLst>
          </p:cNvPr>
          <p:cNvSpPr>
            <a:spLocks noGrp="1"/>
          </p:cNvSpPr>
          <p:nvPr>
            <p:ph type="title"/>
          </p:nvPr>
        </p:nvSpPr>
        <p:spPr/>
        <p:txBody>
          <a:bodyPr/>
          <a:lstStyle/>
          <a:p>
            <a:r>
              <a:rPr lang="en-IN" dirty="0"/>
              <a:t>About the Project:</a:t>
            </a:r>
          </a:p>
        </p:txBody>
      </p:sp>
      <p:sp>
        <p:nvSpPr>
          <p:cNvPr id="3" name="Content Placeholder 2">
            <a:extLst>
              <a:ext uri="{FF2B5EF4-FFF2-40B4-BE49-F238E27FC236}">
                <a16:creationId xmlns:a16="http://schemas.microsoft.com/office/drawing/2014/main" id="{E60FF9C6-B1D9-472D-02A5-C45F9509AFF3}"/>
              </a:ext>
            </a:extLst>
          </p:cNvPr>
          <p:cNvSpPr>
            <a:spLocks noGrp="1"/>
          </p:cNvSpPr>
          <p:nvPr>
            <p:ph idx="1"/>
          </p:nvPr>
        </p:nvSpPr>
        <p:spPr/>
        <p:txBody>
          <a:bodyPr/>
          <a:lstStyle/>
          <a:p>
            <a:r>
              <a:rPr lang="en-IN" dirty="0"/>
              <a:t>We created a model that focuses on the prediction of carbon emissions produced around the world.</a:t>
            </a:r>
          </a:p>
          <a:p>
            <a:r>
              <a:rPr lang="en-IN" dirty="0"/>
              <a:t>We use a public dataset of monthly carbon dioxide emissions from electricity generation available at Energy Information Administration.</a:t>
            </a:r>
          </a:p>
          <a:p>
            <a:r>
              <a:rPr lang="en-IN" dirty="0"/>
              <a:t>The dataset includes CO2 emissions from each energy sources starting from January 1973 to July 2016.</a:t>
            </a:r>
          </a:p>
          <a:p>
            <a:r>
              <a:rPr lang="en-IN" dirty="0"/>
              <a:t>We have used Python as our base language and used Seasonal Arima to get the predictions.</a:t>
            </a:r>
          </a:p>
          <a:p>
            <a:r>
              <a:rPr lang="en-IN" dirty="0"/>
              <a:t>We have plotted ACF and PACF charts regarding the previous data and predicted data</a:t>
            </a:r>
          </a:p>
          <a:p>
            <a:endParaRPr lang="en-IN" dirty="0"/>
          </a:p>
        </p:txBody>
      </p:sp>
    </p:spTree>
    <p:extLst>
      <p:ext uri="{BB962C8B-B14F-4D97-AF65-F5344CB8AC3E}">
        <p14:creationId xmlns:p14="http://schemas.microsoft.com/office/powerpoint/2010/main" val="310160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D7D2F-F9CD-B51E-2269-B7C88BFD3511}"/>
              </a:ext>
            </a:extLst>
          </p:cNvPr>
          <p:cNvSpPr>
            <a:spLocks noGrp="1"/>
          </p:cNvSpPr>
          <p:nvPr>
            <p:ph type="title"/>
          </p:nvPr>
        </p:nvSpPr>
        <p:spPr/>
        <p:txBody>
          <a:bodyPr/>
          <a:lstStyle/>
          <a:p>
            <a:r>
              <a:rPr lang="en-IN" dirty="0"/>
              <a:t>Libraries Used In the project:</a:t>
            </a:r>
          </a:p>
        </p:txBody>
      </p:sp>
      <p:sp>
        <p:nvSpPr>
          <p:cNvPr id="3" name="Content Placeholder 2">
            <a:extLst>
              <a:ext uri="{FF2B5EF4-FFF2-40B4-BE49-F238E27FC236}">
                <a16:creationId xmlns:a16="http://schemas.microsoft.com/office/drawing/2014/main" id="{6FDD8BE6-C3CF-7C0B-E1D7-CF8330BD0AAC}"/>
              </a:ext>
            </a:extLst>
          </p:cNvPr>
          <p:cNvSpPr>
            <a:spLocks noGrp="1"/>
          </p:cNvSpPr>
          <p:nvPr>
            <p:ph idx="1"/>
          </p:nvPr>
        </p:nvSpPr>
        <p:spPr/>
        <p:txBody>
          <a:bodyPr/>
          <a:lstStyle/>
          <a:p>
            <a:r>
              <a:rPr lang="en-IN" dirty="0" err="1"/>
              <a:t>Numpy</a:t>
            </a:r>
            <a:endParaRPr lang="en-IN" dirty="0"/>
          </a:p>
          <a:p>
            <a:r>
              <a:rPr lang="en-IN" dirty="0"/>
              <a:t>Pandas</a:t>
            </a:r>
          </a:p>
          <a:p>
            <a:r>
              <a:rPr lang="en-IN" dirty="0"/>
              <a:t>Matplotlib</a:t>
            </a:r>
          </a:p>
          <a:p>
            <a:r>
              <a:rPr lang="en-IN" dirty="0"/>
              <a:t>Warnings</a:t>
            </a:r>
          </a:p>
          <a:p>
            <a:r>
              <a:rPr lang="en-IN" dirty="0" err="1"/>
              <a:t>Itertools</a:t>
            </a:r>
            <a:endParaRPr lang="en-IN" dirty="0"/>
          </a:p>
          <a:p>
            <a:r>
              <a:rPr lang="en-IN" dirty="0"/>
              <a:t>Seasonal Decompose from </a:t>
            </a:r>
            <a:r>
              <a:rPr lang="en-IN" b="0" dirty="0" err="1">
                <a:solidFill>
                  <a:srgbClr val="D4D4D4"/>
                </a:solidFill>
                <a:effectLst/>
                <a:latin typeface="Consolas" panose="020B0609020204030204" pitchFamily="49" charset="0"/>
              </a:rPr>
              <a:t>statsmodels.tsa.seasonal</a:t>
            </a:r>
            <a:endParaRPr lang="en-IN" b="0" dirty="0">
              <a:solidFill>
                <a:srgbClr val="D4D4D4"/>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644021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93EC6-1D91-0806-66B2-1B18C6E686CA}"/>
              </a:ext>
            </a:extLst>
          </p:cNvPr>
          <p:cNvSpPr>
            <a:spLocks noGrp="1"/>
          </p:cNvSpPr>
          <p:nvPr>
            <p:ph type="title"/>
          </p:nvPr>
        </p:nvSpPr>
        <p:spPr/>
        <p:txBody>
          <a:bodyPr/>
          <a:lstStyle/>
          <a:p>
            <a:r>
              <a:rPr lang="en-IN" dirty="0"/>
              <a:t>IDEs used:</a:t>
            </a:r>
          </a:p>
        </p:txBody>
      </p:sp>
      <p:sp>
        <p:nvSpPr>
          <p:cNvPr id="3" name="Content Placeholder 2">
            <a:extLst>
              <a:ext uri="{FF2B5EF4-FFF2-40B4-BE49-F238E27FC236}">
                <a16:creationId xmlns:a16="http://schemas.microsoft.com/office/drawing/2014/main" id="{44F9F7AE-E365-1955-FABF-5AA1EC88B118}"/>
              </a:ext>
            </a:extLst>
          </p:cNvPr>
          <p:cNvSpPr>
            <a:spLocks noGrp="1"/>
          </p:cNvSpPr>
          <p:nvPr>
            <p:ph idx="1"/>
          </p:nvPr>
        </p:nvSpPr>
        <p:spPr/>
        <p:txBody>
          <a:bodyPr>
            <a:normAutofit/>
          </a:bodyPr>
          <a:lstStyle/>
          <a:p>
            <a:r>
              <a:rPr lang="en-IN" sz="3600" dirty="0" err="1"/>
              <a:t>Jupyter</a:t>
            </a:r>
            <a:r>
              <a:rPr lang="en-IN" sz="3600" dirty="0"/>
              <a:t> Notebook</a:t>
            </a:r>
          </a:p>
          <a:p>
            <a:r>
              <a:rPr lang="en-IN" sz="3600" dirty="0" err="1"/>
              <a:t>Pycharm</a:t>
            </a:r>
            <a:endParaRPr lang="en-IN" sz="3600" dirty="0"/>
          </a:p>
        </p:txBody>
      </p:sp>
    </p:spTree>
    <p:extLst>
      <p:ext uri="{BB962C8B-B14F-4D97-AF65-F5344CB8AC3E}">
        <p14:creationId xmlns:p14="http://schemas.microsoft.com/office/powerpoint/2010/main" val="4129823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E580D-6E6D-84D4-0DEA-545659D1E52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40D1284-5814-6E70-5DAD-4F29C2305403}"/>
              </a:ext>
            </a:extLst>
          </p:cNvPr>
          <p:cNvSpPr>
            <a:spLocks noGrp="1"/>
          </p:cNvSpPr>
          <p:nvPr>
            <p:ph idx="1"/>
          </p:nvPr>
        </p:nvSpPr>
        <p:spPr/>
        <p:txBody>
          <a:bodyPr/>
          <a:lstStyle/>
          <a:p>
            <a:r>
              <a:rPr lang="en-IN" dirty="0"/>
              <a:t>In this project, we have explored how to use Dickey-Fuller test statistic methods, how to transform time series to stationary, how to build SARIMA model using grid search method etc.</a:t>
            </a:r>
          </a:p>
          <a:p>
            <a:r>
              <a:rPr lang="en-IN" dirty="0"/>
              <a:t>This project focuses on forecasting a  10 year future CO2 emission from power generation using natural gas.</a:t>
            </a:r>
          </a:p>
        </p:txBody>
      </p:sp>
    </p:spTree>
    <p:extLst>
      <p:ext uri="{BB962C8B-B14F-4D97-AF65-F5344CB8AC3E}">
        <p14:creationId xmlns:p14="http://schemas.microsoft.com/office/powerpoint/2010/main" val="35699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38</TotalTime>
  <Words>707</Words>
  <Application>Microsoft Office PowerPoint</Application>
  <PresentationFormat>Widescreen</PresentationFormat>
  <Paragraphs>54</Paragraphs>
  <Slides>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Century Gothic</vt:lpstr>
      <vt:lpstr>Consolas</vt:lpstr>
      <vt:lpstr>Franklin Gothic</vt:lpstr>
      <vt:lpstr>Libre Franklin</vt:lpstr>
      <vt:lpstr>NexusSans</vt:lpstr>
      <vt:lpstr>Verdana</vt:lpstr>
      <vt:lpstr>Wingdings 3</vt:lpstr>
      <vt:lpstr>Ion</vt:lpstr>
      <vt:lpstr>Carbon Emissions forecast with Python(using Seasonal Arima)</vt:lpstr>
      <vt:lpstr>Team Member Details </vt:lpstr>
      <vt:lpstr>Carbon Emmissions</vt:lpstr>
      <vt:lpstr>How are Carbon Emissions produced?</vt:lpstr>
      <vt:lpstr>How are Carbon Emissions produced?(contd.)</vt:lpstr>
      <vt:lpstr>About the Project:</vt:lpstr>
      <vt:lpstr>Libraries Used In the project:</vt:lpstr>
      <vt:lpstr>IDEs used: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BAIBHAB CHAKRABORTY</dc:creator>
  <cp:lastModifiedBy>BAIBHAB CHAKRABORTY</cp:lastModifiedBy>
  <cp:revision>6</cp:revision>
  <dcterms:created xsi:type="dcterms:W3CDTF">2022-06-22T13:55:37Z</dcterms:created>
  <dcterms:modified xsi:type="dcterms:W3CDTF">2022-06-22T14:35:15Z</dcterms:modified>
</cp:coreProperties>
</file>