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sldIdLst>
    <p:sldId id="256" r:id="rId2"/>
    <p:sldId id="258" r:id="rId3"/>
    <p:sldId id="259" r:id="rId4"/>
    <p:sldId id="266" r:id="rId5"/>
    <p:sldId id="267" r:id="rId6"/>
    <p:sldId id="272" r:id="rId7"/>
    <p:sldId id="274" r:id="rId8"/>
    <p:sldId id="275" r:id="rId9"/>
    <p:sldId id="268" r:id="rId10"/>
    <p:sldId id="269" r:id="rId11"/>
    <p:sldId id="271" r:id="rId12"/>
    <p:sldId id="270" r:id="rId13"/>
    <p:sldId id="265" r:id="rId14"/>
    <p:sldId id="263" r:id="rId15"/>
    <p:sldId id="261" r:id="rId16"/>
    <p:sldId id="26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5FC16C-671F-FFAC-BDCB-DDD704248ECE}" v="7306" dt="2020-12-01T01:19:24.892"/>
    <p1510:client id="{22909E04-E180-61D3-F77D-3893F9CA6833}" v="17" dt="2020-12-01T01:52:28.302"/>
    <p1510:client id="{2C374752-A52E-498C-B14A-D4128A9FF220}" v="26" dt="2020-11-30T00:34:10.511"/>
    <p1510:client id="{30D65659-82B7-D717-5F07-FFE82511DDD6}" v="1039" dt="2020-12-01T01:02:49.715"/>
    <p1510:client id="{804A33B1-2821-2EAC-D143-7BA8CDCEAA8A}" v="3" dt="2020-11-30T22:35:28.822"/>
    <p1510:client id="{E9209199-3EA1-39F3-9541-9F2938F94E1D}" v="284" dt="2020-11-30T04:25:55.0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514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11/30/2020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300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11/30/2020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65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766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05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11/30/2020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380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11/30/2020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817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11/30/2020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647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328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779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83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1623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23" r:id="rId5"/>
    <p:sldLayoutId id="2147483717" r:id="rId6"/>
    <p:sldLayoutId id="2147483718" r:id="rId7"/>
    <p:sldLayoutId id="2147483719" r:id="rId8"/>
    <p:sldLayoutId id="2147483722" r:id="rId9"/>
    <p:sldLayoutId id="2147483720" r:id="rId10"/>
    <p:sldLayoutId id="214748372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5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mailto:%7bjeremycb,erikve,liljao%7d@ifi.uio.no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51">
            <a:extLst>
              <a:ext uri="{FF2B5EF4-FFF2-40B4-BE49-F238E27FC236}">
                <a16:creationId xmlns:a16="http://schemas.microsoft.com/office/drawing/2014/main" id="{EE362070-691D-44DB-98D4-BC61774B0E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5A872B-285E-428F-A910-B361DC25DD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6504" y="758951"/>
            <a:ext cx="7319175" cy="337493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600" b="1"/>
              <a:t>Improving Sentiment Analysis with Multi-task Learning of Negation</a:t>
            </a:r>
            <a:endParaRPr lang="en-US" sz="56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BC3DD1-06D5-4F6E-A60C-55879AC7B6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36504" y="4455620"/>
            <a:ext cx="7321946" cy="1143000"/>
          </a:xfrm>
        </p:spPr>
        <p:txBody>
          <a:bodyPr vert="horz" lIns="0" tIns="45720" rIns="0" bIns="45720" rtl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en-US" sz="900" b="1" err="1"/>
              <a:t>TEam</a:t>
            </a:r>
            <a:r>
              <a:rPr lang="en-US" sz="900" b="1"/>
              <a:t> Members</a:t>
            </a:r>
          </a:p>
          <a:p>
            <a:pPr>
              <a:lnSpc>
                <a:spcPct val="110000"/>
              </a:lnSpc>
            </a:pPr>
            <a:r>
              <a:rPr lang="en-US" sz="900" b="1"/>
              <a:t>Akshaya </a:t>
            </a:r>
            <a:r>
              <a:rPr lang="en-US" sz="900" b="1" err="1"/>
              <a:t>nagarajan</a:t>
            </a:r>
            <a:endParaRPr lang="en-US" sz="900" b="1"/>
          </a:p>
          <a:p>
            <a:pPr>
              <a:lnSpc>
                <a:spcPct val="110000"/>
              </a:lnSpc>
            </a:pPr>
            <a:r>
              <a:rPr lang="en-US" sz="900" b="1"/>
              <a:t>Pooja </a:t>
            </a:r>
            <a:r>
              <a:rPr lang="en-US" sz="900" b="1" err="1"/>
              <a:t>patil</a:t>
            </a:r>
            <a:endParaRPr lang="en-US" sz="900" b="1"/>
          </a:p>
          <a:p>
            <a:pPr>
              <a:lnSpc>
                <a:spcPct val="110000"/>
              </a:lnSpc>
            </a:pPr>
            <a:r>
              <a:rPr lang="en-US" sz="900" b="1"/>
              <a:t>Sivaranjani </a:t>
            </a:r>
            <a:r>
              <a:rPr lang="en-US" sz="900" b="1" err="1"/>
              <a:t>kumar</a:t>
            </a:r>
            <a:endParaRPr lang="en-US" sz="900" b="1"/>
          </a:p>
          <a:p>
            <a:pPr>
              <a:lnSpc>
                <a:spcPct val="110000"/>
              </a:lnSpc>
            </a:pPr>
            <a:r>
              <a:rPr lang="en-US" sz="900" b="1"/>
              <a:t>Vigneshkumar </a:t>
            </a:r>
            <a:r>
              <a:rPr lang="en-US" sz="900" b="1" err="1"/>
              <a:t>thangarajan</a:t>
            </a:r>
            <a:endParaRPr lang="en-US" sz="900" b="1"/>
          </a:p>
        </p:txBody>
      </p:sp>
      <p:pic>
        <p:nvPicPr>
          <p:cNvPr id="4" name="Picture 4" descr="A picture containing indoor, table, bowl, sitting&#10;&#10;Description automatically generated">
            <a:extLst>
              <a:ext uri="{FF2B5EF4-FFF2-40B4-BE49-F238E27FC236}">
                <a16:creationId xmlns:a16="http://schemas.microsoft.com/office/drawing/2014/main" id="{7018DAF2-E87A-4CAF-98E9-D7D82DFFC3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539" r="28091" b="-1"/>
          <a:stretch/>
        </p:blipFill>
        <p:spPr>
          <a:xfrm>
            <a:off x="620973" y="1749124"/>
            <a:ext cx="2758331" cy="2841053"/>
          </a:xfrm>
          <a:prstGeom prst="rect">
            <a:avLst/>
          </a:prstGeom>
        </p:spPr>
      </p:pic>
      <p:cxnSp>
        <p:nvCxnSpPr>
          <p:cNvPr id="66" name="Straight Connector 53">
            <a:extLst>
              <a:ext uri="{FF2B5EF4-FFF2-40B4-BE49-F238E27FC236}">
                <a16:creationId xmlns:a16="http://schemas.microsoft.com/office/drawing/2014/main" id="{5A7EFE9C-DAE7-4ECA-BDB2-34E2534B8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8251" y="4294753"/>
            <a:ext cx="71323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55">
            <a:extLst>
              <a:ext uri="{FF2B5EF4-FFF2-40B4-BE49-F238E27FC236}">
                <a16:creationId xmlns:a16="http://schemas.microsoft.com/office/drawing/2014/main" id="{32DB1480-5B24-4B37-B70E-C74945DD91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11729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C8DD82D3-D002-45B0-B16A-82B3DA4EF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A2E0-87E1-4271-A588-0CF787413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073550" cy="5126203"/>
          </a:xfrm>
        </p:spPr>
        <p:txBody>
          <a:bodyPr anchor="ctr">
            <a:normAutofit/>
          </a:bodyPr>
          <a:lstStyle/>
          <a:p>
            <a:pPr algn="r"/>
            <a:r>
              <a:rPr lang="en-US"/>
              <a:t>Negation Model</a:t>
            </a:r>
          </a:p>
        </p:txBody>
      </p:sp>
      <p:cxnSp>
        <p:nvCxnSpPr>
          <p:cNvPr id="14" name="Straight Connector 9">
            <a:extLst>
              <a:ext uri="{FF2B5EF4-FFF2-40B4-BE49-F238E27FC236}">
                <a16:creationId xmlns:a16="http://schemas.microsoft.com/office/drawing/2014/main" id="{9F09C252-16FE-4557-AD6D-BB5CA773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2" y="1778497"/>
            <a:ext cx="0" cy="320040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A9F90-01B6-45D2-810C-AC7E9A195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3786" y="621697"/>
            <a:ext cx="6791894" cy="5147973"/>
          </a:xfrm>
        </p:spPr>
        <p:txBody>
          <a:bodyPr vert="horz" lIns="0" tIns="45720" rIns="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>
                <a:latin typeface="Times New Roman"/>
                <a:cs typeface="Times New Roman"/>
              </a:rPr>
              <a:t>Detects Negation Cues and Scopes using a BiLSTM in one task</a:t>
            </a:r>
          </a:p>
          <a:p>
            <a:pPr marL="0" indent="0">
              <a:buNone/>
            </a:pPr>
            <a:r>
              <a:rPr lang="en-US" sz="2000">
                <a:latin typeface="Times New Roman"/>
                <a:cs typeface="Times New Roman"/>
              </a:rPr>
              <a:t>It models the sequence of tokens in an embedding layer and using BiLSTM, creates a contextualized represenation of each token. </a:t>
            </a:r>
          </a:p>
          <a:p>
            <a:pPr marL="0" indent="0">
              <a:buNone/>
            </a:pPr>
            <a:r>
              <a:rPr lang="en-US" sz="2000">
                <a:latin typeface="Times New Roman"/>
                <a:cs typeface="Times New Roman"/>
              </a:rPr>
              <a:t>This represenation is then used as feautures in Conditional Random Field (CRF) along with Vertibi Decoding to find the most probablistic assignment of labels. </a:t>
            </a:r>
          </a:p>
          <a:p>
            <a:pPr marL="0" indent="0">
              <a:buNone/>
            </a:pPr>
            <a:endParaRPr lang="en-US" sz="2000">
              <a:latin typeface="Times New Roman"/>
              <a:cs typeface="Times New Roman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14552793-7DFF-4EC7-AC69-D34A75D018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94496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C8DD82D3-D002-45B0-B16A-82B3DA4EF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A2E0-87E1-4271-A588-0CF787413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073550" cy="5126203"/>
          </a:xfrm>
        </p:spPr>
        <p:txBody>
          <a:bodyPr anchor="ctr">
            <a:normAutofit/>
          </a:bodyPr>
          <a:lstStyle/>
          <a:p>
            <a:r>
              <a:rPr lang="en-US">
                <a:ea typeface="+mj-lt"/>
                <a:cs typeface="+mj-lt"/>
              </a:rPr>
              <a:t>Sentiment Analysis Model</a:t>
            </a:r>
          </a:p>
          <a:p>
            <a:pPr algn="r"/>
            <a:endParaRPr lang="en-US"/>
          </a:p>
        </p:txBody>
      </p:sp>
      <p:cxnSp>
        <p:nvCxnSpPr>
          <p:cNvPr id="14" name="Straight Connector 9">
            <a:extLst>
              <a:ext uri="{FF2B5EF4-FFF2-40B4-BE49-F238E27FC236}">
                <a16:creationId xmlns:a16="http://schemas.microsoft.com/office/drawing/2014/main" id="{9F09C252-16FE-4557-AD6D-BB5CA773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2" y="1778497"/>
            <a:ext cx="0" cy="320040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A9F90-01B6-45D2-810C-AC7E9A195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3786" y="621697"/>
            <a:ext cx="6791894" cy="5147973"/>
          </a:xfrm>
        </p:spPr>
        <p:txBody>
          <a:bodyPr vert="horz" lIns="0" tIns="45720" rIns="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>
                <a:latin typeface="Times New Roman"/>
                <a:cs typeface="Times New Roman"/>
              </a:rPr>
              <a:t>This model uses the same embedding (as Negation model) and first layer of </a:t>
            </a:r>
            <a:r>
              <a:rPr lang="en-US" sz="2000" err="1">
                <a:latin typeface="Times New Roman"/>
                <a:cs typeface="Times New Roman"/>
              </a:rPr>
              <a:t>BiLSTM</a:t>
            </a:r>
            <a:r>
              <a:rPr lang="en-US" sz="2000">
                <a:latin typeface="Times New Roman"/>
                <a:cs typeface="Times New Roman"/>
              </a:rPr>
              <a:t> to create a contextualized representations of input tokens.</a:t>
            </a:r>
          </a:p>
          <a:p>
            <a:pPr marL="0" indent="0">
              <a:buNone/>
            </a:pPr>
            <a:r>
              <a:rPr lang="en-US" sz="2000">
                <a:latin typeface="Times New Roman"/>
                <a:cs typeface="Times New Roman"/>
              </a:rPr>
              <a:t>We use skip connections to concatenate the original embeddings to the contextualized representation.</a:t>
            </a:r>
          </a:p>
          <a:p>
            <a:pPr marL="0" indent="0">
              <a:buNone/>
            </a:pPr>
            <a:r>
              <a:rPr lang="en-US" sz="2000">
                <a:latin typeface="Times New Roman"/>
                <a:cs typeface="Times New Roman"/>
              </a:rPr>
              <a:t>This in turn is given as input to the second sentiment analysis specific </a:t>
            </a:r>
            <a:r>
              <a:rPr lang="en-US" sz="2000" err="1">
                <a:latin typeface="Times New Roman"/>
                <a:cs typeface="Times New Roman"/>
              </a:rPr>
              <a:t>BiLSTM</a:t>
            </a:r>
            <a:r>
              <a:rPr lang="en-US" sz="2000">
                <a:latin typeface="Times New Roman"/>
                <a:cs typeface="Times New Roman"/>
              </a:rPr>
              <a:t> layer and </a:t>
            </a:r>
            <a:r>
              <a:rPr lang="en-US" sz="2000" err="1">
                <a:latin typeface="Times New Roman"/>
                <a:cs typeface="Times New Roman"/>
              </a:rPr>
              <a:t>Maxpool</a:t>
            </a:r>
            <a:r>
              <a:rPr lang="en-US" sz="2000">
                <a:latin typeface="Times New Roman"/>
                <a:cs typeface="Times New Roman"/>
              </a:rPr>
              <a:t> operation is performed on the output. </a:t>
            </a:r>
          </a:p>
          <a:p>
            <a:pPr marL="0" indent="0">
              <a:buNone/>
            </a:pPr>
            <a:r>
              <a:rPr lang="en-US" sz="2000">
                <a:latin typeface="Times New Roman"/>
                <a:cs typeface="Times New Roman"/>
              </a:rPr>
              <a:t>Class probabilities are computed using SoftMax using the max pooled representations. </a:t>
            </a: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14552793-7DFF-4EC7-AC69-D34A75D018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04602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C8DD82D3-D002-45B0-B16A-82B3DA4EF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A2E0-87E1-4271-A588-0CF787413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073550" cy="5126203"/>
          </a:xfrm>
        </p:spPr>
        <p:txBody>
          <a:bodyPr anchor="ctr">
            <a:normAutofit/>
          </a:bodyPr>
          <a:lstStyle/>
          <a:p>
            <a:pPr algn="r"/>
            <a:r>
              <a:rPr lang="en-US" sz="4400"/>
              <a:t>Architecture Diagram</a:t>
            </a:r>
          </a:p>
        </p:txBody>
      </p:sp>
      <p:cxnSp>
        <p:nvCxnSpPr>
          <p:cNvPr id="14" name="Straight Connector 9">
            <a:extLst>
              <a:ext uri="{FF2B5EF4-FFF2-40B4-BE49-F238E27FC236}">
                <a16:creationId xmlns:a16="http://schemas.microsoft.com/office/drawing/2014/main" id="{9F09C252-16FE-4557-AD6D-BB5CA773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2" y="1778497"/>
            <a:ext cx="0" cy="320040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1">
            <a:extLst>
              <a:ext uri="{FF2B5EF4-FFF2-40B4-BE49-F238E27FC236}">
                <a16:creationId xmlns:a16="http://schemas.microsoft.com/office/drawing/2014/main" id="{14552793-7DFF-4EC7-AC69-D34A75D018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4" descr="Timeline&#10;&#10;Description automatically generated">
            <a:extLst>
              <a:ext uri="{FF2B5EF4-FFF2-40B4-BE49-F238E27FC236}">
                <a16:creationId xmlns:a16="http://schemas.microsoft.com/office/drawing/2014/main" id="{FEE3E284-05BA-47AD-BEE8-1BB5D4B04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7276" y="1006514"/>
            <a:ext cx="6606740" cy="45082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D5A63CC-244B-47E7-82C1-8E901B19577F}"/>
              </a:ext>
            </a:extLst>
          </p:cNvPr>
          <p:cNvSpPr txBox="1"/>
          <p:nvPr/>
        </p:nvSpPr>
        <p:spPr>
          <a:xfrm>
            <a:off x="5792934" y="5443181"/>
            <a:ext cx="3991428" cy="3231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500"/>
              <a:t>Source: </a:t>
            </a:r>
            <a:r>
              <a:rPr lang="en-US" sz="1500">
                <a:ea typeface="+mn-lt"/>
                <a:cs typeface="+mn-lt"/>
              </a:rPr>
              <a:t>https://arxiv.org/pdf/1906.07610.pdf</a:t>
            </a:r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2551168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779F603-B669-4AD6-82F9-E09F76165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82D553-5BBD-4CBB-9620-2475ECC4A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553678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Demo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ABFD994-C2DC-4E7D-9411-C7FF7813E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47660" y="4485132"/>
            <a:ext cx="54864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Graphic 15" descr="Play">
            <a:extLst>
              <a:ext uri="{FF2B5EF4-FFF2-40B4-BE49-F238E27FC236}">
                <a16:creationId xmlns:a16="http://schemas.microsoft.com/office/drawing/2014/main" id="{4C7B02BB-2CD3-44A2-8FCE-A8215EFF05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45677" y="1243577"/>
            <a:ext cx="3841219" cy="3841219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596FA172-921E-4C46-94E3-3FC0695A7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24836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1D333-FD3C-4B19-A366-4E4E3AD61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B3D32-166D-48B6-AC42-A9BEFCCC7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sz="2000">
                <a:latin typeface="Times New Roman"/>
                <a:ea typeface="+mn-lt"/>
                <a:cs typeface="+mn-lt"/>
              </a:rPr>
              <a:t>[1] Bingel, J. and Søgaard, A. (2017). Identifying beneficial task relations for multi-task learning in deep neural networks. In Proceedings of the 15th Conference of the European Chapter of the Association for Computational Linguistics, pages 164–169, Valencia, Spain.</a:t>
            </a:r>
          </a:p>
          <a:p>
            <a:r>
              <a:rPr lang="en-US" sz="2000">
                <a:latin typeface="Times New Roman"/>
                <a:ea typeface="+mn-lt"/>
                <a:cs typeface="+mn-lt"/>
              </a:rPr>
              <a:t>[2] Improving Sentiment Analysis with Multi-task Learning of Negation J E R EM Y B A R N E S , E R I K V E L </a:t>
            </a:r>
            <a:r>
              <a:rPr lang="en-US" sz="2000" err="1">
                <a:latin typeface="Times New Roman"/>
                <a:ea typeface="+mn-lt"/>
                <a:cs typeface="+mn-lt"/>
              </a:rPr>
              <a:t>L</a:t>
            </a:r>
            <a:r>
              <a:rPr lang="en-US" sz="2000">
                <a:latin typeface="Times New Roman"/>
                <a:ea typeface="+mn-lt"/>
                <a:cs typeface="+mn-lt"/>
              </a:rPr>
              <a:t> D A L , and L I L J A Ø V R E L I D Language Technology Group, University of Oslo email: </a:t>
            </a:r>
            <a:r>
              <a:rPr lang="en-US" sz="2000">
                <a:latin typeface="Times New Roman"/>
                <a:ea typeface="+mn-lt"/>
                <a:cs typeface="+mn-lt"/>
                <a:hlinkClick r:id="rId2"/>
              </a:rPr>
              <a:t>{jeremycb,erikve,liljao}@ifi.uio.no</a:t>
            </a:r>
            <a:endParaRPr lang="en-US" sz="2000">
              <a:latin typeface="Times New Roman"/>
              <a:ea typeface="+mn-lt"/>
              <a:cs typeface="+mn-lt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1572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C869C3B-5565-4AAC-86A8-9EB0AB1C6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030FEF-D2D3-4972-BD15-58AAC342D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423" y="3807725"/>
            <a:ext cx="10909073" cy="144706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Questions ?</a:t>
            </a:r>
          </a:p>
        </p:txBody>
      </p:sp>
      <p:pic>
        <p:nvPicPr>
          <p:cNvPr id="7" name="Graphic 6" descr="Questions">
            <a:extLst>
              <a:ext uri="{FF2B5EF4-FFF2-40B4-BE49-F238E27FC236}">
                <a16:creationId xmlns:a16="http://schemas.microsoft.com/office/drawing/2014/main" id="{FED2AA76-45DD-4ED1-BBF8-E2FA64E08D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14657" y="771100"/>
            <a:ext cx="2750022" cy="2750022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41136EC-EC34-4D08-B5AB-8CE5870B1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52600" y="5415653"/>
            <a:ext cx="86868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9995470A-422C-4D09-B47E-C2E326495B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137774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1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E362070-691D-44DB-98D4-BC61774B0E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3A3320-07E1-4019-9F3A-6CCECF1D3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6504" y="758951"/>
            <a:ext cx="7319175" cy="33749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Thank you</a:t>
            </a:r>
          </a:p>
        </p:txBody>
      </p:sp>
      <p:pic>
        <p:nvPicPr>
          <p:cNvPr id="7" name="Graphic 6" descr="Handshake">
            <a:extLst>
              <a:ext uri="{FF2B5EF4-FFF2-40B4-BE49-F238E27FC236}">
                <a16:creationId xmlns:a16="http://schemas.microsoft.com/office/drawing/2014/main" id="{81A8C6A8-2A10-41C6-8703-F4C8EF7430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0973" y="1790485"/>
            <a:ext cx="2758331" cy="2758331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A7EFE9C-DAE7-4ECA-BDB2-34E2534B8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8251" y="4294753"/>
            <a:ext cx="71323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2DB1480-5B24-4B37-B70E-C74945DD91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71087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C8DD82D3-D002-45B0-B16A-82B3DA4EF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EAFD7A-0993-4CDF-B8E5-3A58BCEC9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073550" cy="5126203"/>
          </a:xfrm>
        </p:spPr>
        <p:txBody>
          <a:bodyPr anchor="ctr">
            <a:normAutofit/>
          </a:bodyPr>
          <a:lstStyle/>
          <a:p>
            <a:pPr algn="r"/>
            <a:r>
              <a:rPr lang="en-US" sz="4300"/>
              <a:t>Introduction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9F09C252-16FE-4557-AD6D-BB5CA773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2" y="1778497"/>
            <a:ext cx="0" cy="320040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797268EB-76C8-41F9-A58B-DD927A155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3786" y="621697"/>
            <a:ext cx="6791894" cy="5147973"/>
          </a:xfrm>
        </p:spPr>
        <p:txBody>
          <a:bodyPr vert="horz" lIns="0" tIns="45720" rIns="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b="1">
                <a:latin typeface="Times New Roman"/>
                <a:cs typeface="Times New Roman"/>
              </a:rPr>
              <a:t>Sentiment Analysis</a:t>
            </a:r>
            <a:r>
              <a:rPr lang="en-US" sz="2000">
                <a:latin typeface="Times New Roman"/>
                <a:cs typeface="Times New Roman"/>
              </a:rPr>
              <a:t> = Mining Opinion from a piece of text.</a:t>
            </a:r>
            <a:endParaRPr lang="en-US" sz="2000">
              <a:latin typeface="Arial Nova Light" panose="020F0502020204030204"/>
              <a:cs typeface="Times New Roman"/>
            </a:endParaRPr>
          </a:p>
          <a:p>
            <a:pPr>
              <a:buFont typeface="Wingdings" panose="020F0502020204030204" pitchFamily="34" charset="0"/>
              <a:buChar char="§"/>
            </a:pPr>
            <a:r>
              <a:rPr lang="en-US" sz="2000">
                <a:latin typeface="Times New Roman"/>
                <a:cs typeface="Times New Roman"/>
              </a:rPr>
              <a:t>However, it</a:t>
            </a:r>
            <a:r>
              <a:rPr lang="en-US" sz="2000">
                <a:latin typeface="Times New Roman"/>
                <a:ea typeface="+mn-lt"/>
                <a:cs typeface="Times New Roman"/>
              </a:rPr>
              <a:t> is  </a:t>
            </a:r>
            <a:r>
              <a:rPr lang="en-US" sz="2000">
                <a:latin typeface="Times New Roman"/>
                <a:ea typeface="+mn-lt"/>
                <a:cs typeface="+mn-lt"/>
              </a:rPr>
              <a:t>directly affected by compositional phenomena in language that act on the prior polarity of the words and phrases in the text. </a:t>
            </a:r>
            <a:endParaRPr lang="en-US" sz="2000">
              <a:latin typeface="Times New Roman"/>
              <a:ea typeface="+mn-lt"/>
              <a:cs typeface="Times New Roman"/>
            </a:endParaRPr>
          </a:p>
          <a:p>
            <a:pPr>
              <a:buFont typeface="Wingdings" panose="020F0502020204030204" pitchFamily="34" charset="0"/>
              <a:buChar char="§"/>
            </a:pPr>
            <a:r>
              <a:rPr lang="en-US" sz="2000">
                <a:latin typeface="Times New Roman"/>
                <a:ea typeface="+mn-lt"/>
                <a:cs typeface="+mn-lt"/>
              </a:rPr>
              <a:t>Negation is the most prevalent of these phenomena and a classifier should be able to identify negation and disentangle the effects that its scope has on final polarity of text.</a:t>
            </a:r>
            <a:endParaRPr lang="en-US" sz="2000">
              <a:latin typeface="Times New Roman"/>
              <a:cs typeface="Times New Roman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4552793-7DFF-4EC7-AC69-D34A75D018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68131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C8DD82D3-D002-45B0-B16A-82B3DA4EF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146EC3-61E8-47F1-BC27-B2E1E5DE5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073550" cy="5126203"/>
          </a:xfrm>
        </p:spPr>
        <p:txBody>
          <a:bodyPr anchor="ctr">
            <a:normAutofit/>
          </a:bodyPr>
          <a:lstStyle/>
          <a:p>
            <a:pPr algn="r"/>
            <a:r>
              <a:rPr lang="en-US"/>
              <a:t>Negation Cue and Negation Scope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F09C252-16FE-4557-AD6D-BB5CA773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2" y="1778497"/>
            <a:ext cx="0" cy="320040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1EA65EE-D139-4BC5-98A8-18CA626F6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3786" y="621697"/>
            <a:ext cx="6791894" cy="5147973"/>
          </a:xfrm>
        </p:spPr>
        <p:txBody>
          <a:bodyPr vert="horz" lIns="0" tIns="45720" rIns="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b="1">
                <a:latin typeface="Times New Roman"/>
                <a:cs typeface="Times New Roman"/>
              </a:rPr>
              <a:t>Negation Cue</a:t>
            </a:r>
            <a:r>
              <a:rPr lang="en-US" sz="2000">
                <a:latin typeface="Times New Roman"/>
                <a:cs typeface="Times New Roman"/>
              </a:rPr>
              <a:t> – Words in a piece of text which change the polarity of the sentence and make them negative. </a:t>
            </a:r>
            <a:endParaRPr lang="en-US" sz="2000"/>
          </a:p>
          <a:p>
            <a:pPr marL="0" indent="0">
              <a:buNone/>
            </a:pPr>
            <a:r>
              <a:rPr lang="en-US" sz="2000" b="1">
                <a:latin typeface="Times New Roman"/>
                <a:cs typeface="Times New Roman"/>
              </a:rPr>
              <a:t>Negation Scope</a:t>
            </a:r>
            <a:r>
              <a:rPr lang="en-US" sz="2000">
                <a:latin typeface="Times New Roman"/>
                <a:cs typeface="Times New Roman"/>
              </a:rPr>
              <a:t> - Part of the sentence which gets affected by the Negation Cue is called the scope of that cue. </a:t>
            </a:r>
          </a:p>
          <a:p>
            <a:pPr marL="0" indent="0">
              <a:buNone/>
            </a:pPr>
            <a:r>
              <a:rPr lang="en-US" sz="2000">
                <a:latin typeface="Times New Roman"/>
                <a:cs typeface="Times New Roman"/>
              </a:rPr>
              <a:t>Example – I </a:t>
            </a:r>
            <a:r>
              <a:rPr lang="en-US" sz="2000">
                <a:solidFill>
                  <a:srgbClr val="FF0000"/>
                </a:solidFill>
                <a:latin typeface="Times New Roman"/>
                <a:cs typeface="Times New Roman"/>
              </a:rPr>
              <a:t>don't </a:t>
            </a:r>
            <a:r>
              <a:rPr lang="en-US" sz="2000">
                <a:latin typeface="Times New Roman"/>
                <a:cs typeface="Times New Roman"/>
              </a:rPr>
              <a:t>l</a:t>
            </a:r>
            <a:r>
              <a:rPr lang="en-US" sz="2000" u="sng">
                <a:latin typeface="Times New Roman"/>
                <a:cs typeface="Times New Roman"/>
              </a:rPr>
              <a:t>ike this movie</a:t>
            </a:r>
            <a:r>
              <a:rPr lang="en-US" sz="2000">
                <a:latin typeface="Times New Roman"/>
                <a:cs typeface="Times New Roman"/>
              </a:rPr>
              <a:t>, here "don't'" is the Negation Cue.</a:t>
            </a:r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4552793-7DFF-4EC7-AC69-D34A75D018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21106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C8DD82D3-D002-45B0-B16A-82B3DA4EF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146EC3-61E8-47F1-BC27-B2E1E5DE5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073550" cy="5126203"/>
          </a:xfrm>
        </p:spPr>
        <p:txBody>
          <a:bodyPr anchor="ctr">
            <a:normAutofit/>
          </a:bodyPr>
          <a:lstStyle/>
          <a:p>
            <a:pPr algn="r"/>
            <a:r>
              <a:rPr lang="en-US"/>
              <a:t>Approach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F09C252-16FE-4557-AD6D-BB5CA773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2" y="1778497"/>
            <a:ext cx="0" cy="320040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1EA65EE-D139-4BC5-98A8-18CA626F6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3786" y="621697"/>
            <a:ext cx="6791894" cy="5147973"/>
          </a:xfrm>
        </p:spPr>
        <p:txBody>
          <a:bodyPr vert="horz" lIns="0" tIns="45720" rIns="0" bIns="45720" rtlCol="0" anchor="ctr">
            <a:normAutofit/>
          </a:bodyPr>
          <a:lstStyle/>
          <a:p>
            <a:endParaRPr lang="en-US">
              <a:latin typeface="Times New Roman"/>
              <a:cs typeface="Times New Roman"/>
            </a:endParaRPr>
          </a:p>
          <a:p>
            <a:r>
              <a:rPr lang="en-US">
                <a:latin typeface="Times New Roman"/>
                <a:cs typeface="Times New Roman"/>
              </a:rPr>
              <a:t>We use a cascading and hierarchical </a:t>
            </a:r>
            <a:r>
              <a:rPr lang="en-US" b="1">
                <a:latin typeface="Times New Roman"/>
                <a:cs typeface="Times New Roman"/>
              </a:rPr>
              <a:t>Multi-task learning</a:t>
            </a:r>
            <a:r>
              <a:rPr lang="en-US">
                <a:latin typeface="Times New Roman"/>
                <a:cs typeface="Times New Roman"/>
              </a:rPr>
              <a:t> approach where we explicitly train the negation as an </a:t>
            </a:r>
            <a:r>
              <a:rPr lang="en-US" b="1">
                <a:latin typeface="Times New Roman"/>
                <a:cs typeface="Times New Roman"/>
              </a:rPr>
              <a:t>Auxiliary task</a:t>
            </a:r>
            <a:r>
              <a:rPr lang="en-US">
                <a:latin typeface="Times New Roman"/>
                <a:cs typeface="Times New Roman"/>
              </a:rPr>
              <a:t>, which in turn helps to improve our main task of </a:t>
            </a:r>
            <a:r>
              <a:rPr lang="en-US" b="1">
                <a:latin typeface="Times New Roman"/>
                <a:cs typeface="Times New Roman"/>
              </a:rPr>
              <a:t>Sentiment Analysis.</a:t>
            </a:r>
          </a:p>
          <a:p>
            <a:r>
              <a:rPr lang="en-US">
                <a:latin typeface="Times New Roman"/>
                <a:ea typeface="+mn-lt"/>
                <a:cs typeface="+mn-lt"/>
              </a:rPr>
              <a:t>Incorporating information from data sets explicitly annotated for negation in order to improve the performance of sentiment classifiers. </a:t>
            </a:r>
            <a:endParaRPr lang="en-US" b="1">
              <a:latin typeface="Times New Roman"/>
              <a:cs typeface="Times New Roman"/>
            </a:endParaRPr>
          </a:p>
          <a:p>
            <a:r>
              <a:rPr lang="en-US">
                <a:latin typeface="Times New Roman"/>
                <a:cs typeface="Times New Roman"/>
              </a:rPr>
              <a:t>Model – is a</a:t>
            </a:r>
            <a:r>
              <a:rPr lang="en-US">
                <a:latin typeface="Times New Roman"/>
                <a:ea typeface="+mn-lt"/>
                <a:cs typeface="+mn-lt"/>
              </a:rPr>
              <a:t> cascading and hierarchical neural architecture with selective sharing of LSTM layer. </a:t>
            </a:r>
            <a:endParaRPr lang="en-US">
              <a:latin typeface="Times New Roman"/>
              <a:cs typeface="Times New Roman"/>
            </a:endParaRPr>
          </a:p>
          <a:p>
            <a:pPr>
              <a:buFont typeface="Wingdings" panose="020F0502020204030204" pitchFamily="34" charset="0"/>
              <a:buChar char="§"/>
            </a:pPr>
            <a:endParaRPr lang="en-US">
              <a:latin typeface="Times New Roman"/>
              <a:cs typeface="Times New Roman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4552793-7DFF-4EC7-AC69-D34A75D018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68009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C8DD82D3-D002-45B0-B16A-82B3DA4EF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146EC3-61E8-47F1-BC27-B2E1E5DE5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073550" cy="5126203"/>
          </a:xfrm>
        </p:spPr>
        <p:txBody>
          <a:bodyPr anchor="ctr">
            <a:normAutofit/>
          </a:bodyPr>
          <a:lstStyle/>
          <a:p>
            <a:pPr algn="r"/>
            <a:r>
              <a:rPr lang="en-US" sz="5100"/>
              <a:t>Challenges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F09C252-16FE-4557-AD6D-BB5CA773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2" y="1778497"/>
            <a:ext cx="0" cy="320040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1EA65EE-D139-4BC5-98A8-18CA626F6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3786" y="621697"/>
            <a:ext cx="6791894" cy="5147973"/>
          </a:xfrm>
        </p:spPr>
        <p:txBody>
          <a:bodyPr vert="horz" lIns="0" tIns="45720" rIns="0" bIns="45720" rtlCol="0" anchor="ctr">
            <a:normAutofit/>
          </a:bodyPr>
          <a:lstStyle/>
          <a:p>
            <a:pPr>
              <a:buFont typeface="Wingdings" panose="020F0502020204030204" pitchFamily="34" charset="0"/>
              <a:buChar char="Ø"/>
            </a:pPr>
            <a:r>
              <a:rPr lang="en-US" sz="2000">
                <a:latin typeface="Times New Roman"/>
                <a:cs typeface="Times New Roman"/>
              </a:rPr>
              <a:t>Identifying words indicating Negation (Negation cues) is not enough. </a:t>
            </a:r>
            <a:endParaRPr lang="en-US"/>
          </a:p>
          <a:p>
            <a:pPr>
              <a:buFont typeface="Wingdings" panose="020F0502020204030204" pitchFamily="34" charset="0"/>
              <a:buChar char="Ø"/>
            </a:pPr>
            <a:r>
              <a:rPr lang="en-US" sz="2000">
                <a:latin typeface="Times New Roman"/>
                <a:cs typeface="Times New Roman"/>
              </a:rPr>
              <a:t>The reason behind this is, the Negation Scope, which is equally important in analyzing the Sentiment. </a:t>
            </a:r>
          </a:p>
          <a:p>
            <a:pPr>
              <a:buFont typeface="Wingdings" panose="020F0502020204030204" pitchFamily="34" charset="0"/>
              <a:buChar char="Ø"/>
            </a:pPr>
            <a:r>
              <a:rPr lang="en-US" sz="2000">
                <a:latin typeface="Times New Roman"/>
                <a:ea typeface="+mn-lt"/>
                <a:cs typeface="+mn-lt"/>
              </a:rPr>
              <a:t>It’s </a:t>
            </a:r>
            <a:r>
              <a:rPr lang="en-US" sz="2000" b="1">
                <a:latin typeface="Times New Roman"/>
                <a:ea typeface="+mn-lt"/>
                <a:cs typeface="+mn-lt"/>
              </a:rPr>
              <a:t>not </a:t>
            </a:r>
            <a:r>
              <a:rPr lang="en-US" sz="2000" u="sng">
                <a:latin typeface="Times New Roman"/>
                <a:ea typeface="+mn-lt"/>
                <a:cs typeface="+mn-lt"/>
              </a:rPr>
              <a:t>so much a work of entertainment</a:t>
            </a:r>
            <a:r>
              <a:rPr lang="en-US" sz="2000">
                <a:latin typeface="Times New Roman"/>
                <a:ea typeface="+mn-lt"/>
                <a:cs typeface="+mn-lt"/>
              </a:rPr>
              <a:t> as it is a </a:t>
            </a:r>
            <a:r>
              <a:rPr lang="en-US" sz="2000">
                <a:solidFill>
                  <a:schemeClr val="accent2"/>
                </a:solidFill>
                <a:latin typeface="Times New Roman"/>
                <a:ea typeface="+mn-lt"/>
                <a:cs typeface="+mn-lt"/>
              </a:rPr>
              <a:t>unique</a:t>
            </a:r>
            <a:r>
              <a:rPr lang="en-US" sz="2000">
                <a:latin typeface="Times New Roman"/>
                <a:ea typeface="+mn-lt"/>
                <a:cs typeface="+mn-lt"/>
              </a:rPr>
              <a:t>, </a:t>
            </a:r>
            <a:r>
              <a:rPr lang="en-US" sz="2000">
                <a:solidFill>
                  <a:schemeClr val="accent2"/>
                </a:solidFill>
                <a:latin typeface="Times New Roman"/>
                <a:ea typeface="+mn-lt"/>
                <a:cs typeface="+mn-lt"/>
              </a:rPr>
              <a:t>well-crafted</a:t>
            </a:r>
            <a:r>
              <a:rPr lang="en-US" sz="2000">
                <a:latin typeface="Times New Roman"/>
                <a:ea typeface="+mn-lt"/>
                <a:cs typeface="+mn-lt"/>
              </a:rPr>
              <a:t> psychological study of </a:t>
            </a:r>
            <a:r>
              <a:rPr lang="en-US" sz="2000">
                <a:solidFill>
                  <a:srgbClr val="FF0000"/>
                </a:solidFill>
                <a:latin typeface="Times New Roman"/>
                <a:ea typeface="+mn-lt"/>
                <a:cs typeface="+mn-lt"/>
              </a:rPr>
              <a:t>grief</a:t>
            </a:r>
            <a:r>
              <a:rPr lang="en-US" sz="2000">
                <a:latin typeface="Times New Roman"/>
                <a:ea typeface="+mn-lt"/>
                <a:cs typeface="+mn-lt"/>
              </a:rPr>
              <a:t>. </a:t>
            </a:r>
            <a:endParaRPr lang="en-US" sz="2000">
              <a:latin typeface="Times New Roman"/>
              <a:cs typeface="Times New Roman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4552793-7DFF-4EC7-AC69-D34A75D018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11011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C8DD82D3-D002-45B0-B16A-82B3DA4EF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A2E0-87E1-4271-A588-0CF787413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073550" cy="5126203"/>
          </a:xfrm>
        </p:spPr>
        <p:txBody>
          <a:bodyPr anchor="ctr">
            <a:normAutofit/>
          </a:bodyPr>
          <a:lstStyle/>
          <a:p>
            <a:r>
              <a:rPr lang="en-US">
                <a:ea typeface="+mj-lt"/>
                <a:cs typeface="+mj-lt"/>
              </a:rPr>
              <a:t>Datasets</a:t>
            </a:r>
            <a:endParaRPr lang="en-US"/>
          </a:p>
        </p:txBody>
      </p:sp>
      <p:cxnSp>
        <p:nvCxnSpPr>
          <p:cNvPr id="14" name="Straight Connector 9">
            <a:extLst>
              <a:ext uri="{FF2B5EF4-FFF2-40B4-BE49-F238E27FC236}">
                <a16:creationId xmlns:a16="http://schemas.microsoft.com/office/drawing/2014/main" id="{9F09C252-16FE-4557-AD6D-BB5CA773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2" y="1778497"/>
            <a:ext cx="0" cy="320040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A9F90-01B6-45D2-810C-AC7E9A195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3786" y="621697"/>
            <a:ext cx="6791894" cy="5147973"/>
          </a:xfrm>
        </p:spPr>
        <p:txBody>
          <a:bodyPr vert="horz" lIns="0" tIns="45720" rIns="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>
                <a:latin typeface="Times New Roman"/>
                <a:cs typeface="Times New Roman"/>
              </a:rPr>
              <a:t>We used two different Datasets specific to Negation and Sentiment Analysis tasks</a:t>
            </a:r>
          </a:p>
          <a:p>
            <a:pPr>
              <a:buFont typeface="Wingdings" panose="020F0502020204030204" pitchFamily="34" charset="0"/>
              <a:buChar char="Ø"/>
            </a:pPr>
            <a:r>
              <a:rPr lang="en-US" sz="2000">
                <a:latin typeface="Times New Roman"/>
                <a:cs typeface="Times New Roman"/>
              </a:rPr>
              <a:t>Conan Doyle-Neg (CD)</a:t>
            </a:r>
          </a:p>
          <a:p>
            <a:pPr>
              <a:buFont typeface="Wingdings" panose="020F0502020204030204" pitchFamily="34" charset="0"/>
              <a:buChar char="Ø"/>
            </a:pPr>
            <a:r>
              <a:rPr lang="en-US" sz="2000">
                <a:latin typeface="Times New Roman"/>
                <a:cs typeface="Times New Roman"/>
              </a:rPr>
              <a:t>Standford Sentiment Treebank (SST)</a:t>
            </a:r>
          </a:p>
          <a:p>
            <a:pPr marL="0" indent="0">
              <a:buNone/>
            </a:pPr>
            <a:endParaRPr lang="en-US" sz="2000">
              <a:latin typeface="Times New Roman"/>
              <a:cs typeface="Times New Roman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14552793-7DFF-4EC7-AC69-D34A75D018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55106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C8DD82D3-D002-45B0-B16A-82B3DA4EF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A2E0-87E1-4271-A588-0CF787413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073550" cy="5126203"/>
          </a:xfrm>
        </p:spPr>
        <p:txBody>
          <a:bodyPr anchor="ctr">
            <a:normAutofit/>
          </a:bodyPr>
          <a:lstStyle/>
          <a:p>
            <a:r>
              <a:rPr lang="en-US"/>
              <a:t>ConanDoyle-Neg (CD) </a:t>
            </a:r>
          </a:p>
        </p:txBody>
      </p:sp>
      <p:cxnSp>
        <p:nvCxnSpPr>
          <p:cNvPr id="14" name="Straight Connector 9">
            <a:extLst>
              <a:ext uri="{FF2B5EF4-FFF2-40B4-BE49-F238E27FC236}">
                <a16:creationId xmlns:a16="http://schemas.microsoft.com/office/drawing/2014/main" id="{9F09C252-16FE-4557-AD6D-BB5CA773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2" y="1778497"/>
            <a:ext cx="0" cy="320040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A9F90-01B6-45D2-810C-AC7E9A195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3786" y="621697"/>
            <a:ext cx="6791894" cy="5147973"/>
          </a:xfrm>
        </p:spPr>
        <p:txBody>
          <a:bodyPr vert="horz" lIns="0" tIns="45720" rIns="0" bIns="45720" rtlCol="0" anchor="ctr">
            <a:normAutofit/>
          </a:bodyPr>
          <a:lstStyle/>
          <a:p>
            <a:pPr>
              <a:buFont typeface="Wingdings" panose="020F0502020204030204" pitchFamily="34" charset="0"/>
              <a:buChar char="Ø"/>
            </a:pPr>
            <a:r>
              <a:rPr lang="en-US" sz="2000">
                <a:latin typeface="Times New Roman"/>
                <a:cs typeface="Times New Roman"/>
              </a:rPr>
              <a:t>Contains Conan Doyle's stories, annotated for negation cues, scopes and events.</a:t>
            </a:r>
            <a:endParaRPr lang="en-US"/>
          </a:p>
          <a:p>
            <a:pPr>
              <a:buFont typeface="Wingdings" panose="020F0502020204030204" pitchFamily="34" charset="0"/>
              <a:buChar char="Ø"/>
            </a:pPr>
            <a:r>
              <a:rPr lang="en-US" sz="2000">
                <a:latin typeface="Times New Roman"/>
                <a:cs typeface="Times New Roman"/>
              </a:rPr>
              <a:t>This was employed in the 2012 SEM shared task on Negation detection.</a:t>
            </a:r>
          </a:p>
          <a:p>
            <a:pPr>
              <a:buFont typeface="Wingdings" panose="020F0502020204030204" pitchFamily="34" charset="0"/>
              <a:buChar char="Ø"/>
            </a:pPr>
            <a:r>
              <a:rPr lang="en-US" sz="2000">
                <a:latin typeface="Times New Roman"/>
                <a:cs typeface="Times New Roman"/>
              </a:rPr>
              <a:t>The annotation scheme was also employed based on the biomedical BioScope corpus but with modifications.</a:t>
            </a:r>
          </a:p>
          <a:p>
            <a:pPr>
              <a:buFont typeface="Wingdings" panose="020F0502020204030204" pitchFamily="34" charset="0"/>
              <a:buChar char="Ø"/>
            </a:pPr>
            <a:r>
              <a:rPr lang="en-US" sz="2000">
                <a:latin typeface="Times New Roman"/>
                <a:cs typeface="Times New Roman"/>
              </a:rPr>
              <a:t>This dataset has wide range of annotated cue types which are sub-token, word-based and multi-word negation cues.</a:t>
            </a: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14552793-7DFF-4EC7-AC69-D34A75D018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45098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C8DD82D3-D002-45B0-B16A-82B3DA4EF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A2E0-87E1-4271-A588-0CF787413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073550" cy="5126203"/>
          </a:xfrm>
        </p:spPr>
        <p:txBody>
          <a:bodyPr anchor="ctr">
            <a:normAutofit/>
          </a:bodyPr>
          <a:lstStyle/>
          <a:p>
            <a:r>
              <a:rPr lang="en-US"/>
              <a:t>Standford Sentiment Treebank (SST)</a:t>
            </a:r>
          </a:p>
        </p:txBody>
      </p:sp>
      <p:cxnSp>
        <p:nvCxnSpPr>
          <p:cNvPr id="14" name="Straight Connector 9">
            <a:extLst>
              <a:ext uri="{FF2B5EF4-FFF2-40B4-BE49-F238E27FC236}">
                <a16:creationId xmlns:a16="http://schemas.microsoft.com/office/drawing/2014/main" id="{9F09C252-16FE-4557-AD6D-BB5CA773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2" y="1778497"/>
            <a:ext cx="0" cy="320040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A9F90-01B6-45D2-810C-AC7E9A195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3786" y="621697"/>
            <a:ext cx="6791894" cy="5147973"/>
          </a:xfrm>
        </p:spPr>
        <p:txBody>
          <a:bodyPr vert="horz" lIns="0" tIns="45720" rIns="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>
                <a:latin typeface="Times New Roman"/>
                <a:cs typeface="Times New Roman"/>
              </a:rPr>
              <a:t>This dataset contains 11,855 sentences taken from movie reviews.</a:t>
            </a:r>
            <a:endParaRPr lang="en-US"/>
          </a:p>
          <a:p>
            <a:pPr marL="0" indent="0">
              <a:buNone/>
            </a:pPr>
            <a:r>
              <a:rPr lang="en-US" sz="2000">
                <a:latin typeface="Times New Roman"/>
                <a:cs typeface="Times New Roman"/>
              </a:rPr>
              <a:t>Two versions:</a:t>
            </a:r>
          </a:p>
          <a:p>
            <a:pPr>
              <a:buFont typeface="Wingdings" panose="020F0502020204030204" pitchFamily="34" charset="0"/>
              <a:buChar char="Ø"/>
            </a:pPr>
            <a:r>
              <a:rPr lang="en-US" sz="2000">
                <a:latin typeface="Times New Roman"/>
                <a:cs typeface="Times New Roman"/>
              </a:rPr>
              <a:t>Fine Grained Labels – Strong Positive, Strong Negative, Neutral, Positive and Negative.</a:t>
            </a:r>
          </a:p>
          <a:p>
            <a:pPr>
              <a:buFont typeface="Wingdings" panose="020F0502020204030204" pitchFamily="34" charset="0"/>
              <a:buChar char="Ø"/>
            </a:pPr>
            <a:r>
              <a:rPr lang="en-US" sz="2000">
                <a:latin typeface="Times New Roman"/>
                <a:cs typeface="Times New Roman"/>
              </a:rPr>
              <a:t>Binary - Positive/ Negative</a:t>
            </a:r>
          </a:p>
          <a:p>
            <a:pPr marL="0" indent="0">
              <a:buNone/>
            </a:pPr>
            <a:endParaRPr lang="en-US" sz="200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2000">
              <a:latin typeface="Times New Roman"/>
              <a:cs typeface="Times New Roman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14552793-7DFF-4EC7-AC69-D34A75D018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77310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C8DD82D3-D002-45B0-B16A-82B3DA4EF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A2E0-87E1-4271-A588-0CF787413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073550" cy="5126203"/>
          </a:xfrm>
        </p:spPr>
        <p:txBody>
          <a:bodyPr anchor="ctr">
            <a:normAutofit/>
          </a:bodyPr>
          <a:lstStyle/>
          <a:p>
            <a:pPr algn="r"/>
            <a:r>
              <a:rPr lang="en-US"/>
              <a:t>Model</a:t>
            </a:r>
          </a:p>
        </p:txBody>
      </p:sp>
      <p:cxnSp>
        <p:nvCxnSpPr>
          <p:cNvPr id="14" name="Straight Connector 9">
            <a:extLst>
              <a:ext uri="{FF2B5EF4-FFF2-40B4-BE49-F238E27FC236}">
                <a16:creationId xmlns:a16="http://schemas.microsoft.com/office/drawing/2014/main" id="{9F09C252-16FE-4557-AD6D-BB5CA773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2" y="1778497"/>
            <a:ext cx="0" cy="320040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A9F90-01B6-45D2-810C-AC7E9A195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3786" y="621697"/>
            <a:ext cx="6791894" cy="5147973"/>
          </a:xfrm>
        </p:spPr>
        <p:txBody>
          <a:bodyPr vert="horz" lIns="0" tIns="45720" rIns="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>
                <a:latin typeface="Times New Roman"/>
                <a:cs typeface="Times New Roman"/>
              </a:rPr>
              <a:t>We model both Sentiment classification and Negation Detection in Multi-task Learning fashion. </a:t>
            </a:r>
            <a:endParaRPr lang="en-US" sz="2000"/>
          </a:p>
          <a:p>
            <a:pPr marL="0" indent="0">
              <a:buNone/>
            </a:pPr>
            <a:r>
              <a:rPr lang="en-US" sz="2000" b="1">
                <a:latin typeface="Times New Roman"/>
                <a:cs typeface="Times New Roman"/>
              </a:rPr>
              <a:t>Main Task</a:t>
            </a:r>
            <a:r>
              <a:rPr lang="en-US" sz="2000">
                <a:latin typeface="Times New Roman"/>
                <a:cs typeface="Times New Roman"/>
              </a:rPr>
              <a:t> - Sentence level classification of Sentiments.</a:t>
            </a:r>
          </a:p>
          <a:p>
            <a:pPr marL="0" indent="0">
              <a:buNone/>
            </a:pPr>
            <a:r>
              <a:rPr lang="en-US" sz="2000" b="1">
                <a:latin typeface="Times New Roman"/>
                <a:cs typeface="Times New Roman"/>
              </a:rPr>
              <a:t>Auxillary Task</a:t>
            </a:r>
            <a:r>
              <a:rPr lang="en-US" sz="2000">
                <a:latin typeface="Times New Roman"/>
                <a:cs typeface="Times New Roman"/>
              </a:rPr>
              <a:t> - Sequence labeling of negation cues and scopes. </a:t>
            </a:r>
          </a:p>
          <a:p>
            <a:pPr marL="0" indent="0">
              <a:buNone/>
            </a:pPr>
            <a:r>
              <a:rPr lang="en-US" sz="2000">
                <a:latin typeface="Times New Roman"/>
                <a:cs typeface="Times New Roman"/>
              </a:rPr>
              <a:t>We employed a cascading architecture where the lower layers are used to perform the auxiliary task and higher layers performs main task.</a:t>
            </a: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14552793-7DFF-4EC7-AC69-D34A75D018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6404251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RegularSeedRightStep">
      <a:dk1>
        <a:srgbClr val="000000"/>
      </a:dk1>
      <a:lt1>
        <a:srgbClr val="FFFFFF"/>
      </a:lt1>
      <a:dk2>
        <a:srgbClr val="1B252F"/>
      </a:dk2>
      <a:lt2>
        <a:srgbClr val="F3F0F1"/>
      </a:lt2>
      <a:accent1>
        <a:srgbClr val="24B58D"/>
      </a:accent1>
      <a:accent2>
        <a:srgbClr val="1AAFC7"/>
      </a:accent2>
      <a:accent3>
        <a:srgbClr val="2D7DE3"/>
      </a:accent3>
      <a:accent4>
        <a:srgbClr val="363AD6"/>
      </a:accent4>
      <a:accent5>
        <a:srgbClr val="742DE3"/>
      </a:accent5>
      <a:accent6>
        <a:srgbClr val="AE1BD1"/>
      </a:accent6>
      <a:hlink>
        <a:srgbClr val="BF3F62"/>
      </a:hlink>
      <a:folHlink>
        <a:srgbClr val="7F7F7F"/>
      </a:folHlink>
    </a:clrScheme>
    <a:fontScheme name="Retrospect">
      <a:majorFont>
        <a:latin typeface="Bembo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 Nova Light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RetrospectVTI</vt:lpstr>
      <vt:lpstr>Improving Sentiment Analysis with Multi-task Learning of Negation</vt:lpstr>
      <vt:lpstr>Introduction</vt:lpstr>
      <vt:lpstr>Negation Cue and Negation Scope</vt:lpstr>
      <vt:lpstr>Approach</vt:lpstr>
      <vt:lpstr>Challenges</vt:lpstr>
      <vt:lpstr>Datasets</vt:lpstr>
      <vt:lpstr>ConanDoyle-Neg (CD) </vt:lpstr>
      <vt:lpstr>Standford Sentiment Treebank (SST)</vt:lpstr>
      <vt:lpstr>Model</vt:lpstr>
      <vt:lpstr>Negation Model</vt:lpstr>
      <vt:lpstr>Sentiment Analysis Model </vt:lpstr>
      <vt:lpstr>Architecture Diagram</vt:lpstr>
      <vt:lpstr>Demo</vt:lpstr>
      <vt:lpstr>References</vt:lpstr>
      <vt:lpstr>Questions 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3</cp:revision>
  <dcterms:created xsi:type="dcterms:W3CDTF">2020-11-30T00:20:46Z</dcterms:created>
  <dcterms:modified xsi:type="dcterms:W3CDTF">2020-12-01T02:49:48Z</dcterms:modified>
</cp:coreProperties>
</file>