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134806516" r:id="rId5"/>
    <p:sldId id="2147471359" r:id="rId6"/>
    <p:sldId id="2134806514" r:id="rId7"/>
    <p:sldId id="2147479161" r:id="rId8"/>
    <p:sldId id="2147479162" r:id="rId9"/>
    <p:sldId id="2147479163" r:id="rId10"/>
    <p:sldId id="2147479164" r:id="rId11"/>
    <p:sldId id="2147471271" r:id="rId12"/>
    <p:sldId id="2147479165" r:id="rId13"/>
    <p:sldId id="2147479166" r:id="rId14"/>
    <p:sldId id="2147479167" r:id="rId15"/>
    <p:sldId id="2147479168" r:id="rId16"/>
    <p:sldId id="2147479169" r:id="rId17"/>
    <p:sldId id="2147479170" r:id="rId18"/>
    <p:sldId id="2147479171" r:id="rId19"/>
    <p:sldId id="2147479173" r:id="rId20"/>
    <p:sldId id="2147479172" r:id="rId21"/>
    <p:sldId id="2147479174" r:id="rId22"/>
    <p:sldId id="2147479176" r:id="rId23"/>
    <p:sldId id="2147479175" r:id="rId24"/>
    <p:sldId id="2147479177" r:id="rId25"/>
    <p:sldId id="2147479178" r:id="rId26"/>
    <p:sldId id="2147479179" r:id="rId27"/>
    <p:sldId id="2147479180" r:id="rId28"/>
    <p:sldId id="2147479181" r:id="rId29"/>
    <p:sldId id="2147479182" r:id="rId30"/>
    <p:sldId id="2147479183" r:id="rId31"/>
    <p:sldId id="2147479188" r:id="rId32"/>
    <p:sldId id="2147479184" r:id="rId33"/>
    <p:sldId id="2147479185" r:id="rId34"/>
    <p:sldId id="2147479186" r:id="rId35"/>
    <p:sldId id="21474791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5712" userDrawn="1">
          <p15:clr>
            <a:srgbClr val="A4A3A4"/>
          </p15:clr>
        </p15:guide>
        <p15:guide id="3" orient="horz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A28410-0608-5D3E-9E4F-E885A1810522}" name="Holsinger, Sophie (Cognizant)" initials="" userId="S::745207@cognizant.com::be76981d-d1d7-4226-a9d6-fb7fa2b10209" providerId="AD"/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99B"/>
    <a:srgbClr val="85A0F9"/>
    <a:srgbClr val="6AA2DC"/>
    <a:srgbClr val="00693E"/>
    <a:srgbClr val="2F78C4"/>
    <a:srgbClr val="11270F"/>
    <a:srgbClr val="163313"/>
    <a:srgbClr val="25551F"/>
    <a:srgbClr val="06C7CC"/>
    <a:srgbClr val="B8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A6F0-3E81-4253-8AF9-57ABBB1EE6AF}" v="62" dt="2024-05-09T04:36:51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5" autoAdjust="0"/>
    <p:restoredTop sz="97248" autoAdjust="0"/>
  </p:normalViewPr>
  <p:slideViewPr>
    <p:cSldViewPr snapToGrid="0">
      <p:cViewPr varScale="1">
        <p:scale>
          <a:sx n="63" d="100"/>
          <a:sy n="63" d="100"/>
        </p:scale>
        <p:origin x="828" y="56"/>
      </p:cViewPr>
      <p:guideLst>
        <p:guide orient="horz" pos="1752"/>
        <p:guide pos="5712"/>
        <p:guide orient="horz" pos="192"/>
      </p:guideLst>
    </p:cSldViewPr>
  </p:slideViewPr>
  <p:outlineViewPr>
    <p:cViewPr>
      <p:scale>
        <a:sx n="33" d="100"/>
        <a:sy n="33" d="100"/>
      </p:scale>
      <p:origin x="0" y="-20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>
                <a:latin typeface="Arial" panose="020B0604020202020204" pitchFamily="34" charset="0"/>
              </a:rPr>
              <a:t>5/8/2024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9A00608-096F-0448-BF1C-AC23D45B3CD2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F9A3903-E1C0-B641-BF09-7903E2AE2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8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4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02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2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3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98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2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8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65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17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69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50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4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17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41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10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8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9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5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2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7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8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MongoDB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MongoDB is a </a:t>
            </a:r>
            <a:r>
              <a:rPr lang="en-US" b="1" dirty="0"/>
              <a:t>non-relational database</a:t>
            </a:r>
            <a:r>
              <a:rPr lang="en-US" dirty="0"/>
              <a:t> that stores data in JSON-like documents. It supports arrays and nested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Unlike traditional relational databases (such as MySQL or PostgreSQL), MongoDB is more flexible. It doesn’t require a fixed table structure, making it suitable for scenarios where data instances have varying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Features of MongoDB include document-oriented storage, built-in replication support, and sharding for scalability.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Express.js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is a </a:t>
            </a:r>
            <a:r>
              <a:rPr lang="en-US" b="1" dirty="0"/>
              <a:t>server-side framework</a:t>
            </a:r>
            <a:r>
              <a:rPr lang="en-US" dirty="0"/>
              <a:t> that simplifies web and mobile application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allows developers to create single-page, multi-page, and hybrid web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Express.js provides routing, middleware support, and an easy-to-use API for handling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React.js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React.js is a powerful </a:t>
            </a:r>
            <a:r>
              <a:rPr lang="en-US" b="1" dirty="0"/>
              <a:t>front-end library</a:t>
            </a:r>
            <a:r>
              <a:rPr lang="en-US" dirty="0"/>
              <a:t> for building user interfaces.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enables developers to create dynamic, interactive, and reusable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React’s</a:t>
            </a:r>
            <a:r>
              <a:rPr lang="en-US" dirty="0"/>
              <a:t> virtual DOM optimizes rendering performance, making it ideal for modern web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Node.js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is a </a:t>
            </a:r>
            <a:r>
              <a:rPr lang="en-US" b="1" dirty="0"/>
              <a:t>server-side runtime environment</a:t>
            </a:r>
            <a:r>
              <a:rPr lang="en-US" dirty="0"/>
              <a:t> that allows JavaScript to run on the 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provides event-driven, non-blocking I/O, making it efficient for handling concurrent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Node.js integrates seamlessly with Express.js, allowing developers to build end-to-end JavaScript applications.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  <a:p>
            <a:r>
              <a:rPr lang="en-US" dirty="0"/>
              <a:t>In summary, the MERN stack offers versatility, code reuse, and streamlines development by using JavaScript across the entire stack. It’s a great choice for creating powerful web applications that are easy to maintain and scale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7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4989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82819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82819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82819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Cognizant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408632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4576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2B45-F337-17B4-63C4-5C9AE50E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78045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A6658A-A831-914D-9CF0-153F9E06F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6194" y="0"/>
            <a:ext cx="12244388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B712D96-2A62-27E1-54D7-99ACAFBD9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57199" y="6325299"/>
            <a:ext cx="352097" cy="3041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8AECCE-97E5-A46A-2E9B-116641F76E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2852746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full ble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A6658A-A831-914D-9CF0-153F9E06FA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6007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24D29811-8F58-AB4A-BA13-B9ED7A6BC7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31761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94716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2024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826" r:id="rId22"/>
    <p:sldLayoutId id="2147483824" r:id="rId23"/>
    <p:sldLayoutId id="2147483827" r:id="rId24"/>
    <p:sldLayoutId id="2147483828" r:id="rId25"/>
    <p:sldLayoutId id="2147483795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  <p15:guide id="6" orient="horz" pos="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Spotify App - </a:t>
            </a:r>
            <a:br>
              <a:rPr lang="en-US" dirty="0"/>
            </a:br>
            <a:r>
              <a:rPr lang="en-US" sz="2800" dirty="0"/>
              <a:t>Capstone Project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Chan Yu 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249961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UI Wireframe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7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Sign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 descr="A screenshot of a login form">
            <a:extLst>
              <a:ext uri="{FF2B5EF4-FFF2-40B4-BE49-F238E27FC236}">
                <a16:creationId xmlns:a16="http://schemas.microsoft.com/office/drawing/2014/main" id="{9332591B-9F2A-B86F-07E9-608F7767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86" y="952500"/>
            <a:ext cx="6906431" cy="55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Login and Sign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login screen">
            <a:extLst>
              <a:ext uri="{FF2B5EF4-FFF2-40B4-BE49-F238E27FC236}">
                <a16:creationId xmlns:a16="http://schemas.microsoft.com/office/drawing/2014/main" id="{21F0A923-3271-38A0-3FC9-84E88FAFB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9" y="911860"/>
            <a:ext cx="8371842" cy="519282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B0A2A72-5621-886F-4181-340796A11F3C}"/>
              </a:ext>
            </a:extLst>
          </p:cNvPr>
          <p:cNvSpPr/>
          <p:nvPr/>
        </p:nvSpPr>
        <p:spPr>
          <a:xfrm>
            <a:off x="4013200" y="3631648"/>
            <a:ext cx="2936240" cy="2032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79C2D7A-85A2-4226-A9CC-EF499C412705}"/>
              </a:ext>
            </a:extLst>
          </p:cNvPr>
          <p:cNvSpPr/>
          <p:nvPr/>
        </p:nvSpPr>
        <p:spPr>
          <a:xfrm>
            <a:off x="4826000" y="4399280"/>
            <a:ext cx="2936240" cy="203200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7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After User Login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5D2B758-4A57-13A9-F7B4-6A247439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586" y="963039"/>
            <a:ext cx="7256828" cy="56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1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Recommended Song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220C8C-25A8-FF8B-DE6C-6E9066FA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1" y="1135349"/>
            <a:ext cx="10562897" cy="48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4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Favorite Song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5B810150-DF70-7B1B-16FA-8BD2F9EA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" y="952500"/>
            <a:ext cx="10281922" cy="5126438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72719AB1-5456-B055-1DB7-4A5FEE64D258}"/>
              </a:ext>
            </a:extLst>
          </p:cNvPr>
          <p:cNvSpPr/>
          <p:nvPr/>
        </p:nvSpPr>
        <p:spPr>
          <a:xfrm>
            <a:off x="6024880" y="2865120"/>
            <a:ext cx="71120" cy="3454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Search Song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2719AB1-5456-B055-1DB7-4A5FEE64D258}"/>
              </a:ext>
            </a:extLst>
          </p:cNvPr>
          <p:cNvSpPr/>
          <p:nvPr/>
        </p:nvSpPr>
        <p:spPr>
          <a:xfrm>
            <a:off x="6024880" y="2865120"/>
            <a:ext cx="71120" cy="3454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C8C685E-08CD-7964-3310-75489F0B7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3" y="952500"/>
            <a:ext cx="11209433" cy="515603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E89B8E3E-3AB0-F511-90A2-CBC69C42D3C3}"/>
              </a:ext>
            </a:extLst>
          </p:cNvPr>
          <p:cNvSpPr/>
          <p:nvPr/>
        </p:nvSpPr>
        <p:spPr>
          <a:xfrm>
            <a:off x="3911600" y="2865120"/>
            <a:ext cx="152400" cy="3454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729E24-69A7-2F46-322B-3440FD74F7D4}"/>
              </a:ext>
            </a:extLst>
          </p:cNvPr>
          <p:cNvSpPr/>
          <p:nvPr/>
        </p:nvSpPr>
        <p:spPr>
          <a:xfrm>
            <a:off x="5577840" y="3088640"/>
            <a:ext cx="152400" cy="3454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 Song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 descr="A screenshot of a login page&#10;&#10;Description automatically generated">
            <a:extLst>
              <a:ext uri="{FF2B5EF4-FFF2-40B4-BE49-F238E27FC236}">
                <a16:creationId xmlns:a16="http://schemas.microsoft.com/office/drawing/2014/main" id="{E09D093D-F139-EAEC-55E9-875B79247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4" y="952500"/>
            <a:ext cx="10515751" cy="54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3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Feature from Angular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C23-10A2-644D-B578-B55010D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BF5B1-71E7-876F-207D-25B5BFA0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5561E-4484-B848-9366-532B0D1A0D9F}"/>
              </a:ext>
            </a:extLst>
          </p:cNvPr>
          <p:cNvSpPr txBox="1"/>
          <p:nvPr/>
        </p:nvSpPr>
        <p:spPr>
          <a:xfrm>
            <a:off x="457199" y="355600"/>
            <a:ext cx="10992042" cy="406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Feature from Angular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6899C-41B6-B6F7-D235-33CDF1FC6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98322"/>
              </p:ext>
            </p:extLst>
          </p:nvPr>
        </p:nvGraphicFramePr>
        <p:xfrm>
          <a:off x="457198" y="1583266"/>
          <a:ext cx="1099204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562">
                  <a:extLst>
                    <a:ext uri="{9D8B030D-6E8A-4147-A177-3AD203B41FA5}">
                      <a16:colId xmlns:a16="http://schemas.microsoft.com/office/drawing/2014/main" val="3169213398"/>
                    </a:ext>
                  </a:extLst>
                </a:gridCol>
                <a:gridCol w="8289479">
                  <a:extLst>
                    <a:ext uri="{9D8B030D-6E8A-4147-A177-3AD203B41FA5}">
                      <a16:colId xmlns:a16="http://schemas.microsoft.com/office/drawing/2014/main" val="101665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Login and Sign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/>
                        <a:t>&lt;mat-form-field&gt;, &lt;mat-label&gt;, &lt;mat-error&gt;, &lt;mat-button&gt;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Recommended Song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&lt;mat-table&gt;, &lt;mat-paginator&gt;, &lt;mat-button&gt;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Search Song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&lt;mat-form-field&gt;, &lt;mat-label&gt;, &lt;mat-error&gt;,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&lt;mat-table&gt;, &lt;mat-paginator&gt;, &lt;mat-button&gt;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Favorite Song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&lt;mat-table&gt;, &lt;mat-paginator&gt;, &lt;mat-button&gt;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Song Detail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&lt;mat-button&gt;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13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Navigation Bar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&lt;mat-tab&gt;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8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Loading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&lt;mat-spinner&gt;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68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6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C23-10A2-644D-B578-B55010D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BF5B1-71E7-876F-207D-25B5BFA0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FCE777-B3A7-5452-62D9-35322B69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4124"/>
            <a:ext cx="10992041" cy="646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12DD70-F8D7-6769-0826-4189A9418FB2}"/>
              </a:ext>
            </a:extLst>
          </p:cNvPr>
          <p:cNvSpPr txBox="1"/>
          <p:nvPr/>
        </p:nvSpPr>
        <p:spPr>
          <a:xfrm>
            <a:off x="457199" y="1391920"/>
            <a:ext cx="10992041" cy="493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Requirement and Problem Statement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Additional Feature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Technology 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UI Wireframe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Feature from Angular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Activity Diagram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Frontend / Backend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Database Structure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5864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Activity Diagram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5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Sign Up 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B1470053-5F5D-9DFD-CA82-8060B5CE3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" y="1333005"/>
            <a:ext cx="11612880" cy="419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4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Log In 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diagram of a server">
            <a:extLst>
              <a:ext uri="{FF2B5EF4-FFF2-40B4-BE49-F238E27FC236}">
                <a16:creationId xmlns:a16="http://schemas.microsoft.com/office/drawing/2014/main" id="{35EE2E47-D65C-7950-699F-81F44DDF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60" y="952500"/>
            <a:ext cx="7501880" cy="53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0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Recommended Song 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A diagram of a web server">
            <a:extLst>
              <a:ext uri="{FF2B5EF4-FFF2-40B4-BE49-F238E27FC236}">
                <a16:creationId xmlns:a16="http://schemas.microsoft.com/office/drawing/2014/main" id="{139D73D3-DCAF-E9E7-F082-3FDD68436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85" y="952500"/>
            <a:ext cx="7633429" cy="53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9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Search Song 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A diagram of a web server">
            <a:extLst>
              <a:ext uri="{FF2B5EF4-FFF2-40B4-BE49-F238E27FC236}">
                <a16:creationId xmlns:a16="http://schemas.microsoft.com/office/drawing/2014/main" id="{5A4CB720-40EC-83FA-E0B4-6D4649225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93" y="952500"/>
            <a:ext cx="6814213" cy="53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Favorite Song Activity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912FF04-5A78-41DB-501D-02AC1B606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3" y="952500"/>
            <a:ext cx="11341853" cy="490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7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Front / Backend Structure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57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Login and Signup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A diagram of a login server">
            <a:extLst>
              <a:ext uri="{FF2B5EF4-FFF2-40B4-BE49-F238E27FC236}">
                <a16:creationId xmlns:a16="http://schemas.microsoft.com/office/drawing/2014/main" id="{4EF3EA95-A51B-DD37-C52D-0EDBD30D7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83" y="952500"/>
            <a:ext cx="7398034" cy="54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5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Welcome Page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5F4C5DF9-3803-5EB1-A2F7-CDB63E300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" y="1196089"/>
            <a:ext cx="12080240" cy="44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Database Structure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0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273002"/>
            <a:ext cx="8629904" cy="1107996"/>
          </a:xfrm>
        </p:spPr>
        <p:txBody>
          <a:bodyPr/>
          <a:lstStyle/>
          <a:p>
            <a:r>
              <a:rPr lang="en-US" sz="3600" dirty="0"/>
              <a:t>Requirement and Problem Statement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2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Database 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A diagram of a diagram">
            <a:extLst>
              <a:ext uri="{FF2B5EF4-FFF2-40B4-BE49-F238E27FC236}">
                <a16:creationId xmlns:a16="http://schemas.microsoft.com/office/drawing/2014/main" id="{8EF13668-62CE-C7DC-8387-9B9DE0C6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952500"/>
            <a:ext cx="11379200" cy="48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Demonstration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0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431" y="2470220"/>
            <a:ext cx="4013200" cy="638106"/>
          </a:xfrm>
          <a:noFill/>
        </p:spPr>
        <p:txBody>
          <a:bodyPr/>
          <a:lstStyle/>
          <a:p>
            <a:r>
              <a:rPr lang="en-US" dirty="0"/>
              <a:t>Thank You</a:t>
            </a:r>
            <a:endParaRPr lang="en-US" sz="2800" dirty="0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Chan Yu Heng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</p:spTree>
    <p:extLst>
      <p:ext uri="{BB962C8B-B14F-4D97-AF65-F5344CB8AC3E}">
        <p14:creationId xmlns:p14="http://schemas.microsoft.com/office/powerpoint/2010/main" val="247342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C23-10A2-644D-B578-B55010D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BF5B1-71E7-876F-207D-25B5BFA0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2DD70-F8D7-6769-0826-4189A9418FB2}"/>
              </a:ext>
            </a:extLst>
          </p:cNvPr>
          <p:cNvSpPr txBox="1"/>
          <p:nvPr/>
        </p:nvSpPr>
        <p:spPr>
          <a:xfrm>
            <a:off x="457199" y="1391920"/>
            <a:ext cx="10992041" cy="493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Functional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User Registration and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List common track and view track a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Search music track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 track to favorite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View favorite track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Non-Functional Requirement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Useability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Easy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Logging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Clean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Should be documented and tested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5561E-4484-B848-9366-532B0D1A0D9F}"/>
              </a:ext>
            </a:extLst>
          </p:cNvPr>
          <p:cNvSpPr txBox="1"/>
          <p:nvPr/>
        </p:nvSpPr>
        <p:spPr>
          <a:xfrm>
            <a:off x="467359" y="355600"/>
            <a:ext cx="10992042" cy="406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Requirement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046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Additional Feature 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C23-10A2-644D-B578-B55010D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BF5B1-71E7-876F-207D-25B5BFA0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2DD70-F8D7-6769-0826-4189A9418FB2}"/>
              </a:ext>
            </a:extLst>
          </p:cNvPr>
          <p:cNvSpPr txBox="1"/>
          <p:nvPr/>
        </p:nvSpPr>
        <p:spPr>
          <a:xfrm>
            <a:off x="457199" y="1391920"/>
            <a:ext cx="10992041" cy="4933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Added logout feature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Added delete track from favorite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5561E-4484-B848-9366-532B0D1A0D9F}"/>
              </a:ext>
            </a:extLst>
          </p:cNvPr>
          <p:cNvSpPr txBox="1"/>
          <p:nvPr/>
        </p:nvSpPr>
        <p:spPr>
          <a:xfrm>
            <a:off x="457199" y="355600"/>
            <a:ext cx="10992042" cy="406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Additional Feature</a:t>
            </a:r>
          </a:p>
        </p:txBody>
      </p:sp>
    </p:spTree>
    <p:extLst>
      <p:ext uri="{BB962C8B-B14F-4D97-AF65-F5344CB8AC3E}">
        <p14:creationId xmlns:p14="http://schemas.microsoft.com/office/powerpoint/2010/main" val="100751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3D94CC7-B222-5B44-969E-ABE4C1FC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550001"/>
            <a:ext cx="8629904" cy="553998"/>
          </a:xfrm>
        </p:spPr>
        <p:txBody>
          <a:bodyPr/>
          <a:lstStyle/>
          <a:p>
            <a:r>
              <a:rPr lang="en-US" sz="3600" dirty="0"/>
              <a:t>Technology Stack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24C1-54AE-DD46-B667-D9FBFDF3B512}"/>
              </a:ext>
            </a:extLst>
          </p:cNvPr>
          <p:cNvSpPr txBox="1"/>
          <p:nvPr/>
        </p:nvSpPr>
        <p:spPr>
          <a:xfrm>
            <a:off x="2609193" y="41226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8A32A-C39D-2B87-BBB6-FD800FB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4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255963" algn="l"/>
              </a:tabLst>
            </a:pPr>
            <a:r>
              <a:rPr lang="en-US" dirty="0"/>
              <a:t>Technology Stack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2024 Cognizant | Private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433F0-F313-5909-4C11-C28D25BF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8F9155AE-C4FC-20DA-AA60-7F737FBC2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30" y="952500"/>
            <a:ext cx="7321630" cy="55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7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84C23-10A2-644D-B578-B55010DD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Cognizant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6BF5B1-71E7-876F-207D-25B5BFA0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5561E-4484-B848-9366-532B0D1A0D9F}"/>
              </a:ext>
            </a:extLst>
          </p:cNvPr>
          <p:cNvSpPr txBox="1"/>
          <p:nvPr/>
        </p:nvSpPr>
        <p:spPr>
          <a:xfrm>
            <a:off x="457199" y="355600"/>
            <a:ext cx="10992042" cy="406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j-lt"/>
              </a:rPr>
              <a:t>Full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16899C-41B6-B6F7-D235-33CDF1FC6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87321"/>
              </p:ext>
            </p:extLst>
          </p:nvPr>
        </p:nvGraphicFramePr>
        <p:xfrm>
          <a:off x="457198" y="1583266"/>
          <a:ext cx="1099204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2">
                  <a:extLst>
                    <a:ext uri="{9D8B030D-6E8A-4147-A177-3AD203B41FA5}">
                      <a16:colId xmlns:a16="http://schemas.microsoft.com/office/drawing/2014/main" val="3169213398"/>
                    </a:ext>
                  </a:extLst>
                </a:gridCol>
                <a:gridCol w="8624759">
                  <a:extLst>
                    <a:ext uri="{9D8B030D-6E8A-4147-A177-3AD203B41FA5}">
                      <a16:colId xmlns:a16="http://schemas.microsoft.com/office/drawing/2014/main" val="101665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Fixed Data structure 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No changes in the data type for storing.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Higher readability in reading database record.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5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Java Spring Boot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Faster Deployment.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No Additional Configuration needed to be done.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67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JWT Token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 as a form of Authentication.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 verify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legitimate user.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7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Angular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Support Bi-directional data binding.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Easily manage code usability.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dependency Injection.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8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rgbClr val="97999B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_PPT-Template_2023" id="{A5D6B10F-E121-4145-9318-6805902EE8DB}" vid="{301CE81A-D084-5343-9517-93017AB89E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a19ee-8ae7-4a76-a074-60ee43b85682">
      <UserInfo>
        <DisplayName>Lawrence, Scott (Cognizant)</DisplayName>
        <AccountId>4993</AccountId>
        <AccountType/>
      </UserInfo>
      <UserInfo>
        <DisplayName>Gartner, David (Cognizant)</DisplayName>
        <AccountId>6122</AccountId>
        <AccountType/>
      </UserInfo>
      <UserInfo>
        <DisplayName>Axtell, Pamela (Cognizant)</DisplayName>
        <AccountId>8335</AccountId>
        <AccountType/>
      </UserInfo>
    </SharedWithUsers>
    <_activity xmlns="891fcc06-f245-4824-8ea2-225a371448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E531C6D4D6C4791C2C2A88EE68843" ma:contentTypeVersion="14" ma:contentTypeDescription="Create a new document." ma:contentTypeScope="" ma:versionID="4cac1b0677096c3399b3342fbc9fda2b">
  <xsd:schema xmlns:xsd="http://www.w3.org/2001/XMLSchema" xmlns:xs="http://www.w3.org/2001/XMLSchema" xmlns:p="http://schemas.microsoft.com/office/2006/metadata/properties" xmlns:ns3="891fcc06-f245-4824-8ea2-225a371448c4" xmlns:ns4="4a8a19ee-8ae7-4a76-a074-60ee43b85682" targetNamespace="http://schemas.microsoft.com/office/2006/metadata/properties" ma:root="true" ma:fieldsID="7fb11c67b643c27e797adfcb39c267f3" ns3:_="" ns4:_="">
    <xsd:import namespace="891fcc06-f245-4824-8ea2-225a371448c4"/>
    <xsd:import namespace="4a8a19ee-8ae7-4a76-a074-60ee43b856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cc06-f245-4824-8ea2-225a37144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a19ee-8ae7-4a76-a074-60ee43b8568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DE65F5-E254-4D4E-8C1A-0D7663B9B75A}">
  <ds:schemaRefs>
    <ds:schemaRef ds:uri="http://schemas.microsoft.com/office/2006/documentManagement/types"/>
    <ds:schemaRef ds:uri="http://www.w3.org/XML/1998/namespace"/>
    <ds:schemaRef ds:uri="4a8a19ee-8ae7-4a76-a074-60ee43b85682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891fcc06-f245-4824-8ea2-225a371448c4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B5B2E72-CD30-454F-88D6-4C030F493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CA6E2-AB5E-474D-8767-08863A2370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1fcc06-f245-4824-8ea2-225a371448c4"/>
    <ds:schemaRef ds:uri="4a8a19ee-8ae7-4a76-a074-60ee43b85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34549</TotalTime>
  <Words>4747</Words>
  <Application>Microsoft Office PowerPoint</Application>
  <PresentationFormat>Widescreen</PresentationFormat>
  <Paragraphs>465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Cambria</vt:lpstr>
      <vt:lpstr>Office Theme</vt:lpstr>
      <vt:lpstr>Spotify App -  Capstone Project</vt:lpstr>
      <vt:lpstr>PowerPoint Presentation</vt:lpstr>
      <vt:lpstr>Requirement and Problem Statement</vt:lpstr>
      <vt:lpstr>PowerPoint Presentation</vt:lpstr>
      <vt:lpstr>Additional Feature </vt:lpstr>
      <vt:lpstr>PowerPoint Presentation</vt:lpstr>
      <vt:lpstr>Technology Stack</vt:lpstr>
      <vt:lpstr>Technology Stack</vt:lpstr>
      <vt:lpstr>PowerPoint Presentation</vt:lpstr>
      <vt:lpstr>UI Wireframe</vt:lpstr>
      <vt:lpstr>Sign Up</vt:lpstr>
      <vt:lpstr>Login and Sign Up</vt:lpstr>
      <vt:lpstr>After User Login</vt:lpstr>
      <vt:lpstr>Recommended Song</vt:lpstr>
      <vt:lpstr>Favorite Song</vt:lpstr>
      <vt:lpstr>Search Song</vt:lpstr>
      <vt:lpstr> Song Detail</vt:lpstr>
      <vt:lpstr>Feature from Angular</vt:lpstr>
      <vt:lpstr>PowerPoint Presentation</vt:lpstr>
      <vt:lpstr>Activity Diagram</vt:lpstr>
      <vt:lpstr>Sign Up Activity Diagram</vt:lpstr>
      <vt:lpstr>Log In Activity Diagram</vt:lpstr>
      <vt:lpstr>Recommended Song Activity Diagram</vt:lpstr>
      <vt:lpstr>Search Song Activity Diagram</vt:lpstr>
      <vt:lpstr>Favorite Song Activity Diagram</vt:lpstr>
      <vt:lpstr>Front / Backend Structure</vt:lpstr>
      <vt:lpstr>Login and Signup Structure</vt:lpstr>
      <vt:lpstr>Welcome Page Structure</vt:lpstr>
      <vt:lpstr>Database Structure</vt:lpstr>
      <vt:lpstr>Database Structure</vt:lpstr>
      <vt:lpstr>Demonstration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App -  Capstone Project</dc:title>
  <dc:subject/>
  <dc:creator>Holsinger, Sophie (Cognizant)</dc:creator>
  <cp:keywords/>
  <dc:description/>
  <cp:lastModifiedBy>Yu Heng, Chan (Cognizant)</cp:lastModifiedBy>
  <cp:revision>356</cp:revision>
  <dcterms:created xsi:type="dcterms:W3CDTF">2023-03-16T16:51:21Z</dcterms:created>
  <dcterms:modified xsi:type="dcterms:W3CDTF">2024-05-09T06:36:52Z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0x0101002D2E531C6D4D6C4791C2C2A88EE68843</vt:lpwstr>
  </property>
  <property fmtid="{D5CDD505-2E9C-101B-9397-08002B2CF9AE}" pid="3" name="MediaServiceImageTags">
    <vt:lpwstr/>
  </property>
  <property fmtid="{D5CDD505-2E9C-101B-9397-08002B2CF9AE}" pid="4" name="Order">
    <vt:r8>3184500</vt:r8>
  </property>
  <property fmtid="{D5CDD505-2E9C-101B-9397-08002B2CF9AE}" pid="5" name="ComplianceAssetId">
    <vt:lpwstr/>
  </property>
  <property fmtid="{D5CDD505-2E9C-101B-9397-08002B2CF9AE}" pid="6" name="_activity">
    <vt:lpwstr>{"FileActivityType":"9","FileActivityTimeStamp":"2024-01-09T01:01:48.803Z","FileActivityUsersOnPage":[{"DisplayName":"Kelly, Jennifer (Contractor)","Id":"2255983@cognizant.com"},{"DisplayName":"Lawrence, Scott (Cognizant)","Id":"472302@cognizant.com"},{"DisplayName":"Gartner, David (Cognizant)","Id":"930056@cognizant.com"},{"DisplayName":"Axtell, Pamela (Cognizant)","Id":"957938@cognizant.com"}],"FileActivityNavigationId":null}</vt:lpwstr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