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16" r:id="rId2"/>
    <p:sldId id="313" r:id="rId3"/>
    <p:sldId id="1150" r:id="rId4"/>
    <p:sldId id="258" r:id="rId5"/>
    <p:sldId id="257" r:id="rId6"/>
    <p:sldId id="312" r:id="rId7"/>
    <p:sldId id="317" r:id="rId8"/>
    <p:sldId id="318" r:id="rId9"/>
    <p:sldId id="324" r:id="rId10"/>
    <p:sldId id="323" r:id="rId11"/>
    <p:sldId id="319" r:id="rId12"/>
    <p:sldId id="325" r:id="rId13"/>
    <p:sldId id="1148" r:id="rId14"/>
    <p:sldId id="327" r:id="rId15"/>
    <p:sldId id="1149" r:id="rId16"/>
    <p:sldId id="326" r:id="rId17"/>
    <p:sldId id="328" r:id="rId18"/>
    <p:sldId id="320" r:id="rId19"/>
    <p:sldId id="329" r:id="rId20"/>
    <p:sldId id="330" r:id="rId21"/>
    <p:sldId id="332" r:id="rId22"/>
    <p:sldId id="333" r:id="rId23"/>
    <p:sldId id="331" r:id="rId24"/>
    <p:sldId id="321" r:id="rId25"/>
    <p:sldId id="334" r:id="rId26"/>
    <p:sldId id="335" r:id="rId27"/>
    <p:sldId id="314" r:id="rId28"/>
    <p:sldId id="336" r:id="rId29"/>
    <p:sldId id="337" r:id="rId30"/>
    <p:sldId id="338" r:id="rId31"/>
    <p:sldId id="322" r:id="rId32"/>
    <p:sldId id="114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2E147-9F73-48A6-A787-138FACE77E8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075FE-903B-473F-92A3-6FEF1DBCF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4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the power of ML doesn’t come from the models, it comes from the </a:t>
            </a:r>
            <a:r>
              <a:rPr lang="en-GB" b="0" i="1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data</a:t>
            </a:r>
            <a:r>
              <a:rPr lang="en-GB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and more specifically, the </a:t>
            </a:r>
            <a:r>
              <a:rPr lang="en-GB" b="0" i="1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features.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075FE-903B-473F-92A3-6FEF1DBCFDD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2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200-5B15-8AFB-9BDB-E43DB889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D6A30-90A6-5501-A2E0-45E8254BF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8290-3C83-29E9-CFAB-CC3BB421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1309-121A-41DB-AE69-55768EF61058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2E11-D781-5E87-53EE-01B30777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D4D1-F765-FB08-0C48-87EE4922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42E-6120-48A2-AF98-1275317ED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0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8BC4-31A1-90D5-9E1E-F1D2D5A1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FBD8A-D22B-E094-7CC3-AFAE79BB4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36B4-8E77-CCE2-5CAA-A8DEE8E0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1309-121A-41DB-AE69-55768EF61058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D8197-714B-1582-A75D-90120580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3340-2802-DEA1-CDA2-D6923C93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42E-6120-48A2-AF98-1275317ED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1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95FFB-68A8-CBAF-7A4E-3E688F1E2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A71E0-2E4A-B701-3BD3-A5FA5523B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E1F3-CBF3-9FD2-577B-7CBEC4E7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1309-121A-41DB-AE69-55768EF61058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320B-C365-0933-D659-06C3D29A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218F-0C3D-4CA5-48F7-857EBD3E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42E-6120-48A2-AF98-1275317ED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3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959867" y="2044600"/>
            <a:ext cx="10272000" cy="4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844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AE8C-103A-8A66-D74B-9E14B03A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F593-20A3-F5FD-9725-471B58CA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C8F8D-EAD2-1155-849F-093C87CD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1309-121A-41DB-AE69-55768EF61058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2DEC-B656-4F60-F764-3C5E88ED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8273-F581-3B11-0C3E-726A5A09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42E-6120-48A2-AF98-1275317ED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60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EFB0-7D70-D8A0-D3E2-078CD7B9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4250C-CA83-8B2C-04B5-9C1992CE2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070-1A47-DB1E-6DB5-FDF5CCD5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1309-121A-41DB-AE69-55768EF61058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27A7D-BC22-FC9E-8553-33705611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C5CA-7C08-60DA-7BC8-87909DF8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42E-6120-48A2-AF98-1275317ED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6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9541-D6D7-DD53-DE2D-F66C67BD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9CFB-8C89-C77A-60D6-697921158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0828C-D3B3-678A-B26D-AC3CD24F5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1A0F0-F2AD-0199-F50C-F8847A32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1309-121A-41DB-AE69-55768EF61058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0A655-5075-6320-46C1-A0FD92DB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4CD32-E5B4-D7AD-3DA2-E828399A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42E-6120-48A2-AF98-1275317ED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35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7987-A60E-542C-4976-F8D624B8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07931-1497-EA84-7713-C9BBC3CF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8C59B-E33C-409D-2437-F92F31F6F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5E509-11B3-150C-DF33-17AF341D3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7DCC9-AA60-DA01-3033-F16D500EA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B0F2-AB7E-408E-B614-C3CD188C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1309-121A-41DB-AE69-55768EF61058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4BE23-9707-E5F4-B7C8-9150AA3D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82C55-8309-D70D-6826-B0776266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42E-6120-48A2-AF98-1275317ED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6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E020-D44C-0CD6-BA2D-421F6CF2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ED8E0-8865-0BF5-2E3A-91C506F7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1309-121A-41DB-AE69-55768EF61058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12100-BBCD-95A9-742A-04F4FBB8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002E6-AF8A-4D1D-5559-7714DA7B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42E-6120-48A2-AF98-1275317ED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1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3C419-2E73-CC0F-FBFA-C958FDCE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1309-121A-41DB-AE69-55768EF61058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DDC83-359D-6D76-054E-FBC9FBE3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B4DEB-30B4-35B1-4D37-61748546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42E-6120-48A2-AF98-1275317ED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46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32C0-5FFE-1B09-F27A-3DC9E07C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15B8-F138-9C74-A87B-5BE1C096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FCCB3-C376-3938-5131-F498016FF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1ED0A-C498-9298-5FC1-55BFFB8E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1309-121A-41DB-AE69-55768EF61058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DC389-28B1-8136-966B-ECAA6ACE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9777B-7FBE-CA11-6A3D-EF82FF28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42E-6120-48A2-AF98-1275317ED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2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2099-A2DC-AE7B-AF63-871FFB39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2B157-74A5-45A2-3E6E-AFE289642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643E0-99B4-9449-6D65-C7496E593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53448-D869-74C8-EB67-B50E3585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1309-121A-41DB-AE69-55768EF61058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154D2-EA2E-8765-F919-018CC186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8C8A0-62E8-40D9-03D5-5C66F6D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42E-6120-48A2-AF98-1275317ED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EAE4E-5F91-412A-D924-DF131C04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94D15-5F16-6DB0-4EA6-D8296E36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D0DC-A3CA-C708-8034-D7C28F354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D1309-121A-41DB-AE69-55768EF61058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792B-E29D-9250-1B4C-750692E26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41FD-0A93-C63E-C03B-050465EEF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8B42E-6120-48A2-AF98-1275317ED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21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950800" y="1974741"/>
            <a:ext cx="9605688" cy="21189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8000" dirty="0">
                <a:solidFill>
                  <a:schemeClr val="tx2">
                    <a:lumMod val="75000"/>
                  </a:schemeClr>
                </a:solidFill>
              </a:rPr>
              <a:t>Data Driven AI</a:t>
            </a:r>
            <a:endParaRPr sz="8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8442000" y="6174196"/>
            <a:ext cx="3447200" cy="6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sz="1600" dirty="0"/>
              <a:t>CHS 2406: Data-driven AI</a:t>
            </a:r>
            <a:endParaRPr sz="1600"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4294967295"/>
          </p:nvPr>
        </p:nvSpPr>
        <p:spPr>
          <a:xfrm>
            <a:off x="5163128" y="3963530"/>
            <a:ext cx="6465454" cy="6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dirty="0"/>
              <a:t>Week 4 - Lecture 1: Feature Engineering</a:t>
            </a:r>
            <a:endParaRPr dirty="0"/>
          </a:p>
        </p:txBody>
      </p:sp>
      <p:cxnSp>
        <p:nvCxnSpPr>
          <p:cNvPr id="234" name="Google Shape;234;p33"/>
          <p:cNvCxnSpPr>
            <a:cxnSpLocks/>
          </p:cNvCxnSpPr>
          <p:nvPr/>
        </p:nvCxnSpPr>
        <p:spPr>
          <a:xfrm>
            <a:off x="1081600" y="3873703"/>
            <a:ext cx="8884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33;p33">
            <a:extLst>
              <a:ext uri="{FF2B5EF4-FFF2-40B4-BE49-F238E27FC236}">
                <a16:creationId xmlns:a16="http://schemas.microsoft.com/office/drawing/2014/main" id="{3122DA07-8646-B568-D317-FD16AB89DB99}"/>
              </a:ext>
            </a:extLst>
          </p:cNvPr>
          <p:cNvSpPr txBox="1">
            <a:spLocks/>
          </p:cNvSpPr>
          <p:nvPr/>
        </p:nvSpPr>
        <p:spPr>
          <a:xfrm>
            <a:off x="950800" y="5457360"/>
            <a:ext cx="60384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sz="2400" dirty="0"/>
              <a:t>Dr. Abirami Gunasekaran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7646E-618C-1BC9-5E3A-3B66E7DC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 transformations might lead to different results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9FCAB3A-1565-55AE-FBEF-43DBAD438D95}"/>
              </a:ext>
            </a:extLst>
          </p:cNvPr>
          <p:cNvPicPr/>
          <p:nvPr/>
        </p:nvPicPr>
        <p:blipFill rotWithShape="1">
          <a:blip r:embed="rId2" cstate="print"/>
          <a:srcRect l="2810" t="3854" r="3746" b="17874"/>
          <a:stretch/>
        </p:blipFill>
        <p:spPr>
          <a:xfrm>
            <a:off x="1364587" y="1662546"/>
            <a:ext cx="9462825" cy="482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9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2C4C53-DE69-0FD0-1FFD-2E2C966DB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categorical features into numerical features  to provide more fine-grained information</a:t>
            </a:r>
          </a:p>
          <a:p>
            <a:endParaRPr lang="en-GB" dirty="0"/>
          </a:p>
          <a:p>
            <a:pPr lvl="1"/>
            <a:r>
              <a:rPr lang="en-GB" dirty="0"/>
              <a:t>Help explicitly capture non-linear relationships and interactions between the  values of features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Most of machine learning tools only accept numbers as their input  </a:t>
            </a:r>
          </a:p>
          <a:p>
            <a:pPr lvl="2">
              <a:spcBef>
                <a:spcPts val="0"/>
              </a:spcBef>
            </a:pPr>
            <a:r>
              <a:rPr lang="en-GB" dirty="0"/>
              <a:t>e.g., </a:t>
            </a:r>
            <a:r>
              <a:rPr lang="en-GB" dirty="0" err="1"/>
              <a:t>xgboost</a:t>
            </a:r>
            <a:r>
              <a:rPr lang="en-GB" dirty="0"/>
              <a:t>, </a:t>
            </a:r>
            <a:r>
              <a:rPr lang="en-GB" dirty="0" err="1"/>
              <a:t>gbm</a:t>
            </a:r>
            <a:r>
              <a:rPr lang="en-GB" dirty="0"/>
              <a:t>, </a:t>
            </a:r>
            <a:r>
              <a:rPr lang="en-GB" dirty="0" err="1"/>
              <a:t>glmnet</a:t>
            </a:r>
            <a:r>
              <a:rPr lang="en-GB" dirty="0"/>
              <a:t>, </a:t>
            </a:r>
            <a:r>
              <a:rPr lang="en-GB" dirty="0" err="1"/>
              <a:t>libsvm</a:t>
            </a:r>
            <a:r>
              <a:rPr lang="en-GB" dirty="0"/>
              <a:t>, </a:t>
            </a:r>
            <a:r>
              <a:rPr lang="en-GB" dirty="0" err="1"/>
              <a:t>liblinear</a:t>
            </a:r>
            <a:r>
              <a:rPr lang="en-GB" dirty="0"/>
              <a:t>, etc.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FA26DF-CFDD-3C28-1C8E-04F48F9F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Encoding</a:t>
            </a:r>
          </a:p>
        </p:txBody>
      </p:sp>
    </p:spTree>
    <p:extLst>
      <p:ext uri="{BB962C8B-B14F-4D97-AF65-F5344CB8AC3E}">
        <p14:creationId xmlns:p14="http://schemas.microsoft.com/office/powerpoint/2010/main" val="62305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42C5D4B-EF94-9CB1-67A1-062679AC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Label Encoding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F2006-191B-8C96-5658-62BBAD71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9400" cy="4351338"/>
          </a:xfrm>
        </p:spPr>
        <p:txBody>
          <a:bodyPr/>
          <a:lstStyle/>
          <a:p>
            <a:r>
              <a:rPr lang="en-GB" dirty="0"/>
              <a:t>Interpret the categories as ordered integers (mostly wrong)  </a:t>
            </a:r>
          </a:p>
          <a:p>
            <a:r>
              <a:rPr lang="en-GB" dirty="0"/>
              <a:t>Python scikit-learn: </a:t>
            </a:r>
          </a:p>
          <a:p>
            <a:pPr lvl="1"/>
            <a:r>
              <a:rPr lang="en-GB" dirty="0" err="1"/>
              <a:t>LabelEncoder</a:t>
            </a:r>
            <a:r>
              <a:rPr lang="en-GB" dirty="0"/>
              <a:t>() </a:t>
            </a:r>
          </a:p>
          <a:p>
            <a:r>
              <a:rPr lang="en-GB" dirty="0"/>
              <a:t>Suitable for tree-based models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id="{A472FAA1-8457-8B49-96A0-901310162E9C}"/>
              </a:ext>
            </a:extLst>
          </p:cNvPr>
          <p:cNvGrpSpPr/>
          <p:nvPr/>
        </p:nvGrpSpPr>
        <p:grpSpPr>
          <a:xfrm>
            <a:off x="6786881" y="1148080"/>
            <a:ext cx="4490720" cy="3942080"/>
            <a:chOff x="2617787" y="3749922"/>
            <a:chExt cx="6694170" cy="3154045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77B0A07A-DFFE-05CC-8C10-7F889A89111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7787" y="3749922"/>
              <a:ext cx="6693636" cy="3153665"/>
            </a:xfrm>
            <a:prstGeom prst="rect">
              <a:avLst/>
            </a:prstGeom>
          </p:spPr>
        </p:pic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2F530B2-2EF6-AC40-F7D5-9ECB28E36320}"/>
                </a:ext>
              </a:extLst>
            </p:cNvPr>
            <p:cNvSpPr/>
            <p:nvPr/>
          </p:nvSpPr>
          <p:spPr>
            <a:xfrm>
              <a:off x="3349313" y="3851379"/>
              <a:ext cx="2468245" cy="360680"/>
            </a:xfrm>
            <a:custGeom>
              <a:avLst/>
              <a:gdLst/>
              <a:ahLst/>
              <a:cxnLst/>
              <a:rect l="l" t="t" r="r" b="b"/>
              <a:pathLst>
                <a:path w="2468245" h="360679">
                  <a:moveTo>
                    <a:pt x="0" y="0"/>
                  </a:moveTo>
                  <a:lnTo>
                    <a:pt x="2467635" y="0"/>
                  </a:lnTo>
                  <a:lnTo>
                    <a:pt x="2467635" y="360099"/>
                  </a:lnTo>
                  <a:lnTo>
                    <a:pt x="0" y="360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38"/>
            </a:p>
          </p:txBody>
        </p:sp>
      </p:grpSp>
    </p:spTree>
    <p:extLst>
      <p:ext uri="{BB962C8B-B14F-4D97-AF65-F5344CB8AC3E}">
        <p14:creationId xmlns:p14="http://schemas.microsoft.com/office/powerpoint/2010/main" val="83163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B2BC-EC04-57E3-195D-E66689EC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DBA5-7903-1115-E4A5-657B49B4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4520" cy="149669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Replace categorical variables with their count in the train set</a:t>
            </a:r>
          </a:p>
          <a:p>
            <a:r>
              <a:rPr lang="en-GB" dirty="0"/>
              <a:t>Useful for linear and non-linear algorithms</a:t>
            </a:r>
          </a:p>
          <a:p>
            <a:r>
              <a:rPr lang="en-GB" dirty="0"/>
              <a:t>Can be sensitive to outliers</a:t>
            </a:r>
          </a:p>
          <a:p>
            <a:endParaRPr lang="en-GB" dirty="0"/>
          </a:p>
        </p:txBody>
      </p:sp>
      <p:pic>
        <p:nvPicPr>
          <p:cNvPr id="7" name="Picture 6" descr="A close-up of a table&#10;&#10;Description automatically generated">
            <a:extLst>
              <a:ext uri="{FF2B5EF4-FFF2-40B4-BE49-F238E27FC236}">
                <a16:creationId xmlns:a16="http://schemas.microsoft.com/office/drawing/2014/main" id="{409F2605-3B03-D67D-DD95-EED7F855C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7"/>
          <a:stretch/>
        </p:blipFill>
        <p:spPr>
          <a:xfrm>
            <a:off x="736608" y="3982720"/>
            <a:ext cx="11115032" cy="22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9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18ECA2-3F74-E4AB-5826-2340A8A1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Encoding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F2006-191B-8C96-5658-62BBAD71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2028140"/>
            <a:ext cx="5476240" cy="4351338"/>
          </a:xfrm>
        </p:spPr>
        <p:txBody>
          <a:bodyPr/>
          <a:lstStyle/>
          <a:p>
            <a:r>
              <a:rPr lang="en-GB" dirty="0"/>
              <a:t>Encoding of categorical levels of feature to values between 0 and 1 based on  their relative frequency</a:t>
            </a:r>
          </a:p>
          <a:p>
            <a:endParaRPr lang="en-GB" dirty="0"/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DA365F1A-4961-1F84-C659-498E073EC4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2840" y="2641600"/>
            <a:ext cx="5391526" cy="27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18ECA2-3F74-E4AB-5826-2340A8A1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Encoding</a:t>
            </a:r>
          </a:p>
        </p:txBody>
      </p:sp>
      <p:pic>
        <p:nvPicPr>
          <p:cNvPr id="6" name="Content Placeholder 5" descr="A table with a number of cities&#10;&#10;Description automatically generated">
            <a:extLst>
              <a:ext uri="{FF2B5EF4-FFF2-40B4-BE49-F238E27FC236}">
                <a16:creationId xmlns:a16="http://schemas.microsoft.com/office/drawing/2014/main" id="{5315F396-637C-0765-F714-540BDBD05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8"/>
          <a:stretch/>
        </p:blipFill>
        <p:spPr>
          <a:xfrm>
            <a:off x="827743" y="3200401"/>
            <a:ext cx="10416837" cy="1758472"/>
          </a:xfr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83E8907-A033-4610-4568-18DD47D5AE52}"/>
              </a:ext>
            </a:extLst>
          </p:cNvPr>
          <p:cNvSpPr txBox="1">
            <a:spLocks/>
          </p:cNvSpPr>
          <p:nvPr/>
        </p:nvSpPr>
        <p:spPr>
          <a:xfrm>
            <a:off x="619760" y="1570940"/>
            <a:ext cx="10515600" cy="1858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/>
              <a:t>In binary encoding, the categories are represented as binary digits.</a:t>
            </a:r>
          </a:p>
        </p:txBody>
      </p:sp>
    </p:spTree>
    <p:extLst>
      <p:ext uri="{BB962C8B-B14F-4D97-AF65-F5344CB8AC3E}">
        <p14:creationId xmlns:p14="http://schemas.microsoft.com/office/powerpoint/2010/main" val="43836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18ECA2-3F74-E4AB-5826-2340A8A1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Hot Encoding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F2006-191B-8C96-5658-62BBAD71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1459865"/>
            <a:ext cx="5476240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Transform categories into individual binary (0 or 1) features	</a:t>
            </a:r>
          </a:p>
          <a:p>
            <a:r>
              <a:rPr lang="en-GB" dirty="0"/>
              <a:t>Python scikit-learn: </a:t>
            </a:r>
          </a:p>
          <a:p>
            <a:pPr lvl="1"/>
            <a:r>
              <a:rPr lang="en-GB" sz="2000" dirty="0" err="1"/>
              <a:t>DictVectorizer</a:t>
            </a:r>
            <a:r>
              <a:rPr lang="en-GB" sz="2000" dirty="0"/>
              <a:t>, </a:t>
            </a:r>
            <a:r>
              <a:rPr lang="en-GB" sz="2000" dirty="0" err="1"/>
              <a:t>OneHotEncoder</a:t>
            </a:r>
            <a:r>
              <a:rPr lang="en-GB" sz="2000" dirty="0"/>
              <a:t> </a:t>
            </a:r>
          </a:p>
          <a:p>
            <a:endParaRPr lang="en-GB" dirty="0"/>
          </a:p>
          <a:p>
            <a:r>
              <a:rPr lang="en-GB" dirty="0"/>
              <a:t>Suitable for K-means, Linear,  NNs, etc.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6E38F-3984-E919-03D4-FDE9D1A2B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0" t="44444" r="33333" b="27556"/>
          <a:stretch/>
        </p:blipFill>
        <p:spPr>
          <a:xfrm>
            <a:off x="6314440" y="189180"/>
            <a:ext cx="5476240" cy="2747060"/>
          </a:xfrm>
          <a:prstGeom prst="rect">
            <a:avLst/>
          </a:prstGeom>
        </p:spPr>
      </p:pic>
      <p:pic>
        <p:nvPicPr>
          <p:cNvPr id="10" name="Picture 9" descr="A diagram of a number of colors">
            <a:extLst>
              <a:ext uri="{FF2B5EF4-FFF2-40B4-BE49-F238E27FC236}">
                <a16:creationId xmlns:a16="http://schemas.microsoft.com/office/drawing/2014/main" id="{A1177774-97D5-E713-6688-D9C6206E6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74" y="3429000"/>
            <a:ext cx="5086234" cy="29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1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18ECA2-3F74-E4AB-5826-2340A8A1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Mean Encoding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F2006-191B-8C96-5658-62BBAD71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2028140"/>
            <a:ext cx="5476240" cy="4351338"/>
          </a:xfrm>
        </p:spPr>
        <p:txBody>
          <a:bodyPr/>
          <a:lstStyle/>
          <a:p>
            <a:r>
              <a:rPr lang="en-GB" dirty="0"/>
              <a:t>Instead of dummy encoding of categorical variables and increasing the  number of features, we can encode each level as the mean of the response.</a:t>
            </a:r>
          </a:p>
          <a:p>
            <a:r>
              <a:rPr lang="en-GB" dirty="0"/>
              <a:t>Encode by the ratio of target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FB9F5352-2CDA-2D62-9662-B7A43DEB12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2840" y="2028140"/>
            <a:ext cx="5694680" cy="30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E26A7-55FB-8759-89DD-F4ADC7695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Binning can generate new features that capture trends or patterns in the data that might not be obvious when using continuous values.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</a:rPr>
              <a:t>Improves interpretability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</a:rPr>
              <a:t>Reduces the impact of Outliers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</a:rPr>
              <a:t>Deals with non-normal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DB23A9-685D-B6A9-6F84-FF9F3EBF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Binning</a:t>
            </a:r>
          </a:p>
        </p:txBody>
      </p:sp>
    </p:spTree>
    <p:extLst>
      <p:ext uri="{BB962C8B-B14F-4D97-AF65-F5344CB8AC3E}">
        <p14:creationId xmlns:p14="http://schemas.microsoft.com/office/powerpoint/2010/main" val="4162841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E26A7-55FB-8759-89DD-F4ADC769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200" y="323166"/>
            <a:ext cx="10272000" cy="6148754"/>
          </a:xfrm>
        </p:spPr>
        <p:txBody>
          <a:bodyPr/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Equal-Width Binning (Uniform Binning)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</a:rPr>
              <a:t>Divides the range of the feature into bins of equal width.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</a:rPr>
              <a:t>Use Case: </a:t>
            </a:r>
          </a:p>
          <a:p>
            <a:pPr lvl="2" algn="just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When you want to maintain equal intervals regardless of data distribution. </a:t>
            </a:r>
          </a:p>
          <a:p>
            <a:pPr lvl="2" algn="just">
              <a:spcBef>
                <a:spcPts val="0"/>
              </a:spcBef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E.g. </a:t>
            </a:r>
            <a:r>
              <a:rPr lang="en-GB" dirty="0"/>
              <a:t>If you have a feature that ranges from 0 to 100 and you want 5 bins, the bin edges might be [0, 20, 40, 60, 80, 100].</a:t>
            </a:r>
          </a:p>
          <a:p>
            <a:pPr lvl="2" algn="just">
              <a:spcBef>
                <a:spcPts val="0"/>
              </a:spcBef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binned_feature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']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pd.cut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['feature'], bins=5) </a:t>
            </a:r>
          </a:p>
          <a:p>
            <a:pPr lvl="2" algn="just">
              <a:spcBef>
                <a:spcPts val="0"/>
              </a:spcBef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/>
            <a:r>
              <a:rPr lang="en-GB" dirty="0"/>
              <a:t>Equal-Frequency Binning (Quantile Binning)	</a:t>
            </a:r>
          </a:p>
          <a:p>
            <a:pPr lvl="1" algn="just"/>
            <a:r>
              <a:rPr lang="en-GB" dirty="0"/>
              <a:t>Divides the feature into bins where each bin contains approximately the same number of data points.</a:t>
            </a:r>
          </a:p>
          <a:p>
            <a:pPr lvl="2" algn="just">
              <a:spcBef>
                <a:spcPts val="0"/>
              </a:spcBef>
            </a:pPr>
            <a:r>
              <a:rPr lang="en-GB" dirty="0"/>
              <a:t>Use Case: When you want to create bins that capture an equal distribution of data points across intervals.</a:t>
            </a:r>
          </a:p>
          <a:p>
            <a:pPr lvl="2" algn="just">
              <a:spcBef>
                <a:spcPts val="0"/>
              </a:spcBef>
            </a:pPr>
            <a:r>
              <a:rPr lang="en-GB" dirty="0"/>
              <a:t>E.g. If you want to split data into quartiles (4 bins), each bin will contain 25% of the data points.</a:t>
            </a:r>
          </a:p>
          <a:p>
            <a:pPr lvl="2" algn="just">
              <a:spcBef>
                <a:spcPts val="0"/>
              </a:spcBef>
            </a:pPr>
            <a:r>
              <a:rPr lang="en-GB" dirty="0" err="1"/>
              <a:t>df</a:t>
            </a:r>
            <a:r>
              <a:rPr lang="en-GB" dirty="0"/>
              <a:t>['</a:t>
            </a:r>
            <a:r>
              <a:rPr lang="en-GB" dirty="0" err="1"/>
              <a:t>quantile_binned_feature</a:t>
            </a:r>
            <a:r>
              <a:rPr lang="en-GB" dirty="0"/>
              <a:t>'] = </a:t>
            </a:r>
            <a:r>
              <a:rPr lang="en-GB" dirty="0" err="1"/>
              <a:t>pd.qcut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['feature'], q=4) </a:t>
            </a:r>
          </a:p>
          <a:p>
            <a:pPr lvl="1" algn="just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EBC3B8-EB5C-8578-F58C-2C09101C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8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3C34FA-AA87-F134-C68D-735387C18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867" y="1182254"/>
            <a:ext cx="10272000" cy="5375745"/>
          </a:xfrm>
        </p:spPr>
        <p:txBody>
          <a:bodyPr/>
          <a:lstStyle/>
          <a:p>
            <a:pPr marL="186262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“</a:t>
            </a:r>
            <a:r>
              <a:rPr lang="en-GB" i="1" dirty="0">
                <a:solidFill>
                  <a:srgbClr val="0070C0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Feature engineering is the process of transforming raw data into features that better represent the underlying problem to the predictive models, resulting in improved model accuracy on unseen data</a:t>
            </a:r>
            <a:r>
              <a:rPr lang="en-GB" i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i="1" dirty="0">
                <a:solidFill>
                  <a:srgbClr val="0070C0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en-GB" i="1" dirty="0">
                <a:solidFill>
                  <a:srgbClr val="002060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~Jason Brownlee</a:t>
            </a:r>
          </a:p>
          <a:p>
            <a:pPr marL="186262" indent="0" algn="ctr">
              <a:buNone/>
            </a:pPr>
            <a:endParaRPr lang="en-GB" i="1" dirty="0">
              <a:solidFill>
                <a:srgbClr val="00206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186262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“</a:t>
            </a:r>
            <a:r>
              <a:rPr lang="en-GB" b="0" i="1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Coming up with features is difficult, time-consuming, requires expert knowledge. </a:t>
            </a:r>
            <a:r>
              <a:rPr lang="en-GB" b="0" i="1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andara" panose="020E0502030303020204" pitchFamily="34" charset="0"/>
              </a:rPr>
              <a:t>‘Applied machine learning’</a:t>
            </a:r>
            <a:r>
              <a:rPr lang="en-GB" b="0" i="1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is basically feature engineering</a:t>
            </a:r>
            <a:r>
              <a:rPr lang="en-GB" i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b="0" i="1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en-GB" b="0" i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~ Andrew Ng</a:t>
            </a:r>
          </a:p>
          <a:p>
            <a:pPr marL="186262" indent="0" algn="ctr">
              <a:buNone/>
            </a:pPr>
            <a:endParaRPr lang="en-GB" i="1" dirty="0">
              <a:solidFill>
                <a:srgbClr val="00206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186262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“</a:t>
            </a:r>
            <a:r>
              <a:rPr lang="en-GB" i="1" dirty="0">
                <a:solidFill>
                  <a:srgbClr val="0070C0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More data beats clever algorithms, but better data beats more data</a:t>
            </a:r>
            <a:r>
              <a:rPr lang="en-GB" i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i="1" dirty="0">
                <a:solidFill>
                  <a:srgbClr val="0070C0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en-GB" i="1" dirty="0">
                <a:solidFill>
                  <a:srgbClr val="002060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~Peter Norvig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C6C7D1-A30A-9C9F-E23B-2EF4FAF5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67" y="300000"/>
            <a:ext cx="10272000" cy="763600"/>
          </a:xfrm>
        </p:spPr>
        <p:txBody>
          <a:bodyPr/>
          <a:lstStyle/>
          <a:p>
            <a:r>
              <a:rPr lang="en-GB" u="sng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757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E26A7-55FB-8759-89DD-F4ADC769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200" y="323166"/>
            <a:ext cx="10272000" cy="6148754"/>
          </a:xfrm>
        </p:spPr>
        <p:txBody>
          <a:bodyPr/>
          <a:lstStyle/>
          <a:p>
            <a:pPr algn="just"/>
            <a:r>
              <a:rPr lang="en-GB" dirty="0"/>
              <a:t>Custom Binning (Domain-Specific Binning)</a:t>
            </a:r>
          </a:p>
          <a:p>
            <a:pPr lvl="1" algn="just"/>
            <a:r>
              <a:rPr lang="en-GB" dirty="0"/>
              <a:t>Manually you specify bin edges based on domain knowledge or specific requirements.</a:t>
            </a:r>
          </a:p>
          <a:p>
            <a:pPr lvl="2" algn="just">
              <a:spcBef>
                <a:spcPts val="0"/>
              </a:spcBef>
            </a:pPr>
            <a:r>
              <a:rPr lang="en-GB" dirty="0"/>
              <a:t>Use Case: When you have prior knowledge or want to define meaningful categories</a:t>
            </a:r>
          </a:p>
          <a:p>
            <a:pPr lvl="2" algn="just">
              <a:spcBef>
                <a:spcPts val="0"/>
              </a:spcBef>
            </a:pPr>
            <a:r>
              <a:rPr lang="en-GB" dirty="0"/>
              <a:t>E.g. Grouping ages into categories: children (0-18), young adults (19-35), adults (36-50), seniors (51+). </a:t>
            </a:r>
          </a:p>
          <a:p>
            <a:pPr lvl="2" algn="just">
              <a:spcBef>
                <a:spcPts val="0"/>
              </a:spcBef>
            </a:pP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K-Means Binning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</a:rPr>
              <a:t>Applies K-means clustering to find the optimal bin edges based on data similarity.</a:t>
            </a:r>
          </a:p>
          <a:p>
            <a:pPr lvl="2" algn="just">
              <a:spcBef>
                <a:spcPts val="0"/>
              </a:spcBef>
            </a:pPr>
            <a:r>
              <a:rPr lang="en-GB" sz="1800" dirty="0">
                <a:solidFill>
                  <a:schemeClr val="tx1"/>
                </a:solidFill>
              </a:rPr>
              <a:t>Use Case: When you want to create bins that group data points based on their similarity.</a:t>
            </a:r>
          </a:p>
          <a:p>
            <a:pPr lvl="2" algn="just">
              <a:spcBef>
                <a:spcPts val="0"/>
              </a:spcBef>
            </a:pPr>
            <a:r>
              <a:rPr lang="en-GB" sz="1800" dirty="0">
                <a:solidFill>
                  <a:schemeClr val="tx1"/>
                </a:solidFill>
              </a:rPr>
              <a:t>E.g.: You can use scikit-</a:t>
            </a:r>
            <a:r>
              <a:rPr lang="en-GB" sz="1800" dirty="0" err="1">
                <a:solidFill>
                  <a:schemeClr val="tx1"/>
                </a:solidFill>
              </a:rPr>
              <a:t>learn’s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KMeans</a:t>
            </a:r>
            <a:r>
              <a:rPr lang="en-GB" sz="1800" dirty="0">
                <a:solidFill>
                  <a:schemeClr val="tx1"/>
                </a:solidFill>
              </a:rPr>
              <a:t> to cluster data points and then use the cluster labels as bins.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EBC3B8-EB5C-8578-F58C-2C09101C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1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C39613-4060-D0B5-21FF-D864F3C4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1" y="1930555"/>
            <a:ext cx="4199129" cy="3992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11BF0-EA8D-12A2-07B9-2BADF4F9C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286" y="2001520"/>
            <a:ext cx="7219714" cy="433832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3CF90C23-3F67-5CA1-7194-168DA87E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</p:spPr>
        <p:txBody>
          <a:bodyPr/>
          <a:lstStyle/>
          <a:p>
            <a:r>
              <a:rPr lang="en-GB" dirty="0"/>
              <a:t>Binning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3267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D29C6-9ED7-A590-9B4F-42F641B0B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4"/>
          <a:stretch/>
        </p:blipFill>
        <p:spPr>
          <a:xfrm>
            <a:off x="6396573" y="1535264"/>
            <a:ext cx="5354201" cy="5099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BAA9E9-732F-45E5-1609-FB1E37654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3" b="1258"/>
          <a:stretch/>
        </p:blipFill>
        <p:spPr>
          <a:xfrm>
            <a:off x="837789" y="1974191"/>
            <a:ext cx="5257181" cy="476673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32794DB2-0108-6883-8572-5B8EB7D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73" y="332737"/>
            <a:ext cx="10272000" cy="763600"/>
          </a:xfrm>
        </p:spPr>
        <p:txBody>
          <a:bodyPr/>
          <a:lstStyle/>
          <a:p>
            <a:r>
              <a:rPr lang="en-GB" dirty="0"/>
              <a:t>Binning 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251B5-65BE-AD80-1ECE-A101AF9CF2FE}"/>
              </a:ext>
            </a:extLst>
          </p:cNvPr>
          <p:cNvSpPr txBox="1"/>
          <p:nvPr/>
        </p:nvSpPr>
        <p:spPr>
          <a:xfrm>
            <a:off x="2581809" y="1604859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 Binning</a:t>
            </a:r>
          </a:p>
        </p:txBody>
      </p:sp>
    </p:spTree>
    <p:extLst>
      <p:ext uri="{BB962C8B-B14F-4D97-AF65-F5344CB8AC3E}">
        <p14:creationId xmlns:p14="http://schemas.microsoft.com/office/powerpoint/2010/main" val="429077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DA58EB-51F4-2019-8184-54433C93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780440"/>
            <a:ext cx="10272000" cy="4295240"/>
          </a:xfrm>
        </p:spPr>
        <p:txBody>
          <a:bodyPr/>
          <a:lstStyle/>
          <a:p>
            <a:pPr algn="just"/>
            <a:r>
              <a:rPr lang="en-GB" sz="2400" dirty="0"/>
              <a:t>Choice of Binning Strategy: </a:t>
            </a:r>
          </a:p>
          <a:p>
            <a:pPr marL="795847" lvl="1" indent="0" algn="just">
              <a:buNone/>
            </a:pPr>
            <a:r>
              <a:rPr lang="en-GB" sz="2000" dirty="0"/>
              <a:t>The type of binning (equal-width, equal-frequency, custom) should align with the data characteristics and </a:t>
            </a:r>
            <a:r>
              <a:rPr lang="en-GB" sz="2000" dirty="0" err="1"/>
              <a:t>modeling</a:t>
            </a:r>
            <a:r>
              <a:rPr lang="en-GB" sz="2000" dirty="0"/>
              <a:t> goals.</a:t>
            </a:r>
          </a:p>
          <a:p>
            <a:pPr marL="795847" lvl="1" indent="0" algn="just">
              <a:buNone/>
            </a:pPr>
            <a:endParaRPr lang="en-GB" sz="2000" dirty="0"/>
          </a:p>
          <a:p>
            <a:pPr algn="just"/>
            <a:r>
              <a:rPr lang="en-GB" sz="2400" dirty="0"/>
              <a:t>Loss of Information: </a:t>
            </a:r>
          </a:p>
          <a:p>
            <a:pPr marL="795847" lvl="1" indent="0" algn="just">
              <a:buNone/>
            </a:pPr>
            <a:r>
              <a:rPr lang="en-GB" sz="2000" dirty="0"/>
              <a:t>Binning converts continuous data into discrete intervals, potentially losing some granularity. This is a trade-off between simplicity and data richness.</a:t>
            </a:r>
          </a:p>
          <a:p>
            <a:pPr marL="795847" lvl="1" indent="0" algn="just">
              <a:buNone/>
            </a:pPr>
            <a:endParaRPr lang="en-GB" sz="2000" dirty="0"/>
          </a:p>
          <a:p>
            <a:pPr algn="just"/>
            <a:r>
              <a:rPr lang="en-GB" sz="2400" dirty="0"/>
              <a:t>Number of Bins: </a:t>
            </a:r>
          </a:p>
          <a:p>
            <a:pPr marL="795847" lvl="1" indent="0" algn="just">
              <a:buNone/>
            </a:pPr>
            <a:r>
              <a:rPr lang="en-GB" sz="2000" dirty="0"/>
              <a:t>Too many bins may result in overfitting, while too few bins may oversimplify the data. The optimal number of bins depends on the problem and the data.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9CE4D-49C2-6074-824A-F8063436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 When Binning</a:t>
            </a:r>
          </a:p>
        </p:txBody>
      </p:sp>
    </p:spTree>
    <p:extLst>
      <p:ext uri="{BB962C8B-B14F-4D97-AF65-F5344CB8AC3E}">
        <p14:creationId xmlns:p14="http://schemas.microsoft.com/office/powerpoint/2010/main" val="3522328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3F7C2-3A1D-1AF3-6CE9-E5597AF1C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usually have some meaningful features inside existing features, you need to extract them manually.</a:t>
            </a:r>
          </a:p>
          <a:p>
            <a:pPr lvl="1"/>
            <a:r>
              <a:rPr lang="en-GB" dirty="0"/>
              <a:t>Feature interactions (creating new features by combining existing ones)</a:t>
            </a:r>
          </a:p>
          <a:p>
            <a:pPr lvl="1"/>
            <a:r>
              <a:rPr lang="en-GB" dirty="0"/>
              <a:t>Condense information from the original features into fewer new features</a:t>
            </a:r>
          </a:p>
          <a:p>
            <a:pPr lvl="2">
              <a:spcBef>
                <a:spcPts val="0"/>
              </a:spcBef>
            </a:pPr>
            <a:r>
              <a:rPr lang="en-GB" dirty="0"/>
              <a:t>Techniques like Principal Component Analysis (PCA), Independent Component Analysis (ICA), and Singular Value Decomposition (SVD)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617DF2-E4B5-BC13-C418-5C8C78E5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1429132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D42B44-4377-26F7-0E87-0C07E6C01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475640"/>
            <a:ext cx="5837040" cy="4131600"/>
          </a:xfrm>
        </p:spPr>
        <p:txBody>
          <a:bodyPr/>
          <a:lstStyle/>
          <a:p>
            <a:pPr marL="186262" indent="0">
              <a:buNone/>
            </a:pPr>
            <a:r>
              <a:rPr lang="en-GB" dirty="0"/>
              <a:t>Aggregating</a:t>
            </a:r>
          </a:p>
          <a:p>
            <a:r>
              <a:rPr lang="en-GB" sz="2000" dirty="0"/>
              <a:t>summarising data by applying functions like </a:t>
            </a:r>
            <a:r>
              <a:rPr lang="en-GB" sz="2000" b="1" dirty="0"/>
              <a:t>sum</a:t>
            </a:r>
            <a:r>
              <a:rPr lang="en-GB" sz="2000" dirty="0"/>
              <a:t>, </a:t>
            </a:r>
            <a:r>
              <a:rPr lang="en-GB" sz="2000" b="1" dirty="0"/>
              <a:t>mean</a:t>
            </a:r>
            <a:r>
              <a:rPr lang="en-GB" sz="2000" dirty="0"/>
              <a:t>, </a:t>
            </a:r>
            <a:r>
              <a:rPr lang="en-GB" sz="2000" b="1" dirty="0"/>
              <a:t>count</a:t>
            </a:r>
            <a:r>
              <a:rPr lang="en-GB" sz="2000" dirty="0"/>
              <a:t>, </a:t>
            </a:r>
            <a:r>
              <a:rPr lang="en-GB" sz="2000" b="1" dirty="0"/>
              <a:t>min</a:t>
            </a:r>
            <a:r>
              <a:rPr lang="en-GB" sz="2000" dirty="0"/>
              <a:t>, </a:t>
            </a:r>
            <a:r>
              <a:rPr lang="en-GB" sz="2000" b="1" dirty="0"/>
              <a:t>max</a:t>
            </a:r>
            <a:r>
              <a:rPr lang="en-GB" sz="2000" dirty="0"/>
              <a:t>, etc., over a group of records, typically based on one or more categorical features.</a:t>
            </a:r>
          </a:p>
          <a:p>
            <a:pPr lvl="1"/>
            <a:r>
              <a:rPr lang="en-GB" sz="2000" dirty="0"/>
              <a:t>helps reduce the size of the dataset while preserving important information.</a:t>
            </a:r>
          </a:p>
          <a:p>
            <a:pPr lvl="1"/>
            <a:r>
              <a:rPr lang="en-GB" sz="2000" dirty="0"/>
              <a:t>useful for generating summary statistics 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8B240-B6DF-59C3-BEED-C9E07015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69111"/>
            <a:ext cx="10272000" cy="763600"/>
          </a:xfrm>
        </p:spPr>
        <p:txBody>
          <a:bodyPr/>
          <a:lstStyle/>
          <a:p>
            <a:r>
              <a:rPr lang="en-GB" dirty="0"/>
              <a:t>Grouping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FE672B-1389-F61E-B0B6-E980B1158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00555"/>
              </p:ext>
            </p:extLst>
          </p:nvPr>
        </p:nvGraphicFramePr>
        <p:xfrm>
          <a:off x="7335520" y="1356967"/>
          <a:ext cx="4572000" cy="253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1216068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55957299"/>
                    </a:ext>
                  </a:extLst>
                </a:gridCol>
              </a:tblGrid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89128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9860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28506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93089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42435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405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7681C8-8F1F-05DB-9F9B-93E857176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49998"/>
              </p:ext>
            </p:extLst>
          </p:nvPr>
        </p:nvGraphicFramePr>
        <p:xfrm>
          <a:off x="7335520" y="4974357"/>
          <a:ext cx="4572000" cy="12657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1216068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55957299"/>
                    </a:ext>
                  </a:extLst>
                </a:gridCol>
              </a:tblGrid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89128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9860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2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48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D42B44-4377-26F7-0E87-0C07E6C01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475640"/>
            <a:ext cx="5837040" cy="4131600"/>
          </a:xfrm>
        </p:spPr>
        <p:txBody>
          <a:bodyPr/>
          <a:lstStyle/>
          <a:p>
            <a:pPr marL="186262" indent="0">
              <a:buNone/>
            </a:pPr>
            <a:r>
              <a:rPr lang="en-GB" dirty="0"/>
              <a:t>Pivoting</a:t>
            </a:r>
          </a:p>
          <a:p>
            <a:pPr marL="186262" indent="0">
              <a:buNone/>
            </a:pPr>
            <a:endParaRPr lang="en-GB" dirty="0"/>
          </a:p>
          <a:p>
            <a:r>
              <a:rPr lang="en-GB" sz="2200" dirty="0"/>
              <a:t>Transforms data from a long format (where each row is an observation) to a wide format (where rows become columns or vice versa). </a:t>
            </a:r>
          </a:p>
          <a:p>
            <a:pPr lvl="1"/>
            <a:r>
              <a:rPr lang="en-GB" sz="1800" dirty="0"/>
              <a:t>Reorganises data to provide insights into relationships between variables.</a:t>
            </a:r>
          </a:p>
          <a:p>
            <a:pPr lvl="1"/>
            <a:r>
              <a:rPr lang="en-GB" sz="1800" dirty="0"/>
              <a:t>useful for generating features that capture group-based or time-based trends. 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8B240-B6DF-59C3-BEED-C9E07015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69111"/>
            <a:ext cx="10272000" cy="763600"/>
          </a:xfrm>
        </p:spPr>
        <p:txBody>
          <a:bodyPr/>
          <a:lstStyle/>
          <a:p>
            <a:r>
              <a:rPr lang="en-GB" dirty="0"/>
              <a:t>Grouping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FE672B-1389-F61E-B0B6-E980B1158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73574"/>
              </p:ext>
            </p:extLst>
          </p:nvPr>
        </p:nvGraphicFramePr>
        <p:xfrm>
          <a:off x="7335520" y="1356967"/>
          <a:ext cx="4572000" cy="253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216068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00435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55957299"/>
                    </a:ext>
                  </a:extLst>
                </a:gridCol>
              </a:tblGrid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89128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9860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28506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93089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42435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405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7681C8-8F1F-05DB-9F9B-93E857176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4355"/>
              </p:ext>
            </p:extLst>
          </p:nvPr>
        </p:nvGraphicFramePr>
        <p:xfrm>
          <a:off x="7335520" y="4974357"/>
          <a:ext cx="4572000" cy="14839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0320">
                  <a:extLst>
                    <a:ext uri="{9D8B030D-6E8A-4147-A177-3AD203B41FA5}">
                      <a16:colId xmlns:a16="http://schemas.microsoft.com/office/drawing/2014/main" val="3121606881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3303193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595729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30753239"/>
                    </a:ext>
                  </a:extLst>
                </a:gridCol>
              </a:tblGrid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Month/</a:t>
                      </a:r>
                    </a:p>
                    <a:p>
                      <a:r>
                        <a:rPr lang="en-GB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89128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9860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2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423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0F8B42-8D5F-9157-2064-FA9EE5D70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400" dirty="0"/>
              <a:t>Feature interactions refer to situations where the relationship between two or more features influences the target variable in ways that individual features alone cannot explain. 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Handling feature interactions involves creating new features by combining existing ones to capture these relationships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DC0775-43C5-31DA-8B32-26176A58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Interactions</a:t>
            </a:r>
          </a:p>
        </p:txBody>
      </p:sp>
    </p:spTree>
    <p:extLst>
      <p:ext uri="{BB962C8B-B14F-4D97-AF65-F5344CB8AC3E}">
        <p14:creationId xmlns:p14="http://schemas.microsoft.com/office/powerpoint/2010/main" val="512448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38BD21-AEEE-504C-3638-4AB1C3C61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286233"/>
            <a:ext cx="10272000" cy="4978400"/>
          </a:xfrm>
        </p:spPr>
        <p:txBody>
          <a:bodyPr/>
          <a:lstStyle/>
          <a:p>
            <a:r>
              <a:rPr lang="en-GB" sz="2400" dirty="0"/>
              <a:t>Multiplicative Interaction</a:t>
            </a:r>
          </a:p>
          <a:p>
            <a:pPr lvl="1"/>
            <a:r>
              <a:rPr lang="en-GB" sz="2000" dirty="0"/>
              <a:t>Multiply two or more features to create a new feature. </a:t>
            </a:r>
          </a:p>
          <a:p>
            <a:pPr lvl="1"/>
            <a:r>
              <a:rPr lang="en-GB" sz="2000" dirty="0"/>
              <a:t>This is useful when the combined effect of two features is more predictive than their individual contributions.</a:t>
            </a:r>
          </a:p>
          <a:p>
            <a:r>
              <a:rPr lang="en-GB" sz="2400" dirty="0"/>
              <a:t>Additive Interaction</a:t>
            </a:r>
          </a:p>
          <a:p>
            <a:pPr lvl="1"/>
            <a:r>
              <a:rPr lang="en-GB" sz="2000" dirty="0"/>
              <a:t>Create new features by adding or subtracting values from two or more features.</a:t>
            </a:r>
          </a:p>
          <a:p>
            <a:r>
              <a:rPr lang="en-GB" sz="2400" dirty="0"/>
              <a:t>Polynomial Features</a:t>
            </a:r>
          </a:p>
          <a:p>
            <a:pPr lvl="1"/>
            <a:r>
              <a:rPr lang="en-GB" sz="2000" dirty="0"/>
              <a:t>creating new features by raising existing features to a power or by multiplying features together. </a:t>
            </a:r>
          </a:p>
          <a:p>
            <a:pPr lvl="1"/>
            <a:r>
              <a:rPr lang="en-GB" sz="2000" dirty="0"/>
              <a:t>This method is particularly useful in capturing non-linear relationships.</a:t>
            </a:r>
          </a:p>
          <a:p>
            <a:r>
              <a:rPr lang="en-GB" sz="2400" dirty="0"/>
              <a:t>Binning Interaction</a:t>
            </a:r>
          </a:p>
          <a:p>
            <a:pPr lvl="1"/>
            <a:r>
              <a:rPr lang="en-GB" sz="2000" dirty="0"/>
              <a:t>Combine two binned features to create interaction terms.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AEC383A-1706-388F-C866-42E41C74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26007"/>
            <a:ext cx="10272000" cy="763600"/>
          </a:xfrm>
        </p:spPr>
        <p:txBody>
          <a:bodyPr/>
          <a:lstStyle/>
          <a:p>
            <a:r>
              <a:rPr lang="en-GB" dirty="0"/>
              <a:t>Feature Interactions</a:t>
            </a:r>
          </a:p>
        </p:txBody>
      </p:sp>
    </p:spTree>
    <p:extLst>
      <p:ext uri="{BB962C8B-B14F-4D97-AF65-F5344CB8AC3E}">
        <p14:creationId xmlns:p14="http://schemas.microsoft.com/office/powerpoint/2010/main" val="981412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DE3BA2-F613-F43A-BDDB-EF964FDD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46327"/>
            <a:ext cx="10272000" cy="763600"/>
          </a:xfrm>
        </p:spPr>
        <p:txBody>
          <a:bodyPr/>
          <a:lstStyle/>
          <a:p>
            <a:r>
              <a:rPr lang="en-GB" dirty="0"/>
              <a:t>Example Feature Interactions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1BCB06-11C5-BB51-EF48-2DE19EBAF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12256"/>
              </p:ext>
            </p:extLst>
          </p:nvPr>
        </p:nvGraphicFramePr>
        <p:xfrm>
          <a:off x="3048000" y="1072487"/>
          <a:ext cx="3048000" cy="168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216068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0043527"/>
                    </a:ext>
                  </a:extLst>
                </a:gridCol>
              </a:tblGrid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89128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9860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28506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9308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03F327-1DEE-2BA6-267A-10ABF87F2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87909"/>
              </p:ext>
            </p:extLst>
          </p:nvPr>
        </p:nvGraphicFramePr>
        <p:xfrm>
          <a:off x="7162800" y="1072487"/>
          <a:ext cx="4572000" cy="168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216068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00435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55957299"/>
                    </a:ext>
                  </a:extLst>
                </a:gridCol>
              </a:tblGrid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Age_income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689128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1,000,000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09860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3,600,000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528506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2,100,000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79308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68F541-BFCC-FAC1-82E1-44C1F13C0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68227"/>
              </p:ext>
            </p:extLst>
          </p:nvPr>
        </p:nvGraphicFramePr>
        <p:xfrm>
          <a:off x="3048000" y="3014175"/>
          <a:ext cx="3048000" cy="168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216068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0043527"/>
                    </a:ext>
                  </a:extLst>
                </a:gridCol>
              </a:tblGrid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Bathrooms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89128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9860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28506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9308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6890DD-D97D-5260-7ACE-4D91F1931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73450"/>
              </p:ext>
            </p:extLst>
          </p:nvPr>
        </p:nvGraphicFramePr>
        <p:xfrm>
          <a:off x="7162800" y="3014175"/>
          <a:ext cx="4572000" cy="168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216068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00435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55957299"/>
                    </a:ext>
                  </a:extLst>
                </a:gridCol>
              </a:tblGrid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Total_rooms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689128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09860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528506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79308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D1410A5-6A76-F8F0-0843-30D512087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63282"/>
              </p:ext>
            </p:extLst>
          </p:nvPr>
        </p:nvGraphicFramePr>
        <p:xfrm>
          <a:off x="3048000" y="4941669"/>
          <a:ext cx="3048000" cy="168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216068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0043527"/>
                    </a:ext>
                  </a:extLst>
                </a:gridCol>
              </a:tblGrid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Feature2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89128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9860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28506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9308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EF7BBA6-E65F-EF8A-DC9F-F624E173D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69114"/>
              </p:ext>
            </p:extLst>
          </p:nvPr>
        </p:nvGraphicFramePr>
        <p:xfrm>
          <a:off x="7162800" y="4965898"/>
          <a:ext cx="4572000" cy="168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12160688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140043527"/>
                    </a:ext>
                  </a:extLst>
                </a:gridCol>
                <a:gridCol w="2174240">
                  <a:extLst>
                    <a:ext uri="{9D8B030D-6E8A-4147-A177-3AD203B41FA5}">
                      <a16:colId xmlns:a16="http://schemas.microsoft.com/office/drawing/2014/main" val="755957299"/>
                    </a:ext>
                  </a:extLst>
                </a:gridCol>
              </a:tblGrid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Feature2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Feature1*Feature2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689128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09860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528506"/>
                  </a:ext>
                </a:extLst>
              </a:tr>
              <a:tr h="42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79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077E33E-EA70-4E26-0385-0FC0C1033D52}"/>
              </a:ext>
            </a:extLst>
          </p:cNvPr>
          <p:cNvSpPr txBox="1"/>
          <p:nvPr/>
        </p:nvSpPr>
        <p:spPr>
          <a:xfrm>
            <a:off x="213360" y="1783636"/>
            <a:ext cx="265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Multiplicative Interaction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F5320-687F-A57A-DF10-FC5CC85D7A24}"/>
              </a:ext>
            </a:extLst>
          </p:cNvPr>
          <p:cNvSpPr txBox="1"/>
          <p:nvPr/>
        </p:nvSpPr>
        <p:spPr>
          <a:xfrm>
            <a:off x="213360" y="3785156"/>
            <a:ext cx="21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Additive Interaction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B62E9-522E-BD88-566A-A397846977B7}"/>
              </a:ext>
            </a:extLst>
          </p:cNvPr>
          <p:cNvSpPr txBox="1"/>
          <p:nvPr/>
        </p:nvSpPr>
        <p:spPr>
          <a:xfrm>
            <a:off x="213360" y="5416181"/>
            <a:ext cx="24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Polynomial Interaction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7E2EB3-1AC6-E00A-2D91-86490B72CF30}"/>
              </a:ext>
            </a:extLst>
          </p:cNvPr>
          <p:cNvSpPr/>
          <p:nvPr/>
        </p:nvSpPr>
        <p:spPr>
          <a:xfrm>
            <a:off x="6248400" y="1783636"/>
            <a:ext cx="78232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34DA5A9-272D-491B-6E13-14505CDFC352}"/>
              </a:ext>
            </a:extLst>
          </p:cNvPr>
          <p:cNvSpPr/>
          <p:nvPr/>
        </p:nvSpPr>
        <p:spPr>
          <a:xfrm>
            <a:off x="6248400" y="3858019"/>
            <a:ext cx="78232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03A5B0-21DE-103B-8171-DAFA658C3F6B}"/>
              </a:ext>
            </a:extLst>
          </p:cNvPr>
          <p:cNvSpPr/>
          <p:nvPr/>
        </p:nvSpPr>
        <p:spPr>
          <a:xfrm>
            <a:off x="6238240" y="5747736"/>
            <a:ext cx="78232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3E15-2B48-E62A-59B1-F942C47E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536" y="4804203"/>
            <a:ext cx="2667000" cy="508384"/>
          </a:xfrm>
        </p:spPr>
        <p:txBody>
          <a:bodyPr>
            <a:normAutofit/>
          </a:bodyPr>
          <a:lstStyle/>
          <a:p>
            <a:r>
              <a:rPr lang="en-GB" sz="2000" dirty="0"/>
              <a:t>Linear Feature space</a:t>
            </a:r>
          </a:p>
        </p:txBody>
      </p:sp>
      <p:pic>
        <p:nvPicPr>
          <p:cNvPr id="11268" name="Picture 4" descr="machine learning – Page 2">
            <a:extLst>
              <a:ext uri="{FF2B5EF4-FFF2-40B4-BE49-F238E27FC236}">
                <a16:creationId xmlns:a16="http://schemas.microsoft.com/office/drawing/2014/main" id="{4F64A854-C366-3A57-1C81-93CA87427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939" y="3292642"/>
            <a:ext cx="3708400" cy="31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2B1BD5B3-3193-7E24-B75D-56AD9547E2D4}"/>
              </a:ext>
            </a:extLst>
          </p:cNvPr>
          <p:cNvSpPr txBox="1">
            <a:spLocks/>
          </p:cNvSpPr>
          <p:nvPr/>
        </p:nvSpPr>
        <p:spPr>
          <a:xfrm>
            <a:off x="706120" y="-528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Why Feature engineering?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C5E94FD-C440-7CE8-6528-491A5C862951}"/>
              </a:ext>
            </a:extLst>
          </p:cNvPr>
          <p:cNvSpPr txBox="1">
            <a:spLocks/>
          </p:cNvSpPr>
          <p:nvPr/>
        </p:nvSpPr>
        <p:spPr>
          <a:xfrm>
            <a:off x="5136199" y="1924392"/>
            <a:ext cx="5797826" cy="110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 linear model separates these classes easily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AF212F-1FE8-53AC-756D-47E6B895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9" y="1621005"/>
            <a:ext cx="3724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4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D7EF6C-81C8-C9D6-0DAE-A6188CB9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61" y="4832697"/>
            <a:ext cx="9143999" cy="171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A2321-A241-1B62-EA2C-7604CF706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40"/>
          <a:stretch/>
        </p:blipFill>
        <p:spPr>
          <a:xfrm>
            <a:off x="5954077" y="1778734"/>
            <a:ext cx="5912485" cy="1743075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FD56A74-8C23-3F25-471C-9655F4FE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46327"/>
            <a:ext cx="10272000" cy="763600"/>
          </a:xfrm>
        </p:spPr>
        <p:txBody>
          <a:bodyPr/>
          <a:lstStyle/>
          <a:p>
            <a:r>
              <a:rPr lang="en-GB" dirty="0"/>
              <a:t>Example Feature Interactions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05EAC-1DB9-223C-616C-4F62C40BC3CD}"/>
              </a:ext>
            </a:extLst>
          </p:cNvPr>
          <p:cNvSpPr txBox="1"/>
          <p:nvPr/>
        </p:nvSpPr>
        <p:spPr>
          <a:xfrm>
            <a:off x="863917" y="2757159"/>
            <a:ext cx="325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Binning Interaction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79C5D26-3EC5-CFFD-B301-66D5FF2C25CB}"/>
              </a:ext>
            </a:extLst>
          </p:cNvPr>
          <p:cNvSpPr/>
          <p:nvPr/>
        </p:nvSpPr>
        <p:spPr>
          <a:xfrm>
            <a:off x="8260080" y="3760652"/>
            <a:ext cx="396240" cy="5943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150F8-9459-94F5-505F-0DDF451C9B75}"/>
              </a:ext>
            </a:extLst>
          </p:cNvPr>
          <p:cNvSpPr txBox="1"/>
          <p:nvPr/>
        </p:nvSpPr>
        <p:spPr>
          <a:xfrm>
            <a:off x="487998" y="3457667"/>
            <a:ext cx="63595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800" dirty="0"/>
              <a:t>For example, if you bin age into groups (e.g., young, middle-aged, old) and income into low, medium, and high, the combination of these bins might capture more nuanced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2234769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BFE3C-632F-D950-0CC9-148E3218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787" y="1678840"/>
            <a:ext cx="5664453" cy="4131600"/>
          </a:xfrm>
        </p:spPr>
        <p:txBody>
          <a:bodyPr/>
          <a:lstStyle/>
          <a:p>
            <a:r>
              <a:rPr lang="en-GB" dirty="0"/>
              <a:t>Transforms the original features into a smaller set of uncorrelated components (principal components).</a:t>
            </a:r>
          </a:p>
          <a:p>
            <a:r>
              <a:rPr lang="en-GB" dirty="0"/>
              <a:t>Reduce the dimensionality of data while retaining the most important variance in the dataset.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6BCF6C-F83C-FD8E-A72A-38818458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 (PCA)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8740FB5-BC45-E5E1-397E-8ADCEDA9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79" y="1960881"/>
            <a:ext cx="6229735" cy="373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064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64039-C87D-23A0-2BB3-53008A4CE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822369"/>
            <a:ext cx="10272000" cy="1213263"/>
          </a:xfrm>
        </p:spPr>
        <p:txBody>
          <a:bodyPr/>
          <a:lstStyle/>
          <a:p>
            <a:pPr marL="186262" indent="0" algn="ctr">
              <a:buNone/>
            </a:pPr>
            <a:r>
              <a:rPr lang="en-US" dirty="0"/>
              <a:t>Any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84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78ACAD-CE7D-63AA-0C6F-9A8C2B46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Feature engineering?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0B5D0D-DAAD-7B6C-80E4-A8567282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719" y="1944712"/>
            <a:ext cx="5797826" cy="110641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Not possible for a linear model to separate the classes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DF496-45D5-7905-E114-DEB3118C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2" y="1629443"/>
            <a:ext cx="4833317" cy="4520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CE4AF6-A67A-3D74-E64E-334BAE3F3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49" t="11454" b="21458"/>
          <a:stretch/>
        </p:blipFill>
        <p:spPr>
          <a:xfrm>
            <a:off x="7681744" y="3305154"/>
            <a:ext cx="4082874" cy="27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B3B08B-E6C3-B6A2-49E8-CA9395BB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Feature engineering?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8EF81-5BD7-0818-A1BE-55AA88238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013"/>
          <a:stretch/>
        </p:blipFill>
        <p:spPr>
          <a:xfrm>
            <a:off x="192343" y="1784324"/>
            <a:ext cx="7321453" cy="426720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97020AE-18FB-9A39-1EA0-0DBD1F573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35"/>
          <a:stretch/>
        </p:blipFill>
        <p:spPr>
          <a:xfrm>
            <a:off x="8338931" y="1768462"/>
            <a:ext cx="3747673" cy="42672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F39A874-7A81-72CB-1035-B0588B4FAC6A}"/>
              </a:ext>
            </a:extLst>
          </p:cNvPr>
          <p:cNvSpPr/>
          <p:nvPr/>
        </p:nvSpPr>
        <p:spPr>
          <a:xfrm>
            <a:off x="7185992" y="3917924"/>
            <a:ext cx="1152939" cy="376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46394D-482E-D5EE-CAA7-04A05C36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76" y="5192849"/>
            <a:ext cx="3104934" cy="4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9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1A5D773-3261-25D6-4066-C64B2F47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1467" y="1665909"/>
            <a:ext cx="10272000" cy="4131600"/>
          </a:xfrm>
        </p:spPr>
        <p:txBody>
          <a:bodyPr/>
          <a:lstStyle/>
          <a:p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>
              <a:rPr lang="en-US" sz="24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(like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encoding)</a:t>
            </a:r>
            <a:r>
              <a:rPr lang="en-US" sz="24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 </a:t>
            </a:r>
            <a:r>
              <a:rPr lang="en-US" sz="2400" spc="-4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</a:p>
          <a:p>
            <a:r>
              <a:rPr lang="en-US"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24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4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spc="-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  <a:p>
            <a:r>
              <a:rPr lang="en-US"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Time-consuming,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thousand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endParaRPr lang="en-US" sz="2400" spc="-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GB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GB" sz="24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GB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spc="-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matters</a:t>
            </a:r>
          </a:p>
          <a:p>
            <a:pPr lvl="1"/>
            <a:r>
              <a:rPr lang="en-US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>
              <a:spcBef>
                <a:spcPts val="0"/>
              </a:spcBef>
            </a:pP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Simpler</a:t>
            </a:r>
            <a:r>
              <a:rPr lang="en-US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524" y="486356"/>
            <a:ext cx="6565425" cy="631238"/>
          </a:xfrm>
          <a:prstGeom prst="rect">
            <a:avLst/>
          </a:prstGeom>
        </p:spPr>
        <p:txBody>
          <a:bodyPr spcFirstLastPara="1" vert="horz" wrap="square" lIns="0" tIns="8929" rIns="0" bIns="0" rtlCol="0" anchor="t" anchorCtr="0">
            <a:spAutoFit/>
          </a:bodyPr>
          <a:lstStyle/>
          <a:p>
            <a:pPr marL="8929">
              <a:spcBef>
                <a:spcPts val="71"/>
              </a:spcBef>
            </a:pPr>
            <a:r>
              <a:rPr spc="24" dirty="0"/>
              <a:t>Feature</a:t>
            </a:r>
            <a:r>
              <a:rPr spc="-4" dirty="0"/>
              <a:t> </a:t>
            </a:r>
            <a:r>
              <a:rPr spc="56" dirty="0"/>
              <a:t>engineering</a:t>
            </a:r>
            <a:r>
              <a:rPr spc="-4" dirty="0"/>
              <a:t> </a:t>
            </a:r>
            <a:r>
              <a:rPr spc="63" dirty="0"/>
              <a:t>is</a:t>
            </a:r>
            <a:r>
              <a:rPr spc="-4" dirty="0"/>
              <a:t> </a:t>
            </a:r>
            <a:r>
              <a:rPr spc="63" dirty="0"/>
              <a:t>hard</a:t>
            </a:r>
            <a:r>
              <a:rPr lang="en-GB" spc="63" dirty="0"/>
              <a:t>!!</a:t>
            </a:r>
            <a:endParaRPr spc="6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8AFBE-4E8F-2077-1F61-EDDA82C6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480" y="1356967"/>
            <a:ext cx="7726800" cy="5132054"/>
          </a:xfrm>
        </p:spPr>
        <p:txBody>
          <a:bodyPr/>
          <a:lstStyle/>
          <a:p>
            <a:pPr marL="186262" indent="0">
              <a:buNone/>
            </a:pPr>
            <a:r>
              <a:rPr lang="en-GB" dirty="0"/>
              <a:t>1. Feature Transformation</a:t>
            </a:r>
          </a:p>
          <a:p>
            <a:pPr marL="1076325" indent="-422275"/>
            <a:r>
              <a:rPr lang="en-GB" dirty="0"/>
              <a:t>Feature construction</a:t>
            </a:r>
          </a:p>
          <a:p>
            <a:pPr marL="1616075" lvl="1" indent="-447675"/>
            <a:r>
              <a:rPr lang="en-GB" dirty="0"/>
              <a:t>Transformation techniques</a:t>
            </a:r>
          </a:p>
          <a:p>
            <a:pPr marL="1616075" lvl="1" indent="-447675">
              <a:lnSpc>
                <a:spcPct val="100000"/>
              </a:lnSpc>
            </a:pPr>
            <a:r>
              <a:rPr lang="en-GB" dirty="0"/>
              <a:t>Feature encoding – various encoding types</a:t>
            </a:r>
          </a:p>
          <a:p>
            <a:pPr marL="1616075" lvl="1" indent="-447675"/>
            <a:r>
              <a:rPr lang="en-GB" dirty="0"/>
              <a:t>Binning</a:t>
            </a:r>
          </a:p>
          <a:p>
            <a:pPr marL="1616075" lvl="1" indent="-447675"/>
            <a:r>
              <a:rPr lang="en-GB" dirty="0"/>
              <a:t>Scaling/normalisation</a:t>
            </a:r>
          </a:p>
          <a:p>
            <a:pPr marL="1076325" indent="-422275"/>
            <a:r>
              <a:rPr lang="en-GB" dirty="0"/>
              <a:t>Feature extraction</a:t>
            </a:r>
          </a:p>
          <a:p>
            <a:pPr marL="1616075" lvl="1" indent="-447675"/>
            <a:r>
              <a:rPr lang="en-GB" dirty="0"/>
              <a:t>Grouping</a:t>
            </a:r>
          </a:p>
          <a:p>
            <a:pPr marL="1616075" lvl="1" indent="-447675">
              <a:lnSpc>
                <a:spcPct val="100000"/>
              </a:lnSpc>
            </a:pPr>
            <a:r>
              <a:rPr lang="en-GB" dirty="0"/>
              <a:t>Feature interactions</a:t>
            </a:r>
          </a:p>
          <a:p>
            <a:pPr marL="1616075" lvl="1" indent="-447675">
              <a:lnSpc>
                <a:spcPct val="100000"/>
              </a:lnSpc>
            </a:pPr>
            <a:r>
              <a:rPr lang="en-GB" dirty="0"/>
              <a:t>PCA</a:t>
            </a:r>
          </a:p>
          <a:p>
            <a:pPr marL="186262" indent="0">
              <a:buNone/>
            </a:pPr>
            <a:r>
              <a:rPr lang="en-GB" dirty="0"/>
              <a:t>2. Feature selection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39DA42-0B03-FDF1-11FE-5E505F86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61866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2DBEF8-C74C-EF98-3BAA-54FA450B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760" y="7374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kern="1200" dirty="0">
                <a:latin typeface="+mj-lt"/>
                <a:ea typeface="+mj-ea"/>
                <a:cs typeface="+mj-cs"/>
              </a:rPr>
              <a:t>Transformation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E7D9D-E7B3-1C77-7C42-1E83B582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1917065"/>
            <a:ext cx="5452207" cy="4351338"/>
          </a:xfrm>
        </p:spPr>
        <p:txBody>
          <a:bodyPr>
            <a:normAutofit/>
          </a:bodyPr>
          <a:lstStyle/>
          <a:p>
            <a:pPr algn="just"/>
            <a:r>
              <a:rPr lang="en-GB" sz="2000" dirty="0"/>
              <a:t>Applied to individual features (variables) in a dataset to make them more suitable for modelling.</a:t>
            </a:r>
          </a:p>
          <a:p>
            <a:pPr algn="just"/>
            <a:r>
              <a:rPr lang="en-GB" sz="2000" dirty="0"/>
              <a:t>Often used to correct skewness, normalise data, or make relationships more linear for better model performance.</a:t>
            </a:r>
          </a:p>
          <a:p>
            <a:pPr lvl="1" algn="just"/>
            <a:r>
              <a:rPr lang="en-GB" sz="2000" dirty="0"/>
              <a:t>Logarithmic Transformation (log(x))</a:t>
            </a:r>
          </a:p>
          <a:p>
            <a:pPr lvl="1" algn="just"/>
            <a:r>
              <a:rPr lang="en-GB" sz="2000" dirty="0"/>
              <a:t>Square Root Transformation (√x)</a:t>
            </a:r>
          </a:p>
          <a:p>
            <a:pPr lvl="1" algn="just"/>
            <a:r>
              <a:rPr lang="en-GB" sz="2000" dirty="0"/>
              <a:t>Reciprocal Transformation (1/x)</a:t>
            </a:r>
          </a:p>
          <a:p>
            <a:pPr lvl="1" algn="just"/>
            <a:r>
              <a:rPr lang="en-GB" sz="2000" dirty="0"/>
              <a:t>Exponential Transformation (e</a:t>
            </a:r>
            <a:r>
              <a:rPr lang="en-GB" sz="2000" baseline="30000" dirty="0"/>
              <a:t>x</a:t>
            </a:r>
            <a:r>
              <a:rPr lang="en-GB" sz="2000" dirty="0"/>
              <a:t>)</a:t>
            </a:r>
          </a:p>
          <a:p>
            <a:pPr lvl="1" algn="just"/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95332-D006-B522-D40D-38B6F841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946" y="1665289"/>
            <a:ext cx="5452207" cy="37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526A-3B1A-7BAC-359F-2300806D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0" y="111125"/>
            <a:ext cx="10515600" cy="1325563"/>
          </a:xfrm>
        </p:spPr>
        <p:txBody>
          <a:bodyPr/>
          <a:lstStyle/>
          <a:p>
            <a:pPr algn="ctr"/>
            <a:r>
              <a:rPr lang="en-GB" sz="4400" dirty="0"/>
              <a:t>Logarithmic</a:t>
            </a:r>
            <a:r>
              <a:rPr lang="en-GB" dirty="0"/>
              <a:t>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022F-23DC-FC9C-828D-20FB770C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5109" cy="4351338"/>
          </a:xfrm>
        </p:spPr>
        <p:txBody>
          <a:bodyPr>
            <a:normAutofit/>
          </a:bodyPr>
          <a:lstStyle/>
          <a:p>
            <a:r>
              <a:rPr lang="en-GB" sz="2000" dirty="0"/>
              <a:t>Compresses the range of large numbers and expand the range of small numbers. </a:t>
            </a:r>
          </a:p>
          <a:p>
            <a:r>
              <a:rPr lang="en-GB" sz="2200" dirty="0"/>
              <a:t>E.g. The larger x is, the slower log(x) increments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40AD6-2002-C547-6192-48DB9A693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7" t="39710" r="28913" b="16088"/>
          <a:stretch/>
        </p:blipFill>
        <p:spPr>
          <a:xfrm>
            <a:off x="4554026" y="1787957"/>
            <a:ext cx="7425041" cy="40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1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1477</Words>
  <Application>Microsoft Office PowerPoint</Application>
  <PresentationFormat>Widescreen</PresentationFormat>
  <Paragraphs>269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Aptos</vt:lpstr>
      <vt:lpstr>Aptos Display</vt:lpstr>
      <vt:lpstr>Arial</vt:lpstr>
      <vt:lpstr>Arial Unicode MS</vt:lpstr>
      <vt:lpstr>Candara</vt:lpstr>
      <vt:lpstr>Open Sans</vt:lpstr>
      <vt:lpstr>Times New Roman</vt:lpstr>
      <vt:lpstr>Office Theme</vt:lpstr>
      <vt:lpstr>Data Driven AI</vt:lpstr>
      <vt:lpstr>Feature Engineering</vt:lpstr>
      <vt:lpstr>Linear Feature space</vt:lpstr>
      <vt:lpstr>Why Feature engineering?</vt:lpstr>
      <vt:lpstr>Why Feature engineering?</vt:lpstr>
      <vt:lpstr>Feature engineering is hard!!</vt:lpstr>
      <vt:lpstr>Feature Engineering</vt:lpstr>
      <vt:lpstr>Transformation Techniques</vt:lpstr>
      <vt:lpstr>Logarithmic transformation</vt:lpstr>
      <vt:lpstr>Different transformations might lead to different results</vt:lpstr>
      <vt:lpstr>Feature Encoding</vt:lpstr>
      <vt:lpstr>Label Encoding</vt:lpstr>
      <vt:lpstr>Count Encoding</vt:lpstr>
      <vt:lpstr>Frequency Encoding</vt:lpstr>
      <vt:lpstr>Binary Encoding</vt:lpstr>
      <vt:lpstr>One Hot Encoding</vt:lpstr>
      <vt:lpstr>Target Mean Encoding</vt:lpstr>
      <vt:lpstr>Binning</vt:lpstr>
      <vt:lpstr>PowerPoint Presentation</vt:lpstr>
      <vt:lpstr>PowerPoint Presentation</vt:lpstr>
      <vt:lpstr>Binning Examples</vt:lpstr>
      <vt:lpstr>Binning Examples</vt:lpstr>
      <vt:lpstr>Considerations When Binning</vt:lpstr>
      <vt:lpstr>Feature Extraction</vt:lpstr>
      <vt:lpstr>Grouping</vt:lpstr>
      <vt:lpstr>Grouping</vt:lpstr>
      <vt:lpstr>Feature Interactions</vt:lpstr>
      <vt:lpstr>Feature Interactions</vt:lpstr>
      <vt:lpstr>Example Feature Interactions</vt:lpstr>
      <vt:lpstr>Example Feature Interactions</vt:lpstr>
      <vt:lpstr>Principal Component Analysis (PCA)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Abirami Gunasekaran</dc:creator>
  <cp:lastModifiedBy>Abirami Gunasekaran</cp:lastModifiedBy>
  <cp:revision>91</cp:revision>
  <dcterms:created xsi:type="dcterms:W3CDTF">2024-10-12T20:53:56Z</dcterms:created>
  <dcterms:modified xsi:type="dcterms:W3CDTF">2024-10-14T23:33:37Z</dcterms:modified>
</cp:coreProperties>
</file>