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35"/>
  </p:notesMasterIdLst>
  <p:sldIdLst>
    <p:sldId id="306" r:id="rId2"/>
    <p:sldId id="307" r:id="rId3"/>
    <p:sldId id="308" r:id="rId4"/>
    <p:sldId id="309" r:id="rId5"/>
    <p:sldId id="310" r:id="rId6"/>
    <p:sldId id="311" r:id="rId7"/>
    <p:sldId id="312" r:id="rId8"/>
    <p:sldId id="313" r:id="rId9"/>
    <p:sldId id="316" r:id="rId10"/>
    <p:sldId id="318" r:id="rId11"/>
    <p:sldId id="319" r:id="rId12"/>
    <p:sldId id="326" r:id="rId13"/>
    <p:sldId id="362" r:id="rId14"/>
    <p:sldId id="363" r:id="rId15"/>
    <p:sldId id="364" r:id="rId16"/>
    <p:sldId id="365" r:id="rId17"/>
    <p:sldId id="366" r:id="rId18"/>
    <p:sldId id="367" r:id="rId19"/>
    <p:sldId id="368" r:id="rId20"/>
    <p:sldId id="369" r:id="rId21"/>
    <p:sldId id="370" r:id="rId22"/>
    <p:sldId id="371" r:id="rId23"/>
    <p:sldId id="372" r:id="rId24"/>
    <p:sldId id="373" r:id="rId25"/>
    <p:sldId id="374" r:id="rId26"/>
    <p:sldId id="375" r:id="rId27"/>
    <p:sldId id="376" r:id="rId28"/>
    <p:sldId id="377" r:id="rId29"/>
    <p:sldId id="392" r:id="rId30"/>
    <p:sldId id="393" r:id="rId31"/>
    <p:sldId id="378" r:id="rId32"/>
    <p:sldId id="379" r:id="rId33"/>
    <p:sldId id="389" r:id="rId34"/>
  </p:sldIdLst>
  <p:sldSz cx="9144000" cy="5143500" type="screen16x9"/>
  <p:notesSz cx="6858000" cy="9144000"/>
  <p:embeddedFontLst>
    <p:embeddedFont>
      <p:font typeface="Roboto" panose="02000000000000000000" pitchFamily="2" charset="0"/>
      <p:regular r:id="rId36"/>
      <p:bold r:id="rId37"/>
      <p:italic r:id="rId38"/>
      <p:boldItalic r:id="rId39"/>
    </p:embeddedFont>
    <p:embeddedFont>
      <p:font typeface="Roboto Condensed Light" panose="02000000000000000000" pitchFamily="2" charset="0"/>
      <p:regular r:id="rId40"/>
      <p: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76BF2F-1809-46EF-BF95-00583D1C2762}">
  <a:tblStyle styleId="{2876BF2F-1809-46EF-BF95-00583D1C27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d86c0c3f75_0_3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d86c0c3f75_0_3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other types of uncertainty – correlated and uncorrelated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d86c0c3f75_0_3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d86c0c3f75_0_3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d86c0c3f75_0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d86c0c3f75_0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 does other things besides being data-centric, but this is one aspect of confident learning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3" name="Google Shape;2583;g1d86c0c3f75_0_2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4" name="Google Shape;2584;g1d86c0c3f75_0_2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" name="Google Shape;2590;g1d86c0c3f75_0_26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1" name="Google Shape;2591;g1d86c0c3f75_0_26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9" name="Google Shape;2609;g1d86c0c3f75_0_26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0" name="Google Shape;2610;g1d86c0c3f75_0_26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" name="Google Shape;2641;g1d86c0c3f75_0_26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2" name="Google Shape;2642;g1d86c0c3f75_0_26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1" name="Google Shape;2661;g1d86c0c3f75_0_26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2" name="Google Shape;2662;g1d86c0c3f75_0_26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7" name="Google Shape;2687;g1d86c0c3f75_0_27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8" name="Google Shape;2688;g1d86c0c3f75_0_27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8" name="Google Shape;2718;g1d86c0c3f75_0_27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9" name="Google Shape;2719;g1d86c0c3f75_0_27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d86c0c3f75_0_3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d86c0c3f75_0_3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7" name="Google Shape;2737;g1d86c0c3f75_0_2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8" name="Google Shape;2738;g1d86c0c3f75_0_27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6" name="Google Shape;2756;g1d86c0c3f75_0_27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7" name="Google Shape;2757;g1d86c0c3f75_0_27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8" name="Google Shape;2788;g1d86c0c3f75_0_28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9" name="Google Shape;2789;g1d86c0c3f75_0_28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8" name="Google Shape;2808;g1d86c0c3f75_0_28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9" name="Google Shape;2809;g1d86c0c3f75_0_28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1" name="Google Shape;2831;g1d86c0c3f75_0_28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2" name="Google Shape;2832;g1d86c0c3f75_0_28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7" name="Google Shape;2857;g1d86c0c3f75_0_28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8" name="Google Shape;2858;g1d86c0c3f75_0_28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4" name="Google Shape;2894;g1d86c0c3f75_0_29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5" name="Google Shape;2895;g1d86c0c3f75_0_29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9" name="Google Shape;2919;g1d86c0c3f75_0_29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0" name="Google Shape;2920;g1d86c0c3f75_0_29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3" name="Google Shape;2963;g1d86c0c3f75_0_29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4" name="Google Shape;2964;g1d86c0c3f75_0_29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6" name="Google Shape;3016;g1d86c0c3f75_0_30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7" name="Google Shape;3017;g1d86c0c3f75_0_30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d86c0c3f75_0_3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d86c0c3f75_0_3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0" name="Google Shape;3030;g1d86c0c3f75_0_30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1" name="Google Shape;3031;g1d86c0c3f75_0_30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8" name="Google Shape;3158;g1d86c0c3f75_0_3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9" name="Google Shape;3159;g1d86c0c3f75_0_3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world deployment which can have dire consequences for self driving cars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d86c0c3f75_0_3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d86c0c3f75_0_3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d6e46d470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d6e46d470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d86c0c3f75_0_34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d86c0c3f75_0_34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d86c0c3f75_0_3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d86c0c3f75_0_3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d86c0c3f75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d86c0c3f75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d86c0c3f75_0_3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d86c0c3f75_0_3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02B8F-380B-E898-6470-C9B5E2BFA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3AA2A-8A99-79B0-7FB4-F284D4D6E3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C8DF4-7B9E-661A-D9A5-4F1493846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70EE-1256-4435-AB37-C480BD1F52A1}" type="datetimeFigureOut">
              <a:rPr lang="en-GB" smtClean="0"/>
              <a:t>16/09/2024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D7720-C557-7409-24A8-BB1F64C55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9FC70-0BE2-74C2-811F-C912F0C0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1F3E-59A6-44DA-ACA7-60A0845BC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56758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9D788-8490-6553-DB00-99419F613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D23299-C800-1614-45F2-E64064875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2FEAE-6A03-0880-B2CA-86907BD85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70EE-1256-4435-AB37-C480BD1F52A1}" type="datetimeFigureOut">
              <a:rPr lang="en-GB" smtClean="0"/>
              <a:t>16/09/2024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BABE4-C300-017A-26E5-4C5B10A96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0E2C4-3D3C-2F31-6B0C-C8058F61B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1F3E-59A6-44DA-ACA7-60A0845BC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20206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6B878B-A070-5E46-7DB3-AD3231B6F4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FC975-9283-D72F-31CF-634303F6BB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C62D5-923D-82E6-B605-2354B3192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70EE-1256-4435-AB37-C480BD1F52A1}" type="datetimeFigureOut">
              <a:rPr lang="en-GB" smtClean="0"/>
              <a:t>16/09/2024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BBE80-4690-7669-F284-F758B3156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7A588-2372-A619-0940-190921EBA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1F3E-59A6-44DA-ACA7-60A0845BC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55184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61966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23687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body" idx="1"/>
          </p:nvPr>
        </p:nvSpPr>
        <p:spPr>
          <a:xfrm>
            <a:off x="719900" y="1533450"/>
            <a:ext cx="7704000" cy="30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6012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45E8A-262D-45CD-956B-FF997CDE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771F7-9528-3284-545E-AD599C72C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ABA84-76E8-257E-0D0E-D0401BA8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70EE-1256-4435-AB37-C480BD1F52A1}" type="datetimeFigureOut">
              <a:rPr lang="en-GB" smtClean="0"/>
              <a:t>16/09/2024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B89CE-5DF4-8038-21FC-F33D7C5D7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4FAE0-2E01-E039-D451-E2D41E54E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1F3E-59A6-44DA-ACA7-60A0845BC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36316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3E08-F2A1-B450-9FDB-D3E7D4C41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7CED9-A6E9-4559-0AE7-B10BC8495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F032A-B6A1-BFC2-D01D-54BFBF0A1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70EE-1256-4435-AB37-C480BD1F52A1}" type="datetimeFigureOut">
              <a:rPr lang="en-GB" smtClean="0"/>
              <a:t>16/09/2024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494AB-A3B8-5A4C-5B8C-7ED0E4A7E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989DF-C832-9764-0EAF-56121ACD4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1F3E-59A6-44DA-ACA7-60A0845BC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117992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32F4F-8E0F-FCDD-7DC2-35442BB42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17445-FFC7-C0C3-BE5E-0FA5EE7F07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B5EF1-5EEA-436D-AD17-5088FE7DD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F6DB4-695A-2456-08B0-DA43E7BFC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70EE-1256-4435-AB37-C480BD1F52A1}" type="datetimeFigureOut">
              <a:rPr lang="en-GB" smtClean="0"/>
              <a:t>16/09/2024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61D57-BC38-0DF0-1F5C-8E545F63E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E1430D-08E9-043F-849C-5D1AFD237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1F3E-59A6-44DA-ACA7-60A0845BC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33361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AD02F-B0F0-8F9E-A378-910EC49ED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9A7BB-42A5-A89A-E906-E72A2DE9A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AF679D-A59A-A0F6-DB36-CC8D47256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67FF64-06FC-8D03-230E-DDBBD37E50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5BC6F1-9F65-BFD8-EE33-FDA0CBC1D5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BEB8F5-9CDB-0AE2-C55C-60C015184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70EE-1256-4435-AB37-C480BD1F52A1}" type="datetimeFigureOut">
              <a:rPr lang="en-GB" smtClean="0"/>
              <a:t>16/09/2024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CDADF2-4994-56FB-5D6F-5BEF996C9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8C67F6-9C3B-AC4F-F35B-DA90572DC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1F3E-59A6-44DA-ACA7-60A0845BC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285122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66C23-EAF4-CDCC-911B-987F0D84D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C4D166-DA6D-B3B8-8152-140BBE963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70EE-1256-4435-AB37-C480BD1F52A1}" type="datetimeFigureOut">
              <a:rPr lang="en-GB" smtClean="0"/>
              <a:t>16/09/2024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957B45-D888-CB01-2C79-F62B224A8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FC0B0-D1E3-19AE-4B6C-2AAE0BBCD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1F3E-59A6-44DA-ACA7-60A0845BC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41636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08B2F-506D-DB75-4EEE-0EAA03BFE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70EE-1256-4435-AB37-C480BD1F52A1}" type="datetimeFigureOut">
              <a:rPr lang="en-GB" smtClean="0"/>
              <a:t>16/09/2024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9D6614-B0F4-96D8-FAC5-442120E89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E187DE-A866-AFC3-2EC5-7ECD1D75B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1F3E-59A6-44DA-ACA7-60A0845BC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928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63EBF-D267-11A0-0371-8D258C73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C9E1F-4A74-9FB4-65BA-A0C973A9C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FEB1D-9D8E-2C29-33E0-C5DC02FEF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64F22-6555-F80A-D05D-B1BCD2F2C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70EE-1256-4435-AB37-C480BD1F52A1}" type="datetimeFigureOut">
              <a:rPr lang="en-GB" smtClean="0"/>
              <a:t>16/09/2024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A4D73-EBF1-839C-2F8C-1613245E2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7124D-164B-BA55-4C97-016F4DF00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1F3E-59A6-44DA-ACA7-60A0845BC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53722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5D658-F612-39FD-37F3-3389785C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82F77E-F256-55AA-FDEB-972C65E744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C1D673-F98C-A4C8-7152-5CCD3FB7E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1583BF-6205-9B0B-4CA1-458CBB813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70EE-1256-4435-AB37-C480BD1F52A1}" type="datetimeFigureOut">
              <a:rPr lang="en-GB" smtClean="0"/>
              <a:t>16/09/2024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5FF7D-D78C-93B6-973F-EC2AA0080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0996C3-9A52-00CE-931F-751B49398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1F3E-59A6-44DA-ACA7-60A0845BC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569527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84A111-CEB3-DC76-19F1-0B52BAFAA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19D78-B1CA-6AEA-B287-C636ABA81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300FA-C443-8041-4F02-D99610218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2370EE-1256-4435-AB37-C480BD1F52A1}" type="datetimeFigureOut">
              <a:rPr lang="en-GB" smtClean="0"/>
              <a:t>16/09/2024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650DF-D9C9-66F0-E89E-1E41AA2A2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63AC3-CB91-F5A0-DBD6-40348A6E18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321F3E-59A6-44DA-ACA7-60A0845BC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072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labelerrors.com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labelerrors.com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labelerrors.com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labelerrors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labelerrors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911.00068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>
            <a:spLocks noGrp="1"/>
          </p:cNvSpPr>
          <p:nvPr>
            <p:ph type="ctrTitle"/>
          </p:nvPr>
        </p:nvSpPr>
        <p:spPr>
          <a:xfrm>
            <a:off x="713100" y="1481055"/>
            <a:ext cx="7204266" cy="15892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Driven AI</a:t>
            </a:r>
            <a:endParaRPr dirty="0"/>
          </a:p>
        </p:txBody>
      </p:sp>
      <p:sp>
        <p:nvSpPr>
          <p:cNvPr id="233" name="Google Shape;233;p33"/>
          <p:cNvSpPr txBox="1">
            <a:spLocks noGrp="1"/>
          </p:cNvSpPr>
          <p:nvPr>
            <p:ph type="subTitle" idx="1"/>
          </p:nvPr>
        </p:nvSpPr>
        <p:spPr>
          <a:xfrm>
            <a:off x="4772634" y="2941197"/>
            <a:ext cx="3658266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Week 1 - Lecture 2: Label Errors</a:t>
            </a:r>
            <a:endParaRPr dirty="0"/>
          </a:p>
        </p:txBody>
      </p:sp>
      <p:sp>
        <p:nvSpPr>
          <p:cNvPr id="235" name="Google Shape;235;p33"/>
          <p:cNvSpPr txBox="1">
            <a:spLocks noGrp="1"/>
          </p:cNvSpPr>
          <p:nvPr>
            <p:ph type="subTitle" idx="4294967295"/>
          </p:nvPr>
        </p:nvSpPr>
        <p:spPr>
          <a:xfrm>
            <a:off x="6557963" y="4630738"/>
            <a:ext cx="2586037" cy="4762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CHS 2406: Data-driven AI</a:t>
            </a:r>
            <a:endParaRPr sz="1200" dirty="0"/>
          </a:p>
        </p:txBody>
      </p:sp>
      <p:cxnSp>
        <p:nvCxnSpPr>
          <p:cNvPr id="234" name="Google Shape;234;p33"/>
          <p:cNvCxnSpPr>
            <a:cxnSpLocks/>
          </p:cNvCxnSpPr>
          <p:nvPr/>
        </p:nvCxnSpPr>
        <p:spPr>
          <a:xfrm>
            <a:off x="831981" y="2852711"/>
            <a:ext cx="6663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233;p33">
            <a:extLst>
              <a:ext uri="{FF2B5EF4-FFF2-40B4-BE49-F238E27FC236}">
                <a16:creationId xmlns:a16="http://schemas.microsoft.com/office/drawing/2014/main" id="{3122DA07-8646-B568-D317-FD16AB89DB99}"/>
              </a:ext>
            </a:extLst>
          </p:cNvPr>
          <p:cNvSpPr txBox="1">
            <a:spLocks/>
          </p:cNvSpPr>
          <p:nvPr/>
        </p:nvSpPr>
        <p:spPr>
          <a:xfrm>
            <a:off x="713100" y="3535470"/>
            <a:ext cx="45288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en-US" dirty="0"/>
              <a:t>Dr. Abirami Gunasekaran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7" name="Rectangle 22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143997" cy="1193055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193056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0"/>
            <a:ext cx="3057523" cy="1193055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0"/>
            <a:ext cx="8799485" cy="1198074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Google Shape;220;p26"/>
          <p:cNvSpPr txBox="1">
            <a:spLocks noGrp="1"/>
          </p:cNvSpPr>
          <p:nvPr>
            <p:ph type="title"/>
          </p:nvPr>
        </p:nvSpPr>
        <p:spPr>
          <a:xfrm>
            <a:off x="1028699" y="220903"/>
            <a:ext cx="7421963" cy="77525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l" defTabSz="914400"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What’s Uncertainty? </a:t>
            </a:r>
          </a:p>
          <a:p>
            <a:pPr marL="0" lvl="0" indent="0" algn="l" defTabSz="914400">
              <a:spcBef>
                <a:spcPct val="0"/>
              </a:spcBef>
              <a:spcAft>
                <a:spcPts val="0"/>
              </a:spcAft>
            </a:pPr>
            <a:endParaRPr lang="en-US" sz="3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1" name="Google Shape;221;p26"/>
          <p:cNvSpPr txBox="1">
            <a:spLocks noGrp="1"/>
          </p:cNvSpPr>
          <p:nvPr>
            <p:ph type="body" idx="1"/>
          </p:nvPr>
        </p:nvSpPr>
        <p:spPr>
          <a:xfrm>
            <a:off x="1028699" y="1330712"/>
            <a:ext cx="7293023" cy="366503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-228600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Uncertainty is the opposite of confidence.</a:t>
            </a:r>
          </a:p>
          <a:p>
            <a:pPr marL="0" lvl="0" indent="-228600" defTabSz="91440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It’s the “lack of confidence” (how uncertain) a model is about its class prediction for a given datapoint.</a:t>
            </a:r>
          </a:p>
          <a:p>
            <a:pPr marL="0" lvl="0" indent="-228600" defTabSz="91440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Uncertainty depends on:</a:t>
            </a:r>
          </a:p>
          <a:p>
            <a:pPr marL="457200" lvl="0" indent="-228600" defTabSz="91440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the ‘difficulty’ of an example (aleatoric)</a:t>
            </a:r>
          </a:p>
          <a:p>
            <a:pPr marL="457200" lvl="0" indent="-228600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 model’s inability to understand the example (epistemic)</a:t>
            </a:r>
          </a:p>
          <a:p>
            <a:pPr marL="914400" lvl="1" indent="-228600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E.g. model has never seen an example like that before</a:t>
            </a:r>
          </a:p>
          <a:p>
            <a:pPr marL="914400" lvl="1" indent="-228600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E.g. model is too simple</a:t>
            </a:r>
          </a:p>
        </p:txBody>
      </p:sp>
      <p:sp>
        <p:nvSpPr>
          <p:cNvPr id="222" name="Google Shape;222;p26"/>
          <p:cNvSpPr txBox="1">
            <a:spLocks noGrp="1"/>
          </p:cNvSpPr>
          <p:nvPr>
            <p:ph type="sldNum" idx="4294967295"/>
          </p:nvPr>
        </p:nvSpPr>
        <p:spPr>
          <a:xfrm>
            <a:off x="8778240" y="4841573"/>
            <a:ext cx="334434" cy="27384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7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10</a:t>
            </a:fld>
            <a:endParaRPr lang="en-US" sz="700" kern="120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2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4" name="Rectangle 233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143997" cy="1193055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193056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0"/>
            <a:ext cx="3057523" cy="1193055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0"/>
            <a:ext cx="8799485" cy="1198074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Google Shape;227;p27"/>
          <p:cNvSpPr txBox="1">
            <a:spLocks noGrp="1"/>
          </p:cNvSpPr>
          <p:nvPr>
            <p:ph type="title"/>
          </p:nvPr>
        </p:nvSpPr>
        <p:spPr>
          <a:xfrm>
            <a:off x="1028699" y="220903"/>
            <a:ext cx="7421963" cy="77525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l" defTabSz="914400">
              <a:spcBef>
                <a:spcPct val="0"/>
              </a:spcBef>
              <a:spcAft>
                <a:spcPts val="0"/>
              </a:spcAft>
            </a:pPr>
            <a:r>
              <a:rPr lang="en-US" sz="2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What’s Uncertainty? Epistemic vs Aleatoric Uncertainty</a:t>
            </a:r>
          </a:p>
        </p:txBody>
      </p:sp>
      <p:sp>
        <p:nvSpPr>
          <p:cNvPr id="228" name="Google Shape;228;p27"/>
          <p:cNvSpPr txBox="1">
            <a:spLocks noGrp="1"/>
          </p:cNvSpPr>
          <p:nvPr>
            <p:ph type="body" idx="1"/>
          </p:nvPr>
        </p:nvSpPr>
        <p:spPr>
          <a:xfrm>
            <a:off x="1028699" y="1738647"/>
            <a:ext cx="7293023" cy="276251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-228600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tx1"/>
                </a:solidFill>
              </a:rPr>
              <a:t>Example: machine learning with noisy labels</a:t>
            </a:r>
          </a:p>
          <a:p>
            <a:pPr marL="0" lvl="0" indent="-228600" defTabSz="91440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b="1">
                <a:solidFill>
                  <a:schemeClr val="tx1"/>
                </a:solidFill>
              </a:rPr>
              <a:t>A</a:t>
            </a:r>
            <a:r>
              <a:rPr lang="en-US" sz="1500" b="1" u="sng">
                <a:solidFill>
                  <a:schemeClr val="tx1"/>
                </a:solidFill>
              </a:rPr>
              <a:t>l</a:t>
            </a:r>
            <a:r>
              <a:rPr lang="en-US" sz="1500" b="1">
                <a:solidFill>
                  <a:schemeClr val="tx1"/>
                </a:solidFill>
              </a:rPr>
              <a:t>eatoric Uncertainty</a:t>
            </a:r>
            <a:r>
              <a:rPr lang="en-US" sz="1500">
                <a:solidFill>
                  <a:schemeClr val="tx1"/>
                </a:solidFill>
              </a:rPr>
              <a:t>: </a:t>
            </a:r>
            <a:r>
              <a:rPr lang="en-US" sz="1500" b="1" u="sng">
                <a:solidFill>
                  <a:schemeClr val="tx1"/>
                </a:solidFill>
              </a:rPr>
              <a:t>L</a:t>
            </a:r>
            <a:r>
              <a:rPr lang="en-US" sz="1500">
                <a:solidFill>
                  <a:schemeClr val="tx1"/>
                </a:solidFill>
              </a:rPr>
              <a:t>abel Noise (labels have been flipped to other classes)</a:t>
            </a:r>
          </a:p>
          <a:p>
            <a:pPr marL="0" lvl="0" indent="-228600" defTabSz="91440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b="1">
                <a:solidFill>
                  <a:schemeClr val="tx1"/>
                </a:solidFill>
              </a:rPr>
              <a:t>Episte</a:t>
            </a:r>
            <a:r>
              <a:rPr lang="en-US" sz="1500" b="1" u="sng">
                <a:solidFill>
                  <a:schemeClr val="tx1"/>
                </a:solidFill>
              </a:rPr>
              <a:t>m</a:t>
            </a:r>
            <a:r>
              <a:rPr lang="en-US" sz="1500" b="1">
                <a:solidFill>
                  <a:schemeClr val="tx1"/>
                </a:solidFill>
              </a:rPr>
              <a:t>ic Uncertainty</a:t>
            </a:r>
            <a:r>
              <a:rPr lang="en-US" sz="1500">
                <a:solidFill>
                  <a:schemeClr val="tx1"/>
                </a:solidFill>
              </a:rPr>
              <a:t>: </a:t>
            </a:r>
            <a:r>
              <a:rPr lang="en-US" sz="1500" b="1" u="sng">
                <a:solidFill>
                  <a:schemeClr val="tx1"/>
                </a:solidFill>
              </a:rPr>
              <a:t>M</a:t>
            </a:r>
            <a:r>
              <a:rPr lang="en-US" sz="1500">
                <a:solidFill>
                  <a:schemeClr val="tx1"/>
                </a:solidFill>
              </a:rPr>
              <a:t>odel Noise (erroneous predicted probabilities)</a:t>
            </a:r>
          </a:p>
          <a:p>
            <a:pPr marL="0" lvl="0" indent="-228600" defTabSz="91440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229" name="Google Shape;229;p27"/>
          <p:cNvSpPr txBox="1">
            <a:spLocks noGrp="1"/>
          </p:cNvSpPr>
          <p:nvPr>
            <p:ph type="sldNum" idx="4294967295"/>
          </p:nvPr>
        </p:nvSpPr>
        <p:spPr>
          <a:xfrm>
            <a:off x="8778240" y="4841573"/>
            <a:ext cx="334434" cy="27384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7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11</a:t>
            </a:fld>
            <a:endParaRPr lang="en-US" sz="700" kern="120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4"/>
          <p:cNvSpPr txBox="1">
            <a:spLocks noGrp="1"/>
          </p:cNvSpPr>
          <p:nvPr>
            <p:ph type="body" idx="1"/>
          </p:nvPr>
        </p:nvSpPr>
        <p:spPr>
          <a:xfrm>
            <a:off x="670275" y="1599775"/>
            <a:ext cx="3852100" cy="3098700"/>
          </a:xfrm>
          <a:prstGeom prst="rect">
            <a:avLst/>
          </a:prstGeom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Model-Centric Methods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“Change the Loss”</a:t>
            </a:r>
            <a:endParaRPr dirty="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Use loss from another network</a:t>
            </a:r>
            <a:endParaRPr sz="1600" dirty="0"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000"/>
              <a:buChar char="○"/>
            </a:pPr>
            <a:r>
              <a:rPr lang="en" sz="1000" dirty="0">
                <a:solidFill>
                  <a:srgbClr val="073763"/>
                </a:solidFill>
              </a:rPr>
              <a:t>Co-Teaching (Han et al., 2018) </a:t>
            </a:r>
            <a:endParaRPr sz="1000" dirty="0">
              <a:solidFill>
                <a:srgbClr val="073763"/>
              </a:solidFill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000"/>
              <a:buChar char="○"/>
            </a:pPr>
            <a:r>
              <a:rPr lang="en" sz="1000" dirty="0">
                <a:solidFill>
                  <a:srgbClr val="073763"/>
                </a:solidFill>
              </a:rPr>
              <a:t>MentorNet (Jiang et al., 2017)</a:t>
            </a:r>
            <a:endParaRPr sz="1000" dirty="0">
              <a:solidFill>
                <a:srgbClr val="073763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Modify loss directly</a:t>
            </a:r>
            <a:endParaRPr sz="1600" dirty="0"/>
          </a:p>
          <a:p>
            <a:pPr marL="91440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000"/>
              <a:buChar char="○"/>
            </a:pPr>
            <a:r>
              <a:rPr lang="en" sz="1000" dirty="0">
                <a:solidFill>
                  <a:srgbClr val="073763"/>
                </a:solidFill>
              </a:rPr>
              <a:t>SCE-loss (Wang et al., 2019) </a:t>
            </a:r>
            <a:endParaRPr sz="1000" dirty="0">
              <a:solidFill>
                <a:srgbClr val="073763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Importance reweighting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900" dirty="0">
                <a:solidFill>
                  <a:srgbClr val="073763"/>
                </a:solidFill>
              </a:rPr>
              <a:t>(Liu &amp; Tao, 2015; Patrini et al., 2017; Reed et al., 2015; Shu et al., 2019; Goldberger &amp; Ben-Reuven, 2017)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371" name="Google Shape;371;p34"/>
          <p:cNvSpPr txBox="1">
            <a:spLocks noGrp="1"/>
          </p:cNvSpPr>
          <p:nvPr>
            <p:ph type="title"/>
          </p:nvPr>
        </p:nvSpPr>
        <p:spPr>
          <a:xfrm>
            <a:off x="587270" y="795545"/>
            <a:ext cx="81841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Types of methods for Learning with Noisy Labels</a:t>
            </a:r>
            <a:endParaRPr sz="2800" dirty="0"/>
          </a:p>
        </p:txBody>
      </p:sp>
      <p:sp>
        <p:nvSpPr>
          <p:cNvPr id="373" name="Google Shape;373;p34"/>
          <p:cNvSpPr txBox="1">
            <a:spLocks noGrp="1"/>
          </p:cNvSpPr>
          <p:nvPr>
            <p:ph type="sldNum" idx="4294967295"/>
          </p:nvPr>
        </p:nvSpPr>
        <p:spPr>
          <a:xfrm>
            <a:off x="8451850" y="4845050"/>
            <a:ext cx="692150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  <p:sp>
        <p:nvSpPr>
          <p:cNvPr id="374" name="Google Shape;374;p34"/>
          <p:cNvSpPr txBox="1">
            <a:spLocks noGrp="1"/>
          </p:cNvSpPr>
          <p:nvPr>
            <p:ph type="body" idx="4294967295"/>
          </p:nvPr>
        </p:nvSpPr>
        <p:spPr>
          <a:xfrm>
            <a:off x="5023512" y="1604963"/>
            <a:ext cx="3852862" cy="3098800"/>
          </a:xfrm>
          <a:prstGeom prst="rect">
            <a:avLst/>
          </a:prstGeom>
          <a:ln w="28575" cap="flat" cmpd="sng">
            <a:solidFill>
              <a:srgbClr val="8520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Data-Centric Methods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“Change the Data”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Find label errors in datasets</a:t>
            </a:r>
            <a:endParaRPr sz="1000" dirty="0">
              <a:solidFill>
                <a:srgbClr val="073763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Then learn with(out) noisy labels by providing cleaned data for training</a:t>
            </a:r>
            <a:endParaRPr dirty="0"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000"/>
              <a:buChar char="○"/>
            </a:pPr>
            <a:r>
              <a:rPr lang="en" sz="1000" dirty="0">
                <a:solidFill>
                  <a:srgbClr val="073763"/>
                </a:solidFill>
              </a:rPr>
              <a:t>(Pleiss et al., 2020; Yu et al., ICML, 2019; Li et al., ICLR, 2020; Wei et al., CVPR, 2020, Northcutt et al., JAIR, 2021)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457200" algn="l" rtl="0">
              <a:spcBef>
                <a:spcPts val="1600"/>
              </a:spcBef>
              <a:spcAft>
                <a:spcPts val="1600"/>
              </a:spcAft>
              <a:buNone/>
            </a:pPr>
            <a:br>
              <a:rPr lang="en" sz="1400" dirty="0">
                <a:solidFill>
                  <a:srgbClr val="FF0000"/>
                </a:solidFill>
              </a:rPr>
            </a:br>
            <a:r>
              <a:rPr lang="en" sz="1400" dirty="0">
                <a:solidFill>
                  <a:srgbClr val="FF0000"/>
                </a:solidFill>
              </a:rPr>
              <a:t>	     </a:t>
            </a:r>
            <a:endParaRPr dirty="0"/>
          </a:p>
        </p:txBody>
      </p:sp>
      <p:sp>
        <p:nvSpPr>
          <p:cNvPr id="375" name="Google Shape;375;p34"/>
          <p:cNvSpPr txBox="1"/>
          <p:nvPr/>
        </p:nvSpPr>
        <p:spPr>
          <a:xfrm>
            <a:off x="5696125" y="3812900"/>
            <a:ext cx="2040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This lecture</a:t>
            </a:r>
            <a:endParaRPr/>
          </a:p>
        </p:txBody>
      </p:sp>
      <p:sp>
        <p:nvSpPr>
          <p:cNvPr id="376" name="Google Shape;376;p34"/>
          <p:cNvSpPr/>
          <p:nvPr/>
        </p:nvSpPr>
        <p:spPr>
          <a:xfrm>
            <a:off x="670275" y="4119225"/>
            <a:ext cx="3628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We’ll see later why these approaches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propagate error to the learned model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3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3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3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3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"/>
                                        <p:tgtEl>
                                          <p:spTgt spid="3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"/>
                                        <p:tgtEl>
                                          <p:spTgt spid="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"/>
                                        <p:tgtEl>
                                          <p:spTgt spid="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"/>
                                        <p:tgtEl>
                                          <p:spTgt spid="3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"/>
                                        <p:tgtEl>
                                          <p:spTgt spid="3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"/>
                                        <p:tgtEl>
                                          <p:spTgt spid="3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"/>
                                        <p:tgtEl>
                                          <p:spTgt spid="3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"/>
                                        <p:tgtEl>
                                          <p:spTgt spid="3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7" name="Google Shape;2587;p70"/>
          <p:cNvSpPr txBox="1">
            <a:spLocks noGrp="1"/>
          </p:cNvSpPr>
          <p:nvPr>
            <p:ph type="sldNum" idx="4294967295"/>
          </p:nvPr>
        </p:nvSpPr>
        <p:spPr>
          <a:xfrm>
            <a:off x="8451850" y="4845050"/>
            <a:ext cx="692150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  <p:sp>
        <p:nvSpPr>
          <p:cNvPr id="2588" name="Google Shape;2588;p70"/>
          <p:cNvSpPr txBox="1"/>
          <p:nvPr/>
        </p:nvSpPr>
        <p:spPr>
          <a:xfrm>
            <a:off x="585600" y="1369350"/>
            <a:ext cx="7972800" cy="25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Are practitioners unknowingly benchmarking ML using erroneous test sets?</a:t>
            </a:r>
            <a:endParaRPr sz="18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To answer this, let’s consider how ML traditionally creates test sets...</a:t>
            </a:r>
            <a:endParaRPr sz="18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and why it can lead to problems for real-world deployed AI models.</a:t>
            </a:r>
            <a:endParaRPr sz="18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5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25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25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3" name="Google Shape;2593;p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traditional view</a:t>
            </a:r>
            <a:endParaRPr/>
          </a:p>
        </p:txBody>
      </p:sp>
      <p:sp>
        <p:nvSpPr>
          <p:cNvPr id="2607" name="Google Shape;2607;p7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      Data Set</a:t>
            </a:r>
            <a:endParaRPr/>
          </a:p>
        </p:txBody>
      </p:sp>
      <p:sp>
        <p:nvSpPr>
          <p:cNvPr id="2594" name="Google Shape;2594;p71"/>
          <p:cNvSpPr txBox="1">
            <a:spLocks noGrp="1"/>
          </p:cNvSpPr>
          <p:nvPr>
            <p:ph type="sldNum" idx="4294967295"/>
          </p:nvPr>
        </p:nvSpPr>
        <p:spPr>
          <a:xfrm>
            <a:off x="8451850" y="4845050"/>
            <a:ext cx="692150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  <p:sp>
        <p:nvSpPr>
          <p:cNvPr id="2595" name="Google Shape;2595;p71"/>
          <p:cNvSpPr/>
          <p:nvPr/>
        </p:nvSpPr>
        <p:spPr>
          <a:xfrm>
            <a:off x="1501375" y="3286900"/>
            <a:ext cx="387600" cy="393600"/>
          </a:xfrm>
          <a:prstGeom prst="ellipse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6" name="Google Shape;2596;p71"/>
          <p:cNvSpPr/>
          <p:nvPr/>
        </p:nvSpPr>
        <p:spPr>
          <a:xfrm>
            <a:off x="2565475" y="3515300"/>
            <a:ext cx="387600" cy="393600"/>
          </a:xfrm>
          <a:prstGeom prst="ellipse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7" name="Google Shape;2597;p71"/>
          <p:cNvSpPr/>
          <p:nvPr/>
        </p:nvSpPr>
        <p:spPr>
          <a:xfrm>
            <a:off x="2011300" y="3385550"/>
            <a:ext cx="387600" cy="393600"/>
          </a:xfrm>
          <a:prstGeom prst="ellipse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8" name="Google Shape;2598;p71"/>
          <p:cNvSpPr/>
          <p:nvPr/>
        </p:nvSpPr>
        <p:spPr>
          <a:xfrm>
            <a:off x="2953075" y="2991950"/>
            <a:ext cx="387600" cy="393600"/>
          </a:xfrm>
          <a:prstGeom prst="ellipse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9" name="Google Shape;2599;p71"/>
          <p:cNvSpPr/>
          <p:nvPr/>
        </p:nvSpPr>
        <p:spPr>
          <a:xfrm>
            <a:off x="2177875" y="2598350"/>
            <a:ext cx="387600" cy="393600"/>
          </a:xfrm>
          <a:prstGeom prst="ellipse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0" name="Google Shape;2600;p71"/>
          <p:cNvSpPr/>
          <p:nvPr/>
        </p:nvSpPr>
        <p:spPr>
          <a:xfrm>
            <a:off x="2603925" y="2550850"/>
            <a:ext cx="387600" cy="393600"/>
          </a:xfrm>
          <a:prstGeom prst="ellipse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1" name="Google Shape;2601;p71"/>
          <p:cNvSpPr/>
          <p:nvPr/>
        </p:nvSpPr>
        <p:spPr>
          <a:xfrm>
            <a:off x="3158975" y="2505725"/>
            <a:ext cx="387600" cy="393600"/>
          </a:xfrm>
          <a:prstGeom prst="ellipse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2" name="Google Shape;2602;p71"/>
          <p:cNvSpPr/>
          <p:nvPr/>
        </p:nvSpPr>
        <p:spPr>
          <a:xfrm>
            <a:off x="3546575" y="2893300"/>
            <a:ext cx="387600" cy="393600"/>
          </a:xfrm>
          <a:prstGeom prst="ellipse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3" name="Google Shape;2603;p71"/>
          <p:cNvSpPr/>
          <p:nvPr/>
        </p:nvSpPr>
        <p:spPr>
          <a:xfrm>
            <a:off x="1326950" y="1679525"/>
            <a:ext cx="387600" cy="393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4" name="Google Shape;2604;p71"/>
          <p:cNvSpPr/>
          <p:nvPr/>
        </p:nvSpPr>
        <p:spPr>
          <a:xfrm>
            <a:off x="1753000" y="1632025"/>
            <a:ext cx="387600" cy="393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5" name="Google Shape;2605;p71"/>
          <p:cNvSpPr/>
          <p:nvPr/>
        </p:nvSpPr>
        <p:spPr>
          <a:xfrm>
            <a:off x="2308050" y="1586900"/>
            <a:ext cx="387600" cy="393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6" name="Google Shape;2606;p71"/>
          <p:cNvSpPr/>
          <p:nvPr/>
        </p:nvSpPr>
        <p:spPr>
          <a:xfrm>
            <a:off x="2695650" y="1974475"/>
            <a:ext cx="387600" cy="393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2" name="Google Shape;2612;p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traditional view</a:t>
            </a:r>
            <a:endParaRPr/>
          </a:p>
        </p:txBody>
      </p:sp>
      <p:sp>
        <p:nvSpPr>
          <p:cNvPr id="2613" name="Google Shape;2613;p7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      Train Set</a:t>
            </a:r>
            <a:endParaRPr/>
          </a:p>
        </p:txBody>
      </p:sp>
      <p:sp>
        <p:nvSpPr>
          <p:cNvPr id="2614" name="Google Shape;2614;p72"/>
          <p:cNvSpPr txBox="1">
            <a:spLocks noGrp="1"/>
          </p:cNvSpPr>
          <p:nvPr>
            <p:ph type="sldNum" idx="4294967295"/>
          </p:nvPr>
        </p:nvSpPr>
        <p:spPr>
          <a:xfrm>
            <a:off x="8451850" y="4845050"/>
            <a:ext cx="692150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  <p:sp>
        <p:nvSpPr>
          <p:cNvPr id="2639" name="Google Shape;2639;p72"/>
          <p:cNvSpPr txBox="1">
            <a:spLocks noGrp="1"/>
          </p:cNvSpPr>
          <p:nvPr>
            <p:ph type="body" idx="4294967295"/>
          </p:nvPr>
        </p:nvSpPr>
        <p:spPr>
          <a:xfrm>
            <a:off x="7275513" y="1138238"/>
            <a:ext cx="1868487" cy="4492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      Test Set</a:t>
            </a:r>
            <a:endParaRPr/>
          </a:p>
        </p:txBody>
      </p:sp>
      <p:sp>
        <p:nvSpPr>
          <p:cNvPr id="2615" name="Google Shape;2615;p72"/>
          <p:cNvSpPr/>
          <p:nvPr/>
        </p:nvSpPr>
        <p:spPr>
          <a:xfrm>
            <a:off x="1501375" y="3286900"/>
            <a:ext cx="387600" cy="393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6" name="Google Shape;2616;p72"/>
          <p:cNvSpPr/>
          <p:nvPr/>
        </p:nvSpPr>
        <p:spPr>
          <a:xfrm>
            <a:off x="2565475" y="3515300"/>
            <a:ext cx="387600" cy="393600"/>
          </a:xfrm>
          <a:prstGeom prst="ellipse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7" name="Google Shape;2617;p72"/>
          <p:cNvSpPr/>
          <p:nvPr/>
        </p:nvSpPr>
        <p:spPr>
          <a:xfrm>
            <a:off x="2011300" y="3385550"/>
            <a:ext cx="387600" cy="393600"/>
          </a:xfrm>
          <a:prstGeom prst="ellipse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8" name="Google Shape;2618;p72"/>
          <p:cNvSpPr/>
          <p:nvPr/>
        </p:nvSpPr>
        <p:spPr>
          <a:xfrm>
            <a:off x="2953075" y="2991950"/>
            <a:ext cx="387600" cy="393600"/>
          </a:xfrm>
          <a:prstGeom prst="ellipse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9" name="Google Shape;2619;p72"/>
          <p:cNvSpPr/>
          <p:nvPr/>
        </p:nvSpPr>
        <p:spPr>
          <a:xfrm>
            <a:off x="2177875" y="2598350"/>
            <a:ext cx="387600" cy="393600"/>
          </a:xfrm>
          <a:prstGeom prst="ellipse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0" name="Google Shape;2620;p72"/>
          <p:cNvSpPr/>
          <p:nvPr/>
        </p:nvSpPr>
        <p:spPr>
          <a:xfrm>
            <a:off x="2603925" y="2550850"/>
            <a:ext cx="387600" cy="393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1" name="Google Shape;2621;p72"/>
          <p:cNvSpPr/>
          <p:nvPr/>
        </p:nvSpPr>
        <p:spPr>
          <a:xfrm>
            <a:off x="3158975" y="2505725"/>
            <a:ext cx="387600" cy="393600"/>
          </a:xfrm>
          <a:prstGeom prst="ellipse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2" name="Google Shape;2622;p72"/>
          <p:cNvSpPr/>
          <p:nvPr/>
        </p:nvSpPr>
        <p:spPr>
          <a:xfrm>
            <a:off x="3546575" y="2893300"/>
            <a:ext cx="387600" cy="393600"/>
          </a:xfrm>
          <a:prstGeom prst="ellipse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3" name="Google Shape;2623;p72"/>
          <p:cNvSpPr/>
          <p:nvPr/>
        </p:nvSpPr>
        <p:spPr>
          <a:xfrm>
            <a:off x="1326950" y="1679525"/>
            <a:ext cx="387600" cy="393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4" name="Google Shape;2624;p72"/>
          <p:cNvSpPr/>
          <p:nvPr/>
        </p:nvSpPr>
        <p:spPr>
          <a:xfrm>
            <a:off x="1753000" y="1632025"/>
            <a:ext cx="387600" cy="393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5" name="Google Shape;2625;p72"/>
          <p:cNvSpPr/>
          <p:nvPr/>
        </p:nvSpPr>
        <p:spPr>
          <a:xfrm>
            <a:off x="2308050" y="1586900"/>
            <a:ext cx="387600" cy="393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6" name="Google Shape;2626;p72"/>
          <p:cNvSpPr/>
          <p:nvPr/>
        </p:nvSpPr>
        <p:spPr>
          <a:xfrm>
            <a:off x="2695650" y="1974475"/>
            <a:ext cx="387600" cy="393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7" name="Google Shape;2627;p72"/>
          <p:cNvSpPr/>
          <p:nvPr/>
        </p:nvSpPr>
        <p:spPr>
          <a:xfrm>
            <a:off x="5089700" y="3332275"/>
            <a:ext cx="387600" cy="393600"/>
          </a:xfrm>
          <a:prstGeom prst="ellipse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8" name="Google Shape;2628;p72"/>
          <p:cNvSpPr/>
          <p:nvPr/>
        </p:nvSpPr>
        <p:spPr>
          <a:xfrm>
            <a:off x="6153800" y="3560675"/>
            <a:ext cx="387600" cy="393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9" name="Google Shape;2629;p72"/>
          <p:cNvSpPr/>
          <p:nvPr/>
        </p:nvSpPr>
        <p:spPr>
          <a:xfrm>
            <a:off x="5599625" y="3430925"/>
            <a:ext cx="387600" cy="393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0" name="Google Shape;2630;p72"/>
          <p:cNvSpPr/>
          <p:nvPr/>
        </p:nvSpPr>
        <p:spPr>
          <a:xfrm>
            <a:off x="6541400" y="3037325"/>
            <a:ext cx="387600" cy="393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1" name="Google Shape;2631;p72"/>
          <p:cNvSpPr/>
          <p:nvPr/>
        </p:nvSpPr>
        <p:spPr>
          <a:xfrm>
            <a:off x="5766200" y="2643725"/>
            <a:ext cx="387600" cy="393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2" name="Google Shape;2632;p72"/>
          <p:cNvSpPr/>
          <p:nvPr/>
        </p:nvSpPr>
        <p:spPr>
          <a:xfrm>
            <a:off x="6192250" y="2596225"/>
            <a:ext cx="387600" cy="393600"/>
          </a:xfrm>
          <a:prstGeom prst="ellipse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3" name="Google Shape;2633;p72"/>
          <p:cNvSpPr/>
          <p:nvPr/>
        </p:nvSpPr>
        <p:spPr>
          <a:xfrm>
            <a:off x="6747300" y="2551100"/>
            <a:ext cx="387600" cy="393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4" name="Google Shape;2634;p72"/>
          <p:cNvSpPr/>
          <p:nvPr/>
        </p:nvSpPr>
        <p:spPr>
          <a:xfrm>
            <a:off x="7134900" y="2938675"/>
            <a:ext cx="387600" cy="393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5" name="Google Shape;2635;p72"/>
          <p:cNvSpPr/>
          <p:nvPr/>
        </p:nvSpPr>
        <p:spPr>
          <a:xfrm>
            <a:off x="4915275" y="1724900"/>
            <a:ext cx="387600" cy="393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6" name="Google Shape;2636;p72"/>
          <p:cNvSpPr/>
          <p:nvPr/>
        </p:nvSpPr>
        <p:spPr>
          <a:xfrm>
            <a:off x="5341325" y="1677400"/>
            <a:ext cx="387600" cy="393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7" name="Google Shape;2637;p72"/>
          <p:cNvSpPr/>
          <p:nvPr/>
        </p:nvSpPr>
        <p:spPr>
          <a:xfrm>
            <a:off x="5896375" y="1632275"/>
            <a:ext cx="387600" cy="393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8" name="Google Shape;2638;p72"/>
          <p:cNvSpPr/>
          <p:nvPr/>
        </p:nvSpPr>
        <p:spPr>
          <a:xfrm>
            <a:off x="6283975" y="2019850"/>
            <a:ext cx="387600" cy="393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4" name="Google Shape;2644;p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traditional view</a:t>
            </a:r>
            <a:endParaRPr/>
          </a:p>
        </p:txBody>
      </p:sp>
      <p:sp>
        <p:nvSpPr>
          <p:cNvPr id="2645" name="Google Shape;2645;p7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      Train Set</a:t>
            </a:r>
            <a:endParaRPr/>
          </a:p>
        </p:txBody>
      </p:sp>
      <p:sp>
        <p:nvSpPr>
          <p:cNvPr id="2646" name="Google Shape;2646;p73"/>
          <p:cNvSpPr txBox="1">
            <a:spLocks noGrp="1"/>
          </p:cNvSpPr>
          <p:nvPr>
            <p:ph type="sldNum" idx="4294967295"/>
          </p:nvPr>
        </p:nvSpPr>
        <p:spPr>
          <a:xfrm>
            <a:off x="8451850" y="4845050"/>
            <a:ext cx="692150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/>
          </a:p>
        </p:txBody>
      </p:sp>
      <p:sp>
        <p:nvSpPr>
          <p:cNvPr id="2659" name="Google Shape;2659;p73"/>
          <p:cNvSpPr txBox="1">
            <a:spLocks noGrp="1"/>
          </p:cNvSpPr>
          <p:nvPr>
            <p:ph type="body" idx="4294967295"/>
          </p:nvPr>
        </p:nvSpPr>
        <p:spPr>
          <a:xfrm>
            <a:off x="7275513" y="1138238"/>
            <a:ext cx="1868487" cy="4492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      Test Set</a:t>
            </a:r>
            <a:endParaRPr/>
          </a:p>
        </p:txBody>
      </p:sp>
      <p:sp>
        <p:nvSpPr>
          <p:cNvPr id="2647" name="Google Shape;2647;p73"/>
          <p:cNvSpPr/>
          <p:nvPr/>
        </p:nvSpPr>
        <p:spPr>
          <a:xfrm>
            <a:off x="2565475" y="3515300"/>
            <a:ext cx="387600" cy="393600"/>
          </a:xfrm>
          <a:prstGeom prst="ellipse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8" name="Google Shape;2648;p73"/>
          <p:cNvSpPr/>
          <p:nvPr/>
        </p:nvSpPr>
        <p:spPr>
          <a:xfrm>
            <a:off x="2011300" y="3385550"/>
            <a:ext cx="387600" cy="393600"/>
          </a:xfrm>
          <a:prstGeom prst="ellipse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9" name="Google Shape;2649;p73"/>
          <p:cNvSpPr/>
          <p:nvPr/>
        </p:nvSpPr>
        <p:spPr>
          <a:xfrm>
            <a:off x="2953075" y="2991950"/>
            <a:ext cx="387600" cy="393600"/>
          </a:xfrm>
          <a:prstGeom prst="ellipse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0" name="Google Shape;2650;p73"/>
          <p:cNvSpPr/>
          <p:nvPr/>
        </p:nvSpPr>
        <p:spPr>
          <a:xfrm>
            <a:off x="2177875" y="2598350"/>
            <a:ext cx="387600" cy="393600"/>
          </a:xfrm>
          <a:prstGeom prst="ellipse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1" name="Google Shape;2651;p73"/>
          <p:cNvSpPr/>
          <p:nvPr/>
        </p:nvSpPr>
        <p:spPr>
          <a:xfrm>
            <a:off x="3158975" y="2505725"/>
            <a:ext cx="387600" cy="393600"/>
          </a:xfrm>
          <a:prstGeom prst="ellipse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2" name="Google Shape;2652;p73"/>
          <p:cNvSpPr/>
          <p:nvPr/>
        </p:nvSpPr>
        <p:spPr>
          <a:xfrm>
            <a:off x="3546575" y="2893300"/>
            <a:ext cx="387600" cy="393600"/>
          </a:xfrm>
          <a:prstGeom prst="ellipse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3" name="Google Shape;2653;p73"/>
          <p:cNvSpPr/>
          <p:nvPr/>
        </p:nvSpPr>
        <p:spPr>
          <a:xfrm>
            <a:off x="1326950" y="1679525"/>
            <a:ext cx="387600" cy="393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4" name="Google Shape;2654;p73"/>
          <p:cNvSpPr/>
          <p:nvPr/>
        </p:nvSpPr>
        <p:spPr>
          <a:xfrm>
            <a:off x="1753000" y="1632025"/>
            <a:ext cx="387600" cy="393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5" name="Google Shape;2655;p73"/>
          <p:cNvSpPr/>
          <p:nvPr/>
        </p:nvSpPr>
        <p:spPr>
          <a:xfrm>
            <a:off x="2695650" y="1974475"/>
            <a:ext cx="387600" cy="393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6" name="Google Shape;2656;p73"/>
          <p:cNvSpPr/>
          <p:nvPr/>
        </p:nvSpPr>
        <p:spPr>
          <a:xfrm>
            <a:off x="5089700" y="3332275"/>
            <a:ext cx="387600" cy="393600"/>
          </a:xfrm>
          <a:prstGeom prst="ellipse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7" name="Google Shape;2657;p73"/>
          <p:cNvSpPr/>
          <p:nvPr/>
        </p:nvSpPr>
        <p:spPr>
          <a:xfrm>
            <a:off x="6192250" y="2596225"/>
            <a:ext cx="387600" cy="393600"/>
          </a:xfrm>
          <a:prstGeom prst="ellipse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8" name="Google Shape;2658;p73"/>
          <p:cNvSpPr/>
          <p:nvPr/>
        </p:nvSpPr>
        <p:spPr>
          <a:xfrm>
            <a:off x="5896375" y="1632275"/>
            <a:ext cx="387600" cy="393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4" name="Google Shape;2664;p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traditional view</a:t>
            </a:r>
            <a:endParaRPr/>
          </a:p>
        </p:txBody>
      </p:sp>
      <p:sp>
        <p:nvSpPr>
          <p:cNvPr id="2665" name="Google Shape;2665;p7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      Train Set</a:t>
            </a:r>
            <a:endParaRPr/>
          </a:p>
        </p:txBody>
      </p:sp>
      <p:sp>
        <p:nvSpPr>
          <p:cNvPr id="2666" name="Google Shape;2666;p74"/>
          <p:cNvSpPr txBox="1">
            <a:spLocks noGrp="1"/>
          </p:cNvSpPr>
          <p:nvPr>
            <p:ph type="sldNum" idx="4294967295"/>
          </p:nvPr>
        </p:nvSpPr>
        <p:spPr>
          <a:xfrm>
            <a:off x="8451850" y="4845050"/>
            <a:ext cx="692150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/>
          </a:p>
        </p:txBody>
      </p:sp>
      <p:sp>
        <p:nvSpPr>
          <p:cNvPr id="2680" name="Google Shape;2680;p74"/>
          <p:cNvSpPr txBox="1">
            <a:spLocks noGrp="1"/>
          </p:cNvSpPr>
          <p:nvPr>
            <p:ph type="body" idx="4294967295"/>
          </p:nvPr>
        </p:nvSpPr>
        <p:spPr>
          <a:xfrm>
            <a:off x="7275513" y="1138238"/>
            <a:ext cx="1868487" cy="4492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      Test Set</a:t>
            </a:r>
            <a:endParaRPr/>
          </a:p>
        </p:txBody>
      </p:sp>
      <p:grpSp>
        <p:nvGrpSpPr>
          <p:cNvPr id="2667" name="Google Shape;2667;p74"/>
          <p:cNvGrpSpPr/>
          <p:nvPr/>
        </p:nvGrpSpPr>
        <p:grpSpPr>
          <a:xfrm>
            <a:off x="1326950" y="1632025"/>
            <a:ext cx="5252900" cy="2276875"/>
            <a:chOff x="1326950" y="1632025"/>
            <a:chExt cx="5252900" cy="2276875"/>
          </a:xfrm>
        </p:grpSpPr>
        <p:sp>
          <p:nvSpPr>
            <p:cNvPr id="2668" name="Google Shape;2668;p74"/>
            <p:cNvSpPr/>
            <p:nvPr/>
          </p:nvSpPr>
          <p:spPr>
            <a:xfrm>
              <a:off x="2565475" y="3515300"/>
              <a:ext cx="387600" cy="393600"/>
            </a:xfrm>
            <a:prstGeom prst="ellipse">
              <a:avLst/>
            </a:prstGeom>
            <a:solidFill>
              <a:srgbClr val="0B5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74"/>
            <p:cNvSpPr/>
            <p:nvPr/>
          </p:nvSpPr>
          <p:spPr>
            <a:xfrm>
              <a:off x="2011300" y="3385550"/>
              <a:ext cx="387600" cy="393600"/>
            </a:xfrm>
            <a:prstGeom prst="ellipse">
              <a:avLst/>
            </a:prstGeom>
            <a:solidFill>
              <a:srgbClr val="0B5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74"/>
            <p:cNvSpPr/>
            <p:nvPr/>
          </p:nvSpPr>
          <p:spPr>
            <a:xfrm>
              <a:off x="2953075" y="2991950"/>
              <a:ext cx="387600" cy="393600"/>
            </a:xfrm>
            <a:prstGeom prst="ellipse">
              <a:avLst/>
            </a:prstGeom>
            <a:solidFill>
              <a:srgbClr val="0B5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74"/>
            <p:cNvSpPr/>
            <p:nvPr/>
          </p:nvSpPr>
          <p:spPr>
            <a:xfrm>
              <a:off x="2177875" y="2598350"/>
              <a:ext cx="387600" cy="3936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74"/>
            <p:cNvSpPr/>
            <p:nvPr/>
          </p:nvSpPr>
          <p:spPr>
            <a:xfrm>
              <a:off x="3158975" y="2505725"/>
              <a:ext cx="387600" cy="3936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74"/>
            <p:cNvSpPr/>
            <p:nvPr/>
          </p:nvSpPr>
          <p:spPr>
            <a:xfrm>
              <a:off x="3546575" y="2893300"/>
              <a:ext cx="387600" cy="3936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74"/>
            <p:cNvSpPr/>
            <p:nvPr/>
          </p:nvSpPr>
          <p:spPr>
            <a:xfrm>
              <a:off x="1326950" y="1679525"/>
              <a:ext cx="387600" cy="3936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74"/>
            <p:cNvSpPr/>
            <p:nvPr/>
          </p:nvSpPr>
          <p:spPr>
            <a:xfrm>
              <a:off x="1753000" y="1632025"/>
              <a:ext cx="387600" cy="3936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74"/>
            <p:cNvSpPr/>
            <p:nvPr/>
          </p:nvSpPr>
          <p:spPr>
            <a:xfrm>
              <a:off x="2695650" y="1974475"/>
              <a:ext cx="387600" cy="3936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74"/>
            <p:cNvSpPr/>
            <p:nvPr/>
          </p:nvSpPr>
          <p:spPr>
            <a:xfrm>
              <a:off x="5089700" y="3332275"/>
              <a:ext cx="387600" cy="393600"/>
            </a:xfrm>
            <a:prstGeom prst="ellipse">
              <a:avLst/>
            </a:prstGeom>
            <a:solidFill>
              <a:srgbClr val="0B5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74"/>
            <p:cNvSpPr/>
            <p:nvPr/>
          </p:nvSpPr>
          <p:spPr>
            <a:xfrm>
              <a:off x="6192250" y="2596225"/>
              <a:ext cx="387600" cy="3936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74"/>
            <p:cNvSpPr/>
            <p:nvPr/>
          </p:nvSpPr>
          <p:spPr>
            <a:xfrm>
              <a:off x="5896375" y="1632275"/>
              <a:ext cx="387600" cy="3936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81" name="Google Shape;2681;p74"/>
          <p:cNvSpPr/>
          <p:nvPr/>
        </p:nvSpPr>
        <p:spPr>
          <a:xfrm>
            <a:off x="896500" y="1799188"/>
            <a:ext cx="2940229" cy="875652"/>
          </a:xfrm>
          <a:custGeom>
            <a:avLst/>
            <a:gdLst/>
            <a:ahLst/>
            <a:cxnLst/>
            <a:rect l="l" t="t" r="r" b="b"/>
            <a:pathLst>
              <a:path w="105149" h="20078" extrusionOk="0">
                <a:moveTo>
                  <a:pt x="0" y="19754"/>
                </a:moveTo>
                <a:cubicBezTo>
                  <a:pt x="8307" y="19754"/>
                  <a:pt x="16696" y="20625"/>
                  <a:pt x="24920" y="19450"/>
                </a:cubicBezTo>
                <a:cubicBezTo>
                  <a:pt x="32807" y="18323"/>
                  <a:pt x="40353" y="14587"/>
                  <a:pt x="48320" y="14587"/>
                </a:cubicBezTo>
                <a:cubicBezTo>
                  <a:pt x="57785" y="14587"/>
                  <a:pt x="67165" y="18265"/>
                  <a:pt x="76583" y="17323"/>
                </a:cubicBezTo>
                <a:cubicBezTo>
                  <a:pt x="87664" y="16215"/>
                  <a:pt x="98979" y="9270"/>
                  <a:pt x="105149" y="0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682" name="Google Shape;2682;p74"/>
          <p:cNvSpPr txBox="1"/>
          <p:nvPr/>
        </p:nvSpPr>
        <p:spPr>
          <a:xfrm>
            <a:off x="1149350" y="2790625"/>
            <a:ext cx="915600" cy="4002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</p:txBody>
      </p:sp>
      <p:sp>
        <p:nvSpPr>
          <p:cNvPr id="2683" name="Google Shape;2683;p74"/>
          <p:cNvSpPr txBox="1"/>
          <p:nvPr/>
        </p:nvSpPr>
        <p:spPr>
          <a:xfrm>
            <a:off x="2739600" y="4099250"/>
            <a:ext cx="915600" cy="4002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</p:txBody>
      </p:sp>
      <p:sp>
        <p:nvSpPr>
          <p:cNvPr id="2684" name="Google Shape;2684;p74"/>
          <p:cNvSpPr txBox="1"/>
          <p:nvPr/>
        </p:nvSpPr>
        <p:spPr>
          <a:xfrm>
            <a:off x="2550075" y="1537950"/>
            <a:ext cx="915600" cy="4002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GREEN</a:t>
            </a:r>
            <a:endParaRPr b="1"/>
          </a:p>
        </p:txBody>
      </p:sp>
      <p:sp>
        <p:nvSpPr>
          <p:cNvPr id="2685" name="Google Shape;2685;p74"/>
          <p:cNvSpPr/>
          <p:nvPr/>
        </p:nvSpPr>
        <p:spPr>
          <a:xfrm>
            <a:off x="896500" y="2970625"/>
            <a:ext cx="3183234" cy="938325"/>
          </a:xfrm>
          <a:custGeom>
            <a:avLst/>
            <a:gdLst/>
            <a:ahLst/>
            <a:cxnLst/>
            <a:rect l="l" t="t" r="r" b="b"/>
            <a:pathLst>
              <a:path w="113051" h="45401" extrusionOk="0">
                <a:moveTo>
                  <a:pt x="0" y="24128"/>
                </a:moveTo>
                <a:cubicBezTo>
                  <a:pt x="9906" y="14229"/>
                  <a:pt x="27795" y="19181"/>
                  <a:pt x="40723" y="13796"/>
                </a:cubicBezTo>
                <a:cubicBezTo>
                  <a:pt x="49909" y="9970"/>
                  <a:pt x="58526" y="3954"/>
                  <a:pt x="68378" y="2551"/>
                </a:cubicBezTo>
                <a:cubicBezTo>
                  <a:pt x="73517" y="1819"/>
                  <a:pt x="79426" y="-1639"/>
                  <a:pt x="83877" y="1032"/>
                </a:cubicBezTo>
                <a:cubicBezTo>
                  <a:pt x="92443" y="6172"/>
                  <a:pt x="92265" y="19210"/>
                  <a:pt x="95425" y="28687"/>
                </a:cubicBezTo>
                <a:cubicBezTo>
                  <a:pt x="97986" y="36368"/>
                  <a:pt x="105266" y="43176"/>
                  <a:pt x="113051" y="45401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0" name="Google Shape;2690;p7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traditional view</a:t>
            </a:r>
            <a:endParaRPr/>
          </a:p>
        </p:txBody>
      </p:sp>
      <p:sp>
        <p:nvSpPr>
          <p:cNvPr id="2691" name="Google Shape;2691;p7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      Train Set</a:t>
            </a:r>
            <a:endParaRPr/>
          </a:p>
        </p:txBody>
      </p:sp>
      <p:sp>
        <p:nvSpPr>
          <p:cNvPr id="2692" name="Google Shape;2692;p75"/>
          <p:cNvSpPr txBox="1">
            <a:spLocks noGrp="1"/>
          </p:cNvSpPr>
          <p:nvPr>
            <p:ph type="sldNum" idx="4294967295"/>
          </p:nvPr>
        </p:nvSpPr>
        <p:spPr>
          <a:xfrm>
            <a:off x="8451850" y="4845050"/>
            <a:ext cx="692150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/>
          </a:p>
        </p:txBody>
      </p:sp>
      <p:sp>
        <p:nvSpPr>
          <p:cNvPr id="2705" name="Google Shape;2705;p75"/>
          <p:cNvSpPr txBox="1">
            <a:spLocks noGrp="1"/>
          </p:cNvSpPr>
          <p:nvPr>
            <p:ph type="body" idx="4294967295"/>
          </p:nvPr>
        </p:nvSpPr>
        <p:spPr>
          <a:xfrm>
            <a:off x="7275513" y="1138238"/>
            <a:ext cx="1868487" cy="4492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      Test Set</a:t>
            </a:r>
            <a:endParaRPr/>
          </a:p>
        </p:txBody>
      </p:sp>
      <p:grpSp>
        <p:nvGrpSpPr>
          <p:cNvPr id="2693" name="Google Shape;2693;p75"/>
          <p:cNvGrpSpPr/>
          <p:nvPr/>
        </p:nvGrpSpPr>
        <p:grpSpPr>
          <a:xfrm>
            <a:off x="1326950" y="1632025"/>
            <a:ext cx="5252900" cy="2276875"/>
            <a:chOff x="1326950" y="1632025"/>
            <a:chExt cx="5252900" cy="2276875"/>
          </a:xfrm>
        </p:grpSpPr>
        <p:sp>
          <p:nvSpPr>
            <p:cNvPr id="2694" name="Google Shape;2694;p75"/>
            <p:cNvSpPr/>
            <p:nvPr/>
          </p:nvSpPr>
          <p:spPr>
            <a:xfrm>
              <a:off x="2565475" y="3515300"/>
              <a:ext cx="387600" cy="393600"/>
            </a:xfrm>
            <a:prstGeom prst="ellipse">
              <a:avLst/>
            </a:prstGeom>
            <a:solidFill>
              <a:srgbClr val="0B5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75"/>
            <p:cNvSpPr/>
            <p:nvPr/>
          </p:nvSpPr>
          <p:spPr>
            <a:xfrm>
              <a:off x="2011300" y="3385550"/>
              <a:ext cx="387600" cy="393600"/>
            </a:xfrm>
            <a:prstGeom prst="ellipse">
              <a:avLst/>
            </a:prstGeom>
            <a:solidFill>
              <a:srgbClr val="0B5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75"/>
            <p:cNvSpPr/>
            <p:nvPr/>
          </p:nvSpPr>
          <p:spPr>
            <a:xfrm>
              <a:off x="2953075" y="2991950"/>
              <a:ext cx="387600" cy="393600"/>
            </a:xfrm>
            <a:prstGeom prst="ellipse">
              <a:avLst/>
            </a:prstGeom>
            <a:solidFill>
              <a:srgbClr val="0B5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75"/>
            <p:cNvSpPr/>
            <p:nvPr/>
          </p:nvSpPr>
          <p:spPr>
            <a:xfrm>
              <a:off x="2177875" y="2598350"/>
              <a:ext cx="387600" cy="3936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75"/>
            <p:cNvSpPr/>
            <p:nvPr/>
          </p:nvSpPr>
          <p:spPr>
            <a:xfrm>
              <a:off x="3158975" y="2505725"/>
              <a:ext cx="387600" cy="3936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75"/>
            <p:cNvSpPr/>
            <p:nvPr/>
          </p:nvSpPr>
          <p:spPr>
            <a:xfrm>
              <a:off x="3546575" y="2893300"/>
              <a:ext cx="387600" cy="3936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75"/>
            <p:cNvSpPr/>
            <p:nvPr/>
          </p:nvSpPr>
          <p:spPr>
            <a:xfrm>
              <a:off x="1326950" y="1679525"/>
              <a:ext cx="387600" cy="3936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75"/>
            <p:cNvSpPr/>
            <p:nvPr/>
          </p:nvSpPr>
          <p:spPr>
            <a:xfrm>
              <a:off x="1753000" y="1632025"/>
              <a:ext cx="387600" cy="3936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75"/>
            <p:cNvSpPr/>
            <p:nvPr/>
          </p:nvSpPr>
          <p:spPr>
            <a:xfrm>
              <a:off x="2695650" y="1974475"/>
              <a:ext cx="387600" cy="3936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75"/>
            <p:cNvSpPr/>
            <p:nvPr/>
          </p:nvSpPr>
          <p:spPr>
            <a:xfrm>
              <a:off x="6192250" y="2596225"/>
              <a:ext cx="387600" cy="3936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75"/>
            <p:cNvSpPr/>
            <p:nvPr/>
          </p:nvSpPr>
          <p:spPr>
            <a:xfrm>
              <a:off x="5896375" y="1632275"/>
              <a:ext cx="387600" cy="3936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6" name="Google Shape;2706;p75"/>
          <p:cNvSpPr/>
          <p:nvPr/>
        </p:nvSpPr>
        <p:spPr>
          <a:xfrm>
            <a:off x="896500" y="2970625"/>
            <a:ext cx="3183234" cy="938325"/>
          </a:xfrm>
          <a:custGeom>
            <a:avLst/>
            <a:gdLst/>
            <a:ahLst/>
            <a:cxnLst/>
            <a:rect l="l" t="t" r="r" b="b"/>
            <a:pathLst>
              <a:path w="113051" h="45401" extrusionOk="0">
                <a:moveTo>
                  <a:pt x="0" y="24128"/>
                </a:moveTo>
                <a:cubicBezTo>
                  <a:pt x="9906" y="14229"/>
                  <a:pt x="27795" y="19181"/>
                  <a:pt x="40723" y="13796"/>
                </a:cubicBezTo>
                <a:cubicBezTo>
                  <a:pt x="49909" y="9970"/>
                  <a:pt x="58526" y="3954"/>
                  <a:pt x="68378" y="2551"/>
                </a:cubicBezTo>
                <a:cubicBezTo>
                  <a:pt x="73517" y="1819"/>
                  <a:pt x="79426" y="-1639"/>
                  <a:pt x="83877" y="1032"/>
                </a:cubicBezTo>
                <a:cubicBezTo>
                  <a:pt x="92443" y="6172"/>
                  <a:pt x="92265" y="19210"/>
                  <a:pt x="95425" y="28687"/>
                </a:cubicBezTo>
                <a:cubicBezTo>
                  <a:pt x="97986" y="36368"/>
                  <a:pt x="105266" y="43176"/>
                  <a:pt x="113051" y="45401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707" name="Google Shape;2707;p75"/>
          <p:cNvSpPr/>
          <p:nvPr/>
        </p:nvSpPr>
        <p:spPr>
          <a:xfrm>
            <a:off x="896500" y="1799188"/>
            <a:ext cx="2940229" cy="875652"/>
          </a:xfrm>
          <a:custGeom>
            <a:avLst/>
            <a:gdLst/>
            <a:ahLst/>
            <a:cxnLst/>
            <a:rect l="l" t="t" r="r" b="b"/>
            <a:pathLst>
              <a:path w="105149" h="20078" extrusionOk="0">
                <a:moveTo>
                  <a:pt x="0" y="19754"/>
                </a:moveTo>
                <a:cubicBezTo>
                  <a:pt x="8307" y="19754"/>
                  <a:pt x="16696" y="20625"/>
                  <a:pt x="24920" y="19450"/>
                </a:cubicBezTo>
                <a:cubicBezTo>
                  <a:pt x="32807" y="18323"/>
                  <a:pt x="40353" y="14587"/>
                  <a:pt x="48320" y="14587"/>
                </a:cubicBezTo>
                <a:cubicBezTo>
                  <a:pt x="57785" y="14587"/>
                  <a:pt x="67165" y="18265"/>
                  <a:pt x="76583" y="17323"/>
                </a:cubicBezTo>
                <a:cubicBezTo>
                  <a:pt x="87664" y="16215"/>
                  <a:pt x="98979" y="9270"/>
                  <a:pt x="105149" y="0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708" name="Google Shape;2708;p75"/>
          <p:cNvSpPr txBox="1"/>
          <p:nvPr/>
        </p:nvSpPr>
        <p:spPr>
          <a:xfrm>
            <a:off x="1149350" y="2790625"/>
            <a:ext cx="915600" cy="4002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</p:txBody>
      </p:sp>
      <p:sp>
        <p:nvSpPr>
          <p:cNvPr id="2709" name="Google Shape;2709;p75"/>
          <p:cNvSpPr txBox="1"/>
          <p:nvPr/>
        </p:nvSpPr>
        <p:spPr>
          <a:xfrm>
            <a:off x="2739600" y="4099250"/>
            <a:ext cx="915600" cy="4002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</p:txBody>
      </p:sp>
      <p:sp>
        <p:nvSpPr>
          <p:cNvPr id="2710" name="Google Shape;2710;p75"/>
          <p:cNvSpPr txBox="1"/>
          <p:nvPr/>
        </p:nvSpPr>
        <p:spPr>
          <a:xfrm>
            <a:off x="2550075" y="1537950"/>
            <a:ext cx="915600" cy="4002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GREEN</a:t>
            </a:r>
            <a:endParaRPr b="1"/>
          </a:p>
        </p:txBody>
      </p:sp>
      <p:sp>
        <p:nvSpPr>
          <p:cNvPr id="2711" name="Google Shape;2711;p75"/>
          <p:cNvSpPr txBox="1"/>
          <p:nvPr/>
        </p:nvSpPr>
        <p:spPr>
          <a:xfrm>
            <a:off x="5187950" y="2790625"/>
            <a:ext cx="915600" cy="4002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</p:txBody>
      </p:sp>
      <p:sp>
        <p:nvSpPr>
          <p:cNvPr id="2712" name="Google Shape;2712;p75"/>
          <p:cNvSpPr txBox="1"/>
          <p:nvPr/>
        </p:nvSpPr>
        <p:spPr>
          <a:xfrm>
            <a:off x="6778200" y="4099250"/>
            <a:ext cx="915600" cy="4002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</p:txBody>
      </p:sp>
      <p:sp>
        <p:nvSpPr>
          <p:cNvPr id="2713" name="Google Shape;2713;p75"/>
          <p:cNvSpPr txBox="1"/>
          <p:nvPr/>
        </p:nvSpPr>
        <p:spPr>
          <a:xfrm>
            <a:off x="6588675" y="1537950"/>
            <a:ext cx="915600" cy="4002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GREEN</a:t>
            </a:r>
            <a:endParaRPr b="1"/>
          </a:p>
        </p:txBody>
      </p:sp>
      <p:sp>
        <p:nvSpPr>
          <p:cNvPr id="2714" name="Google Shape;2714;p75"/>
          <p:cNvSpPr/>
          <p:nvPr/>
        </p:nvSpPr>
        <p:spPr>
          <a:xfrm>
            <a:off x="4858900" y="1799188"/>
            <a:ext cx="2940229" cy="875652"/>
          </a:xfrm>
          <a:custGeom>
            <a:avLst/>
            <a:gdLst/>
            <a:ahLst/>
            <a:cxnLst/>
            <a:rect l="l" t="t" r="r" b="b"/>
            <a:pathLst>
              <a:path w="105149" h="20078" extrusionOk="0">
                <a:moveTo>
                  <a:pt x="0" y="19754"/>
                </a:moveTo>
                <a:cubicBezTo>
                  <a:pt x="8307" y="19754"/>
                  <a:pt x="16696" y="20625"/>
                  <a:pt x="24920" y="19450"/>
                </a:cubicBezTo>
                <a:cubicBezTo>
                  <a:pt x="32807" y="18323"/>
                  <a:pt x="40353" y="14587"/>
                  <a:pt x="48320" y="14587"/>
                </a:cubicBezTo>
                <a:cubicBezTo>
                  <a:pt x="57785" y="14587"/>
                  <a:pt x="67165" y="18265"/>
                  <a:pt x="76583" y="17323"/>
                </a:cubicBezTo>
                <a:cubicBezTo>
                  <a:pt x="87664" y="16215"/>
                  <a:pt x="98979" y="9270"/>
                  <a:pt x="105149" y="0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715" name="Google Shape;2715;p75"/>
          <p:cNvSpPr/>
          <p:nvPr/>
        </p:nvSpPr>
        <p:spPr>
          <a:xfrm>
            <a:off x="5089700" y="3332275"/>
            <a:ext cx="387600" cy="393600"/>
          </a:xfrm>
          <a:prstGeom prst="ellipse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6" name="Google Shape;2716;p75"/>
          <p:cNvSpPr/>
          <p:nvPr/>
        </p:nvSpPr>
        <p:spPr>
          <a:xfrm>
            <a:off x="4935100" y="2970625"/>
            <a:ext cx="3183234" cy="938325"/>
          </a:xfrm>
          <a:custGeom>
            <a:avLst/>
            <a:gdLst/>
            <a:ahLst/>
            <a:cxnLst/>
            <a:rect l="l" t="t" r="r" b="b"/>
            <a:pathLst>
              <a:path w="113051" h="45401" extrusionOk="0">
                <a:moveTo>
                  <a:pt x="0" y="24128"/>
                </a:moveTo>
                <a:cubicBezTo>
                  <a:pt x="9906" y="14229"/>
                  <a:pt x="27795" y="19181"/>
                  <a:pt x="40723" y="13796"/>
                </a:cubicBezTo>
                <a:cubicBezTo>
                  <a:pt x="49909" y="9970"/>
                  <a:pt x="58526" y="3954"/>
                  <a:pt x="68378" y="2551"/>
                </a:cubicBezTo>
                <a:cubicBezTo>
                  <a:pt x="73517" y="1819"/>
                  <a:pt x="79426" y="-1639"/>
                  <a:pt x="83877" y="1032"/>
                </a:cubicBezTo>
                <a:cubicBezTo>
                  <a:pt x="92443" y="6172"/>
                  <a:pt x="92265" y="19210"/>
                  <a:pt x="95425" y="28687"/>
                </a:cubicBezTo>
                <a:cubicBezTo>
                  <a:pt x="97986" y="36368"/>
                  <a:pt x="105266" y="43176"/>
                  <a:pt x="113051" y="45401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p7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real-world view</a:t>
            </a:r>
            <a:endParaRPr/>
          </a:p>
        </p:txBody>
      </p:sp>
      <p:sp>
        <p:nvSpPr>
          <p:cNvPr id="2735" name="Google Shape;2735;p7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      Data Set</a:t>
            </a:r>
            <a:endParaRPr/>
          </a:p>
        </p:txBody>
      </p:sp>
      <p:sp>
        <p:nvSpPr>
          <p:cNvPr id="2722" name="Google Shape;2722;p76"/>
          <p:cNvSpPr txBox="1">
            <a:spLocks noGrp="1"/>
          </p:cNvSpPr>
          <p:nvPr>
            <p:ph type="sldNum" idx="4294967295"/>
          </p:nvPr>
        </p:nvSpPr>
        <p:spPr>
          <a:xfrm>
            <a:off x="8451850" y="4845050"/>
            <a:ext cx="692150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/>
          </a:p>
        </p:txBody>
      </p:sp>
      <p:sp>
        <p:nvSpPr>
          <p:cNvPr id="2723" name="Google Shape;2723;p76"/>
          <p:cNvSpPr/>
          <p:nvPr/>
        </p:nvSpPr>
        <p:spPr>
          <a:xfrm>
            <a:off x="1501375" y="3286900"/>
            <a:ext cx="387600" cy="393600"/>
          </a:xfrm>
          <a:prstGeom prst="ellipse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4" name="Google Shape;2724;p76"/>
          <p:cNvSpPr/>
          <p:nvPr/>
        </p:nvSpPr>
        <p:spPr>
          <a:xfrm>
            <a:off x="2565475" y="3515300"/>
            <a:ext cx="387600" cy="393600"/>
          </a:xfrm>
          <a:prstGeom prst="ellipse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5" name="Google Shape;2725;p76"/>
          <p:cNvSpPr/>
          <p:nvPr/>
        </p:nvSpPr>
        <p:spPr>
          <a:xfrm>
            <a:off x="2011300" y="3385550"/>
            <a:ext cx="387600" cy="393600"/>
          </a:xfrm>
          <a:prstGeom prst="ellipse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6" name="Google Shape;2726;p76"/>
          <p:cNvSpPr/>
          <p:nvPr/>
        </p:nvSpPr>
        <p:spPr>
          <a:xfrm>
            <a:off x="2953075" y="2991950"/>
            <a:ext cx="387600" cy="393600"/>
          </a:xfrm>
          <a:prstGeom prst="ellipse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7" name="Google Shape;2727;p76"/>
          <p:cNvSpPr/>
          <p:nvPr/>
        </p:nvSpPr>
        <p:spPr>
          <a:xfrm>
            <a:off x="2177875" y="2598350"/>
            <a:ext cx="387600" cy="393600"/>
          </a:xfrm>
          <a:prstGeom prst="ellipse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8" name="Google Shape;2728;p76"/>
          <p:cNvSpPr/>
          <p:nvPr/>
        </p:nvSpPr>
        <p:spPr>
          <a:xfrm>
            <a:off x="2603925" y="2550850"/>
            <a:ext cx="387600" cy="393600"/>
          </a:xfrm>
          <a:prstGeom prst="ellipse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9" name="Google Shape;2729;p76"/>
          <p:cNvSpPr/>
          <p:nvPr/>
        </p:nvSpPr>
        <p:spPr>
          <a:xfrm>
            <a:off x="3158975" y="2505725"/>
            <a:ext cx="387600" cy="393600"/>
          </a:xfrm>
          <a:prstGeom prst="ellipse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0" name="Google Shape;2730;p76"/>
          <p:cNvSpPr/>
          <p:nvPr/>
        </p:nvSpPr>
        <p:spPr>
          <a:xfrm>
            <a:off x="3546575" y="2893300"/>
            <a:ext cx="387600" cy="393600"/>
          </a:xfrm>
          <a:prstGeom prst="ellipse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1" name="Google Shape;2731;p76"/>
          <p:cNvSpPr/>
          <p:nvPr/>
        </p:nvSpPr>
        <p:spPr>
          <a:xfrm>
            <a:off x="1326950" y="1679525"/>
            <a:ext cx="387600" cy="393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2" name="Google Shape;2732;p76"/>
          <p:cNvSpPr/>
          <p:nvPr/>
        </p:nvSpPr>
        <p:spPr>
          <a:xfrm>
            <a:off x="1753000" y="1632025"/>
            <a:ext cx="387600" cy="393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3" name="Google Shape;2733;p76"/>
          <p:cNvSpPr/>
          <p:nvPr/>
        </p:nvSpPr>
        <p:spPr>
          <a:xfrm>
            <a:off x="2308050" y="1586900"/>
            <a:ext cx="387600" cy="393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4" name="Google Shape;2734;p76"/>
          <p:cNvSpPr/>
          <p:nvPr/>
        </p:nvSpPr>
        <p:spPr>
          <a:xfrm>
            <a:off x="2695650" y="1974475"/>
            <a:ext cx="387600" cy="393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sldNum" idx="4294967295"/>
          </p:nvPr>
        </p:nvSpPr>
        <p:spPr>
          <a:xfrm>
            <a:off x="8451850" y="4845050"/>
            <a:ext cx="692150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/>
              <a:t>2</a:t>
            </a:fld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76" y="0"/>
            <a:ext cx="897264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/>
          <p:nvPr/>
        </p:nvSpPr>
        <p:spPr>
          <a:xfrm>
            <a:off x="772200" y="3864199"/>
            <a:ext cx="7193700" cy="1201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164425" y="3517375"/>
            <a:ext cx="16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‘Hard’ Examples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85675" y="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</a:rPr>
              <a:t>Examples from</a:t>
            </a:r>
            <a:endParaRPr sz="10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u="sng" dirty="0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https://labelerrors.com/</a:t>
            </a:r>
            <a:r>
              <a:rPr lang="en" sz="1000" b="1" dirty="0">
                <a:solidFill>
                  <a:schemeClr val="dk1"/>
                </a:solidFill>
              </a:rPr>
              <a:t> </a:t>
            </a:r>
            <a:endParaRPr sz="10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0" name="Google Shape;2740;p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real-world view</a:t>
            </a:r>
            <a:endParaRPr/>
          </a:p>
        </p:txBody>
      </p:sp>
      <p:sp>
        <p:nvSpPr>
          <p:cNvPr id="2742" name="Google Shape;2742;p7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      Data Set</a:t>
            </a:r>
            <a:endParaRPr/>
          </a:p>
        </p:txBody>
      </p:sp>
      <p:sp>
        <p:nvSpPr>
          <p:cNvPr id="2741" name="Google Shape;2741;p77"/>
          <p:cNvSpPr txBox="1">
            <a:spLocks noGrp="1"/>
          </p:cNvSpPr>
          <p:nvPr>
            <p:ph type="sldNum" idx="4294967295"/>
          </p:nvPr>
        </p:nvSpPr>
        <p:spPr>
          <a:xfrm>
            <a:off x="8451850" y="4845050"/>
            <a:ext cx="692150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/>
          </a:p>
        </p:txBody>
      </p:sp>
      <p:sp>
        <p:nvSpPr>
          <p:cNvPr id="2743" name="Google Shape;2743;p77"/>
          <p:cNvSpPr/>
          <p:nvPr/>
        </p:nvSpPr>
        <p:spPr>
          <a:xfrm>
            <a:off x="1501375" y="3286900"/>
            <a:ext cx="387600" cy="393600"/>
          </a:xfrm>
          <a:prstGeom prst="ellipse">
            <a:avLst/>
          </a:prstGeom>
          <a:solidFill>
            <a:srgbClr val="990000"/>
          </a:solidFill>
          <a:ln w="7620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4" name="Google Shape;2744;p77"/>
          <p:cNvSpPr/>
          <p:nvPr/>
        </p:nvSpPr>
        <p:spPr>
          <a:xfrm>
            <a:off x="2565475" y="3515300"/>
            <a:ext cx="387600" cy="393600"/>
          </a:xfrm>
          <a:prstGeom prst="ellipse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5" name="Google Shape;2745;p77"/>
          <p:cNvSpPr/>
          <p:nvPr/>
        </p:nvSpPr>
        <p:spPr>
          <a:xfrm>
            <a:off x="2011300" y="3385550"/>
            <a:ext cx="387600" cy="393600"/>
          </a:xfrm>
          <a:prstGeom prst="ellipse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6" name="Google Shape;2746;p77"/>
          <p:cNvSpPr/>
          <p:nvPr/>
        </p:nvSpPr>
        <p:spPr>
          <a:xfrm>
            <a:off x="2953075" y="2991950"/>
            <a:ext cx="387600" cy="393600"/>
          </a:xfrm>
          <a:prstGeom prst="ellipse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7" name="Google Shape;2747;p77"/>
          <p:cNvSpPr/>
          <p:nvPr/>
        </p:nvSpPr>
        <p:spPr>
          <a:xfrm>
            <a:off x="2177875" y="2598350"/>
            <a:ext cx="387600" cy="393600"/>
          </a:xfrm>
          <a:prstGeom prst="ellipse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8" name="Google Shape;2748;p77"/>
          <p:cNvSpPr/>
          <p:nvPr/>
        </p:nvSpPr>
        <p:spPr>
          <a:xfrm>
            <a:off x="2603925" y="2550850"/>
            <a:ext cx="387600" cy="393600"/>
          </a:xfrm>
          <a:prstGeom prst="ellipse">
            <a:avLst/>
          </a:prstGeom>
          <a:solidFill>
            <a:srgbClr val="38761D"/>
          </a:solidFill>
          <a:ln w="76200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9" name="Google Shape;2749;p77"/>
          <p:cNvSpPr/>
          <p:nvPr/>
        </p:nvSpPr>
        <p:spPr>
          <a:xfrm>
            <a:off x="3158975" y="2505725"/>
            <a:ext cx="387600" cy="393600"/>
          </a:xfrm>
          <a:prstGeom prst="ellipse">
            <a:avLst/>
          </a:prstGeom>
          <a:solidFill>
            <a:srgbClr val="0B5394"/>
          </a:solidFill>
          <a:ln w="76200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0" name="Google Shape;2750;p77"/>
          <p:cNvSpPr/>
          <p:nvPr/>
        </p:nvSpPr>
        <p:spPr>
          <a:xfrm>
            <a:off x="3546575" y="2893300"/>
            <a:ext cx="387600" cy="393600"/>
          </a:xfrm>
          <a:prstGeom prst="ellipse">
            <a:avLst/>
          </a:prstGeom>
          <a:solidFill>
            <a:srgbClr val="0B5394"/>
          </a:solidFill>
          <a:ln w="76200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1" name="Google Shape;2751;p77"/>
          <p:cNvSpPr/>
          <p:nvPr/>
        </p:nvSpPr>
        <p:spPr>
          <a:xfrm>
            <a:off x="1326950" y="1679525"/>
            <a:ext cx="387600" cy="393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2" name="Google Shape;2752;p77"/>
          <p:cNvSpPr/>
          <p:nvPr/>
        </p:nvSpPr>
        <p:spPr>
          <a:xfrm>
            <a:off x="1753000" y="1632025"/>
            <a:ext cx="387600" cy="393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3" name="Google Shape;2753;p77"/>
          <p:cNvSpPr/>
          <p:nvPr/>
        </p:nvSpPr>
        <p:spPr>
          <a:xfrm>
            <a:off x="2308050" y="1586900"/>
            <a:ext cx="387600" cy="393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4" name="Google Shape;2754;p77"/>
          <p:cNvSpPr/>
          <p:nvPr/>
        </p:nvSpPr>
        <p:spPr>
          <a:xfrm>
            <a:off x="2695650" y="1974475"/>
            <a:ext cx="387600" cy="393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9" name="Google Shape;2759;p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real-world view</a:t>
            </a:r>
            <a:endParaRPr/>
          </a:p>
        </p:txBody>
      </p:sp>
      <p:sp>
        <p:nvSpPr>
          <p:cNvPr id="2761" name="Google Shape;2761;p7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      Train Set</a:t>
            </a:r>
            <a:endParaRPr/>
          </a:p>
        </p:txBody>
      </p:sp>
      <p:sp>
        <p:nvSpPr>
          <p:cNvPr id="2760" name="Google Shape;2760;p78"/>
          <p:cNvSpPr txBox="1">
            <a:spLocks noGrp="1"/>
          </p:cNvSpPr>
          <p:nvPr>
            <p:ph type="sldNum" idx="4294967295"/>
          </p:nvPr>
        </p:nvSpPr>
        <p:spPr>
          <a:xfrm>
            <a:off x="8451850" y="4845050"/>
            <a:ext cx="692150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/>
          </a:p>
        </p:txBody>
      </p:sp>
      <p:sp>
        <p:nvSpPr>
          <p:cNvPr id="2774" name="Google Shape;2774;p78"/>
          <p:cNvSpPr txBox="1">
            <a:spLocks noGrp="1"/>
          </p:cNvSpPr>
          <p:nvPr>
            <p:ph type="body" idx="4294967295"/>
          </p:nvPr>
        </p:nvSpPr>
        <p:spPr>
          <a:xfrm>
            <a:off x="6557963" y="1187450"/>
            <a:ext cx="2586037" cy="447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      Test Set</a:t>
            </a:r>
            <a:endParaRPr/>
          </a:p>
        </p:txBody>
      </p:sp>
      <p:sp>
        <p:nvSpPr>
          <p:cNvPr id="2762" name="Google Shape;2762;p78"/>
          <p:cNvSpPr/>
          <p:nvPr/>
        </p:nvSpPr>
        <p:spPr>
          <a:xfrm>
            <a:off x="1501375" y="3286900"/>
            <a:ext cx="387600" cy="393600"/>
          </a:xfrm>
          <a:prstGeom prst="ellipse">
            <a:avLst/>
          </a:prstGeom>
          <a:noFill/>
          <a:ln w="2857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3" name="Google Shape;2763;p78"/>
          <p:cNvSpPr/>
          <p:nvPr/>
        </p:nvSpPr>
        <p:spPr>
          <a:xfrm>
            <a:off x="2565475" y="3515300"/>
            <a:ext cx="387600" cy="393600"/>
          </a:xfrm>
          <a:prstGeom prst="ellipse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4" name="Google Shape;2764;p78"/>
          <p:cNvSpPr/>
          <p:nvPr/>
        </p:nvSpPr>
        <p:spPr>
          <a:xfrm>
            <a:off x="2011300" y="3385550"/>
            <a:ext cx="387600" cy="393600"/>
          </a:xfrm>
          <a:prstGeom prst="ellipse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5" name="Google Shape;2765;p78"/>
          <p:cNvSpPr/>
          <p:nvPr/>
        </p:nvSpPr>
        <p:spPr>
          <a:xfrm>
            <a:off x="2953075" y="2991950"/>
            <a:ext cx="387600" cy="3936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6" name="Google Shape;2766;p78"/>
          <p:cNvSpPr/>
          <p:nvPr/>
        </p:nvSpPr>
        <p:spPr>
          <a:xfrm>
            <a:off x="2177875" y="2598350"/>
            <a:ext cx="387600" cy="393600"/>
          </a:xfrm>
          <a:prstGeom prst="ellipse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7" name="Google Shape;2767;p78"/>
          <p:cNvSpPr/>
          <p:nvPr/>
        </p:nvSpPr>
        <p:spPr>
          <a:xfrm>
            <a:off x="2603925" y="2550850"/>
            <a:ext cx="387600" cy="393600"/>
          </a:xfrm>
          <a:prstGeom prst="ellipse">
            <a:avLst/>
          </a:prstGeom>
          <a:solidFill>
            <a:srgbClr val="38761D"/>
          </a:solidFill>
          <a:ln w="76200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8" name="Google Shape;2768;p78"/>
          <p:cNvSpPr/>
          <p:nvPr/>
        </p:nvSpPr>
        <p:spPr>
          <a:xfrm>
            <a:off x="3158975" y="2505725"/>
            <a:ext cx="387600" cy="393600"/>
          </a:xfrm>
          <a:prstGeom prst="ellipse">
            <a:avLst/>
          </a:prstGeom>
          <a:solidFill>
            <a:srgbClr val="0B5394"/>
          </a:solidFill>
          <a:ln w="76200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9" name="Google Shape;2769;p78"/>
          <p:cNvSpPr/>
          <p:nvPr/>
        </p:nvSpPr>
        <p:spPr>
          <a:xfrm>
            <a:off x="3546575" y="2893300"/>
            <a:ext cx="387600" cy="393600"/>
          </a:xfrm>
          <a:prstGeom prst="ellipse">
            <a:avLst/>
          </a:prstGeom>
          <a:solidFill>
            <a:srgbClr val="0B5394"/>
          </a:solidFill>
          <a:ln w="76200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0" name="Google Shape;2770;p78"/>
          <p:cNvSpPr/>
          <p:nvPr/>
        </p:nvSpPr>
        <p:spPr>
          <a:xfrm>
            <a:off x="1326950" y="1679525"/>
            <a:ext cx="387600" cy="393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1" name="Google Shape;2771;p78"/>
          <p:cNvSpPr/>
          <p:nvPr/>
        </p:nvSpPr>
        <p:spPr>
          <a:xfrm>
            <a:off x="1753000" y="1632025"/>
            <a:ext cx="387600" cy="393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2" name="Google Shape;2772;p78"/>
          <p:cNvSpPr/>
          <p:nvPr/>
        </p:nvSpPr>
        <p:spPr>
          <a:xfrm>
            <a:off x="2308050" y="1586900"/>
            <a:ext cx="387600" cy="393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3" name="Google Shape;2773;p78"/>
          <p:cNvSpPr/>
          <p:nvPr/>
        </p:nvSpPr>
        <p:spPr>
          <a:xfrm>
            <a:off x="2695650" y="1974475"/>
            <a:ext cx="387600" cy="393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5" name="Google Shape;2775;p78"/>
          <p:cNvSpPr/>
          <p:nvPr/>
        </p:nvSpPr>
        <p:spPr>
          <a:xfrm>
            <a:off x="5165100" y="3334700"/>
            <a:ext cx="387600" cy="393600"/>
          </a:xfrm>
          <a:prstGeom prst="ellipse">
            <a:avLst/>
          </a:prstGeom>
          <a:solidFill>
            <a:srgbClr val="990000"/>
          </a:solidFill>
          <a:ln w="7620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6" name="Google Shape;2776;p78"/>
          <p:cNvSpPr/>
          <p:nvPr/>
        </p:nvSpPr>
        <p:spPr>
          <a:xfrm>
            <a:off x="6229200" y="3563100"/>
            <a:ext cx="387600" cy="3936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7" name="Google Shape;2777;p78"/>
          <p:cNvSpPr/>
          <p:nvPr/>
        </p:nvSpPr>
        <p:spPr>
          <a:xfrm>
            <a:off x="5675025" y="3433350"/>
            <a:ext cx="387600" cy="3936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8" name="Google Shape;2778;p78"/>
          <p:cNvSpPr/>
          <p:nvPr/>
        </p:nvSpPr>
        <p:spPr>
          <a:xfrm>
            <a:off x="6616800" y="3039750"/>
            <a:ext cx="387600" cy="393600"/>
          </a:xfrm>
          <a:prstGeom prst="ellipse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9" name="Google Shape;2779;p78"/>
          <p:cNvSpPr/>
          <p:nvPr/>
        </p:nvSpPr>
        <p:spPr>
          <a:xfrm>
            <a:off x="5841600" y="2646150"/>
            <a:ext cx="387600" cy="3936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0" name="Google Shape;2780;p78"/>
          <p:cNvSpPr/>
          <p:nvPr/>
        </p:nvSpPr>
        <p:spPr>
          <a:xfrm>
            <a:off x="6267650" y="2598650"/>
            <a:ext cx="387600" cy="393600"/>
          </a:xfrm>
          <a:prstGeom prst="ellipse">
            <a:avLst/>
          </a:prstGeom>
          <a:noFill/>
          <a:ln w="2857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1" name="Google Shape;2781;p78"/>
          <p:cNvSpPr/>
          <p:nvPr/>
        </p:nvSpPr>
        <p:spPr>
          <a:xfrm>
            <a:off x="6822700" y="2553525"/>
            <a:ext cx="387600" cy="393600"/>
          </a:xfrm>
          <a:prstGeom prst="ellipse">
            <a:avLst/>
          </a:prstGeom>
          <a:noFill/>
          <a:ln w="2857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2" name="Google Shape;2782;p78"/>
          <p:cNvSpPr/>
          <p:nvPr/>
        </p:nvSpPr>
        <p:spPr>
          <a:xfrm>
            <a:off x="7210300" y="2941100"/>
            <a:ext cx="387600" cy="393600"/>
          </a:xfrm>
          <a:prstGeom prst="ellipse">
            <a:avLst/>
          </a:prstGeom>
          <a:noFill/>
          <a:ln w="2857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3" name="Google Shape;2783;p78"/>
          <p:cNvSpPr/>
          <p:nvPr/>
        </p:nvSpPr>
        <p:spPr>
          <a:xfrm>
            <a:off x="4990675" y="1727325"/>
            <a:ext cx="387600" cy="3936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4" name="Google Shape;2784;p78"/>
          <p:cNvSpPr/>
          <p:nvPr/>
        </p:nvSpPr>
        <p:spPr>
          <a:xfrm>
            <a:off x="5416725" y="1679825"/>
            <a:ext cx="387600" cy="3936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5" name="Google Shape;2785;p78"/>
          <p:cNvSpPr/>
          <p:nvPr/>
        </p:nvSpPr>
        <p:spPr>
          <a:xfrm>
            <a:off x="5971775" y="1634700"/>
            <a:ext cx="387600" cy="393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6" name="Google Shape;2786;p78"/>
          <p:cNvSpPr/>
          <p:nvPr/>
        </p:nvSpPr>
        <p:spPr>
          <a:xfrm>
            <a:off x="6359375" y="2022275"/>
            <a:ext cx="387600" cy="3936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1" name="Google Shape;2791;p7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real-world view</a:t>
            </a:r>
            <a:endParaRPr/>
          </a:p>
        </p:txBody>
      </p:sp>
      <p:sp>
        <p:nvSpPr>
          <p:cNvPr id="2793" name="Google Shape;2793;p7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      Train Set</a:t>
            </a:r>
            <a:endParaRPr/>
          </a:p>
        </p:txBody>
      </p:sp>
      <p:sp>
        <p:nvSpPr>
          <p:cNvPr id="2792" name="Google Shape;2792;p79"/>
          <p:cNvSpPr txBox="1">
            <a:spLocks noGrp="1"/>
          </p:cNvSpPr>
          <p:nvPr>
            <p:ph type="sldNum" idx="4294967295"/>
          </p:nvPr>
        </p:nvSpPr>
        <p:spPr>
          <a:xfrm>
            <a:off x="8451850" y="4845050"/>
            <a:ext cx="692150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/>
          </a:p>
        </p:txBody>
      </p:sp>
      <p:sp>
        <p:nvSpPr>
          <p:cNvPr id="2803" name="Google Shape;2803;p79"/>
          <p:cNvSpPr txBox="1">
            <a:spLocks noGrp="1"/>
          </p:cNvSpPr>
          <p:nvPr>
            <p:ph type="body" idx="4294967295"/>
          </p:nvPr>
        </p:nvSpPr>
        <p:spPr>
          <a:xfrm>
            <a:off x="6557963" y="1187450"/>
            <a:ext cx="2586037" cy="447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      Test Set</a:t>
            </a:r>
            <a:endParaRPr/>
          </a:p>
        </p:txBody>
      </p:sp>
      <p:sp>
        <p:nvSpPr>
          <p:cNvPr id="2794" name="Google Shape;2794;p79"/>
          <p:cNvSpPr/>
          <p:nvPr/>
        </p:nvSpPr>
        <p:spPr>
          <a:xfrm>
            <a:off x="2565475" y="3515300"/>
            <a:ext cx="387600" cy="393600"/>
          </a:xfrm>
          <a:prstGeom prst="ellipse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5" name="Google Shape;2795;p79"/>
          <p:cNvSpPr/>
          <p:nvPr/>
        </p:nvSpPr>
        <p:spPr>
          <a:xfrm>
            <a:off x="2011300" y="3385550"/>
            <a:ext cx="387600" cy="393600"/>
          </a:xfrm>
          <a:prstGeom prst="ellipse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6" name="Google Shape;2796;p79"/>
          <p:cNvSpPr/>
          <p:nvPr/>
        </p:nvSpPr>
        <p:spPr>
          <a:xfrm>
            <a:off x="2177875" y="2598350"/>
            <a:ext cx="387600" cy="393600"/>
          </a:xfrm>
          <a:prstGeom prst="ellipse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7" name="Google Shape;2797;p79"/>
          <p:cNvSpPr/>
          <p:nvPr/>
        </p:nvSpPr>
        <p:spPr>
          <a:xfrm>
            <a:off x="2603925" y="2550850"/>
            <a:ext cx="387600" cy="393600"/>
          </a:xfrm>
          <a:prstGeom prst="ellipse">
            <a:avLst/>
          </a:prstGeom>
          <a:solidFill>
            <a:srgbClr val="38761D"/>
          </a:solidFill>
          <a:ln w="76200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8" name="Google Shape;2798;p79"/>
          <p:cNvSpPr/>
          <p:nvPr/>
        </p:nvSpPr>
        <p:spPr>
          <a:xfrm>
            <a:off x="3158975" y="2505725"/>
            <a:ext cx="387600" cy="393600"/>
          </a:xfrm>
          <a:prstGeom prst="ellipse">
            <a:avLst/>
          </a:prstGeom>
          <a:solidFill>
            <a:srgbClr val="0B5394"/>
          </a:solidFill>
          <a:ln w="76200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9" name="Google Shape;2799;p79"/>
          <p:cNvSpPr/>
          <p:nvPr/>
        </p:nvSpPr>
        <p:spPr>
          <a:xfrm>
            <a:off x="3546575" y="2893300"/>
            <a:ext cx="387600" cy="393600"/>
          </a:xfrm>
          <a:prstGeom prst="ellipse">
            <a:avLst/>
          </a:prstGeom>
          <a:solidFill>
            <a:srgbClr val="0B5394"/>
          </a:solidFill>
          <a:ln w="76200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0" name="Google Shape;2800;p79"/>
          <p:cNvSpPr/>
          <p:nvPr/>
        </p:nvSpPr>
        <p:spPr>
          <a:xfrm>
            <a:off x="1326950" y="1679525"/>
            <a:ext cx="387600" cy="393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1" name="Google Shape;2801;p79"/>
          <p:cNvSpPr/>
          <p:nvPr/>
        </p:nvSpPr>
        <p:spPr>
          <a:xfrm>
            <a:off x="1753000" y="1632025"/>
            <a:ext cx="387600" cy="393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2" name="Google Shape;2802;p79"/>
          <p:cNvSpPr/>
          <p:nvPr/>
        </p:nvSpPr>
        <p:spPr>
          <a:xfrm>
            <a:off x="2695650" y="1974475"/>
            <a:ext cx="387600" cy="393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4" name="Google Shape;2804;p79"/>
          <p:cNvSpPr/>
          <p:nvPr/>
        </p:nvSpPr>
        <p:spPr>
          <a:xfrm>
            <a:off x="5165100" y="3334700"/>
            <a:ext cx="387600" cy="393600"/>
          </a:xfrm>
          <a:prstGeom prst="ellipse">
            <a:avLst/>
          </a:prstGeom>
          <a:solidFill>
            <a:srgbClr val="990000"/>
          </a:solidFill>
          <a:ln w="7620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5" name="Google Shape;2805;p79"/>
          <p:cNvSpPr/>
          <p:nvPr/>
        </p:nvSpPr>
        <p:spPr>
          <a:xfrm>
            <a:off x="6616800" y="3039750"/>
            <a:ext cx="387600" cy="393600"/>
          </a:xfrm>
          <a:prstGeom prst="ellipse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6" name="Google Shape;2806;p79"/>
          <p:cNvSpPr/>
          <p:nvPr/>
        </p:nvSpPr>
        <p:spPr>
          <a:xfrm>
            <a:off x="5971775" y="1634700"/>
            <a:ext cx="387600" cy="393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1" name="Google Shape;2811;p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real-world view</a:t>
            </a:r>
            <a:endParaRPr/>
          </a:p>
        </p:txBody>
      </p:sp>
      <p:sp>
        <p:nvSpPr>
          <p:cNvPr id="2813" name="Google Shape;2813;p8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      Train Set</a:t>
            </a:r>
            <a:endParaRPr/>
          </a:p>
        </p:txBody>
      </p:sp>
      <p:sp>
        <p:nvSpPr>
          <p:cNvPr id="2812" name="Google Shape;2812;p80"/>
          <p:cNvSpPr txBox="1">
            <a:spLocks noGrp="1"/>
          </p:cNvSpPr>
          <p:nvPr>
            <p:ph type="sldNum" idx="4294967295"/>
          </p:nvPr>
        </p:nvSpPr>
        <p:spPr>
          <a:xfrm>
            <a:off x="8451850" y="4845050"/>
            <a:ext cx="692150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/>
          </a:p>
        </p:txBody>
      </p:sp>
      <p:sp>
        <p:nvSpPr>
          <p:cNvPr id="2823" name="Google Shape;2823;p80"/>
          <p:cNvSpPr txBox="1">
            <a:spLocks noGrp="1"/>
          </p:cNvSpPr>
          <p:nvPr>
            <p:ph type="body" idx="4294967295"/>
          </p:nvPr>
        </p:nvSpPr>
        <p:spPr>
          <a:xfrm>
            <a:off x="6557963" y="1187450"/>
            <a:ext cx="2586037" cy="447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      Test Set</a:t>
            </a:r>
            <a:endParaRPr/>
          </a:p>
        </p:txBody>
      </p:sp>
      <p:sp>
        <p:nvSpPr>
          <p:cNvPr id="2814" name="Google Shape;2814;p80"/>
          <p:cNvSpPr/>
          <p:nvPr/>
        </p:nvSpPr>
        <p:spPr>
          <a:xfrm>
            <a:off x="2565475" y="3515300"/>
            <a:ext cx="387600" cy="393600"/>
          </a:xfrm>
          <a:prstGeom prst="ellipse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5" name="Google Shape;2815;p80"/>
          <p:cNvSpPr/>
          <p:nvPr/>
        </p:nvSpPr>
        <p:spPr>
          <a:xfrm>
            <a:off x="2011300" y="3385550"/>
            <a:ext cx="387600" cy="393600"/>
          </a:xfrm>
          <a:prstGeom prst="ellipse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6" name="Google Shape;2816;p80"/>
          <p:cNvSpPr/>
          <p:nvPr/>
        </p:nvSpPr>
        <p:spPr>
          <a:xfrm>
            <a:off x="2177875" y="2598350"/>
            <a:ext cx="387600" cy="393600"/>
          </a:xfrm>
          <a:prstGeom prst="ellipse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7" name="Google Shape;2817;p80"/>
          <p:cNvSpPr/>
          <p:nvPr/>
        </p:nvSpPr>
        <p:spPr>
          <a:xfrm>
            <a:off x="2603925" y="2550850"/>
            <a:ext cx="387600" cy="393600"/>
          </a:xfrm>
          <a:prstGeom prst="ellipse">
            <a:avLst/>
          </a:prstGeom>
          <a:solidFill>
            <a:srgbClr val="38761D"/>
          </a:solidFill>
          <a:ln w="76200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8" name="Google Shape;2818;p80"/>
          <p:cNvSpPr/>
          <p:nvPr/>
        </p:nvSpPr>
        <p:spPr>
          <a:xfrm>
            <a:off x="3158975" y="2505725"/>
            <a:ext cx="387600" cy="393600"/>
          </a:xfrm>
          <a:prstGeom prst="ellipse">
            <a:avLst/>
          </a:prstGeom>
          <a:solidFill>
            <a:srgbClr val="0B5394"/>
          </a:solidFill>
          <a:ln w="76200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9" name="Google Shape;2819;p80"/>
          <p:cNvSpPr/>
          <p:nvPr/>
        </p:nvSpPr>
        <p:spPr>
          <a:xfrm>
            <a:off x="3546575" y="2893300"/>
            <a:ext cx="387600" cy="393600"/>
          </a:xfrm>
          <a:prstGeom prst="ellipse">
            <a:avLst/>
          </a:prstGeom>
          <a:solidFill>
            <a:srgbClr val="0B5394"/>
          </a:solidFill>
          <a:ln w="76200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0" name="Google Shape;2820;p80"/>
          <p:cNvSpPr/>
          <p:nvPr/>
        </p:nvSpPr>
        <p:spPr>
          <a:xfrm>
            <a:off x="1326950" y="1679525"/>
            <a:ext cx="387600" cy="393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1" name="Google Shape;2821;p80"/>
          <p:cNvSpPr/>
          <p:nvPr/>
        </p:nvSpPr>
        <p:spPr>
          <a:xfrm>
            <a:off x="1753000" y="1632025"/>
            <a:ext cx="387600" cy="393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2" name="Google Shape;2822;p80"/>
          <p:cNvSpPr/>
          <p:nvPr/>
        </p:nvSpPr>
        <p:spPr>
          <a:xfrm>
            <a:off x="2695650" y="1974475"/>
            <a:ext cx="387600" cy="393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4" name="Google Shape;2824;p80"/>
          <p:cNvSpPr/>
          <p:nvPr/>
        </p:nvSpPr>
        <p:spPr>
          <a:xfrm>
            <a:off x="5165100" y="3334700"/>
            <a:ext cx="387600" cy="393600"/>
          </a:xfrm>
          <a:prstGeom prst="ellipse">
            <a:avLst/>
          </a:prstGeom>
          <a:solidFill>
            <a:srgbClr val="990000"/>
          </a:solidFill>
          <a:ln w="7620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5" name="Google Shape;2825;p80"/>
          <p:cNvSpPr/>
          <p:nvPr/>
        </p:nvSpPr>
        <p:spPr>
          <a:xfrm>
            <a:off x="6616800" y="3039750"/>
            <a:ext cx="387600" cy="393600"/>
          </a:xfrm>
          <a:prstGeom prst="ellipse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6" name="Google Shape;2826;p80"/>
          <p:cNvSpPr/>
          <p:nvPr/>
        </p:nvSpPr>
        <p:spPr>
          <a:xfrm>
            <a:off x="5971775" y="1634700"/>
            <a:ext cx="387600" cy="393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27" name="Google Shape;2827;p80"/>
          <p:cNvGrpSpPr/>
          <p:nvPr/>
        </p:nvGrpSpPr>
        <p:grpSpPr>
          <a:xfrm>
            <a:off x="615400" y="1846200"/>
            <a:ext cx="3388475" cy="2909901"/>
            <a:chOff x="615400" y="1846200"/>
            <a:chExt cx="3388475" cy="2909901"/>
          </a:xfrm>
        </p:grpSpPr>
        <p:sp>
          <p:nvSpPr>
            <p:cNvPr id="2828" name="Google Shape;2828;p80"/>
            <p:cNvSpPr/>
            <p:nvPr/>
          </p:nvSpPr>
          <p:spPr>
            <a:xfrm>
              <a:off x="615400" y="1846200"/>
              <a:ext cx="3388475" cy="1196000"/>
            </a:xfrm>
            <a:custGeom>
              <a:avLst/>
              <a:gdLst/>
              <a:ahLst/>
              <a:cxnLst/>
              <a:rect l="l" t="t" r="r" b="b"/>
              <a:pathLst>
                <a:path w="135539" h="47840" extrusionOk="0">
                  <a:moveTo>
                    <a:pt x="0" y="44977"/>
                  </a:moveTo>
                  <a:cubicBezTo>
                    <a:pt x="19787" y="33665"/>
                    <a:pt x="43160" y="22084"/>
                    <a:pt x="65642" y="25831"/>
                  </a:cubicBezTo>
                  <a:cubicBezTo>
                    <a:pt x="70187" y="26589"/>
                    <a:pt x="74820" y="29477"/>
                    <a:pt x="77190" y="33429"/>
                  </a:cubicBezTo>
                  <a:cubicBezTo>
                    <a:pt x="79237" y="36843"/>
                    <a:pt x="78181" y="41564"/>
                    <a:pt x="80229" y="44977"/>
                  </a:cubicBezTo>
                  <a:cubicBezTo>
                    <a:pt x="82551" y="48847"/>
                    <a:pt x="89149" y="47846"/>
                    <a:pt x="93601" y="47104"/>
                  </a:cubicBezTo>
                  <a:cubicBezTo>
                    <a:pt x="101414" y="45802"/>
                    <a:pt x="98033" y="31709"/>
                    <a:pt x="102110" y="24919"/>
                  </a:cubicBezTo>
                  <a:cubicBezTo>
                    <a:pt x="109264" y="13003"/>
                    <a:pt x="127196" y="11115"/>
                    <a:pt x="135539" y="0"/>
                  </a:cubicBezTo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829" name="Google Shape;2829;p80"/>
            <p:cNvSpPr/>
            <p:nvPr/>
          </p:nvSpPr>
          <p:spPr>
            <a:xfrm>
              <a:off x="1850675" y="2992250"/>
              <a:ext cx="800847" cy="1763851"/>
            </a:xfrm>
            <a:custGeom>
              <a:avLst/>
              <a:gdLst/>
              <a:ahLst/>
              <a:cxnLst/>
              <a:rect l="l" t="t" r="r" b="b"/>
              <a:pathLst>
                <a:path w="31122" h="69897" extrusionOk="0">
                  <a:moveTo>
                    <a:pt x="31122" y="0"/>
                  </a:moveTo>
                  <a:cubicBezTo>
                    <a:pt x="25564" y="2781"/>
                    <a:pt x="19055" y="3299"/>
                    <a:pt x="13496" y="6078"/>
                  </a:cubicBezTo>
                  <a:cubicBezTo>
                    <a:pt x="8529" y="8561"/>
                    <a:pt x="5418" y="14071"/>
                    <a:pt x="3163" y="19146"/>
                  </a:cubicBezTo>
                  <a:cubicBezTo>
                    <a:pt x="-3705" y="34606"/>
                    <a:pt x="2860" y="52980"/>
                    <a:pt x="2860" y="69897"/>
                  </a:cubicBezTo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4" name="Google Shape;2834;p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real-world view</a:t>
            </a:r>
            <a:endParaRPr/>
          </a:p>
        </p:txBody>
      </p:sp>
      <p:sp>
        <p:nvSpPr>
          <p:cNvPr id="2836" name="Google Shape;2836;p8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      Train Set</a:t>
            </a:r>
            <a:endParaRPr/>
          </a:p>
        </p:txBody>
      </p:sp>
      <p:sp>
        <p:nvSpPr>
          <p:cNvPr id="2835" name="Google Shape;2835;p81"/>
          <p:cNvSpPr txBox="1">
            <a:spLocks noGrp="1"/>
          </p:cNvSpPr>
          <p:nvPr>
            <p:ph type="sldNum" idx="4294967295"/>
          </p:nvPr>
        </p:nvSpPr>
        <p:spPr>
          <a:xfrm>
            <a:off x="8451850" y="4845050"/>
            <a:ext cx="692150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/>
          </a:p>
        </p:txBody>
      </p:sp>
      <p:sp>
        <p:nvSpPr>
          <p:cNvPr id="2846" name="Google Shape;2846;p81"/>
          <p:cNvSpPr txBox="1">
            <a:spLocks noGrp="1"/>
          </p:cNvSpPr>
          <p:nvPr>
            <p:ph type="body" idx="4294967295"/>
          </p:nvPr>
        </p:nvSpPr>
        <p:spPr>
          <a:xfrm>
            <a:off x="6557963" y="1187450"/>
            <a:ext cx="2586037" cy="447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      Test Set</a:t>
            </a:r>
            <a:endParaRPr/>
          </a:p>
        </p:txBody>
      </p:sp>
      <p:sp>
        <p:nvSpPr>
          <p:cNvPr id="2837" name="Google Shape;2837;p81"/>
          <p:cNvSpPr/>
          <p:nvPr/>
        </p:nvSpPr>
        <p:spPr>
          <a:xfrm>
            <a:off x="2565475" y="3515300"/>
            <a:ext cx="387600" cy="393600"/>
          </a:xfrm>
          <a:prstGeom prst="ellipse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8" name="Google Shape;2838;p81"/>
          <p:cNvSpPr/>
          <p:nvPr/>
        </p:nvSpPr>
        <p:spPr>
          <a:xfrm>
            <a:off x="2011300" y="3385550"/>
            <a:ext cx="387600" cy="393600"/>
          </a:xfrm>
          <a:prstGeom prst="ellipse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9" name="Google Shape;2839;p81"/>
          <p:cNvSpPr/>
          <p:nvPr/>
        </p:nvSpPr>
        <p:spPr>
          <a:xfrm>
            <a:off x="2177875" y="2598350"/>
            <a:ext cx="387600" cy="393600"/>
          </a:xfrm>
          <a:prstGeom prst="ellipse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0" name="Google Shape;2840;p81"/>
          <p:cNvSpPr/>
          <p:nvPr/>
        </p:nvSpPr>
        <p:spPr>
          <a:xfrm>
            <a:off x="2603925" y="2550850"/>
            <a:ext cx="387600" cy="393600"/>
          </a:xfrm>
          <a:prstGeom prst="ellipse">
            <a:avLst/>
          </a:prstGeom>
          <a:solidFill>
            <a:srgbClr val="38761D"/>
          </a:solidFill>
          <a:ln w="76200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1" name="Google Shape;2841;p81"/>
          <p:cNvSpPr/>
          <p:nvPr/>
        </p:nvSpPr>
        <p:spPr>
          <a:xfrm>
            <a:off x="3158975" y="2505725"/>
            <a:ext cx="387600" cy="393600"/>
          </a:xfrm>
          <a:prstGeom prst="ellipse">
            <a:avLst/>
          </a:prstGeom>
          <a:solidFill>
            <a:srgbClr val="0B5394"/>
          </a:solidFill>
          <a:ln w="76200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2" name="Google Shape;2842;p81"/>
          <p:cNvSpPr/>
          <p:nvPr/>
        </p:nvSpPr>
        <p:spPr>
          <a:xfrm>
            <a:off x="3546575" y="2893300"/>
            <a:ext cx="387600" cy="393600"/>
          </a:xfrm>
          <a:prstGeom prst="ellipse">
            <a:avLst/>
          </a:prstGeom>
          <a:solidFill>
            <a:srgbClr val="0B5394"/>
          </a:solidFill>
          <a:ln w="76200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3" name="Google Shape;2843;p81"/>
          <p:cNvSpPr/>
          <p:nvPr/>
        </p:nvSpPr>
        <p:spPr>
          <a:xfrm>
            <a:off x="1326950" y="1679525"/>
            <a:ext cx="387600" cy="393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4" name="Google Shape;2844;p81"/>
          <p:cNvSpPr/>
          <p:nvPr/>
        </p:nvSpPr>
        <p:spPr>
          <a:xfrm>
            <a:off x="1753000" y="1632025"/>
            <a:ext cx="387600" cy="393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5" name="Google Shape;2845;p81"/>
          <p:cNvSpPr/>
          <p:nvPr/>
        </p:nvSpPr>
        <p:spPr>
          <a:xfrm>
            <a:off x="2695650" y="1974475"/>
            <a:ext cx="387600" cy="393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7" name="Google Shape;2847;p81"/>
          <p:cNvSpPr/>
          <p:nvPr/>
        </p:nvSpPr>
        <p:spPr>
          <a:xfrm>
            <a:off x="5165100" y="3334700"/>
            <a:ext cx="387600" cy="393600"/>
          </a:xfrm>
          <a:prstGeom prst="ellipse">
            <a:avLst/>
          </a:prstGeom>
          <a:solidFill>
            <a:srgbClr val="990000"/>
          </a:solidFill>
          <a:ln w="7620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8" name="Google Shape;2848;p81"/>
          <p:cNvSpPr/>
          <p:nvPr/>
        </p:nvSpPr>
        <p:spPr>
          <a:xfrm>
            <a:off x="6616800" y="3039750"/>
            <a:ext cx="387600" cy="393600"/>
          </a:xfrm>
          <a:prstGeom prst="ellipse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9" name="Google Shape;2849;p81"/>
          <p:cNvSpPr/>
          <p:nvPr/>
        </p:nvSpPr>
        <p:spPr>
          <a:xfrm>
            <a:off x="5971775" y="1634700"/>
            <a:ext cx="387600" cy="393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50" name="Google Shape;2850;p81"/>
          <p:cNvGrpSpPr/>
          <p:nvPr/>
        </p:nvGrpSpPr>
        <p:grpSpPr>
          <a:xfrm>
            <a:off x="615400" y="1846200"/>
            <a:ext cx="3388475" cy="2909901"/>
            <a:chOff x="615400" y="1846200"/>
            <a:chExt cx="3388475" cy="2909901"/>
          </a:xfrm>
        </p:grpSpPr>
        <p:sp>
          <p:nvSpPr>
            <p:cNvPr id="2851" name="Google Shape;2851;p81"/>
            <p:cNvSpPr/>
            <p:nvPr/>
          </p:nvSpPr>
          <p:spPr>
            <a:xfrm>
              <a:off x="615400" y="1846200"/>
              <a:ext cx="3388475" cy="1196000"/>
            </a:xfrm>
            <a:custGeom>
              <a:avLst/>
              <a:gdLst/>
              <a:ahLst/>
              <a:cxnLst/>
              <a:rect l="l" t="t" r="r" b="b"/>
              <a:pathLst>
                <a:path w="135539" h="47840" extrusionOk="0">
                  <a:moveTo>
                    <a:pt x="0" y="44977"/>
                  </a:moveTo>
                  <a:cubicBezTo>
                    <a:pt x="19787" y="33665"/>
                    <a:pt x="43160" y="22084"/>
                    <a:pt x="65642" y="25831"/>
                  </a:cubicBezTo>
                  <a:cubicBezTo>
                    <a:pt x="70187" y="26589"/>
                    <a:pt x="74820" y="29477"/>
                    <a:pt x="77190" y="33429"/>
                  </a:cubicBezTo>
                  <a:cubicBezTo>
                    <a:pt x="79237" y="36843"/>
                    <a:pt x="78181" y="41564"/>
                    <a:pt x="80229" y="44977"/>
                  </a:cubicBezTo>
                  <a:cubicBezTo>
                    <a:pt x="82551" y="48847"/>
                    <a:pt x="89149" y="47846"/>
                    <a:pt x="93601" y="47104"/>
                  </a:cubicBezTo>
                  <a:cubicBezTo>
                    <a:pt x="101414" y="45802"/>
                    <a:pt x="98033" y="31709"/>
                    <a:pt x="102110" y="24919"/>
                  </a:cubicBezTo>
                  <a:cubicBezTo>
                    <a:pt x="109264" y="13003"/>
                    <a:pt x="127196" y="11115"/>
                    <a:pt x="135539" y="0"/>
                  </a:cubicBezTo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852" name="Google Shape;2852;p81"/>
            <p:cNvSpPr/>
            <p:nvPr/>
          </p:nvSpPr>
          <p:spPr>
            <a:xfrm>
              <a:off x="1850675" y="2992250"/>
              <a:ext cx="800847" cy="1763851"/>
            </a:xfrm>
            <a:custGeom>
              <a:avLst/>
              <a:gdLst/>
              <a:ahLst/>
              <a:cxnLst/>
              <a:rect l="l" t="t" r="r" b="b"/>
              <a:pathLst>
                <a:path w="31122" h="69897" extrusionOk="0">
                  <a:moveTo>
                    <a:pt x="31122" y="0"/>
                  </a:moveTo>
                  <a:cubicBezTo>
                    <a:pt x="25564" y="2781"/>
                    <a:pt x="19055" y="3299"/>
                    <a:pt x="13496" y="6078"/>
                  </a:cubicBezTo>
                  <a:cubicBezTo>
                    <a:pt x="8529" y="8561"/>
                    <a:pt x="5418" y="14071"/>
                    <a:pt x="3163" y="19146"/>
                  </a:cubicBezTo>
                  <a:cubicBezTo>
                    <a:pt x="-3705" y="34606"/>
                    <a:pt x="2860" y="52980"/>
                    <a:pt x="2860" y="69897"/>
                  </a:cubicBezTo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853" name="Google Shape;2853;p81"/>
          <p:cNvSpPr txBox="1"/>
          <p:nvPr/>
        </p:nvSpPr>
        <p:spPr>
          <a:xfrm>
            <a:off x="237650" y="3618750"/>
            <a:ext cx="915600" cy="4002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</p:txBody>
      </p:sp>
      <p:sp>
        <p:nvSpPr>
          <p:cNvPr id="2854" name="Google Shape;2854;p81"/>
          <p:cNvSpPr txBox="1"/>
          <p:nvPr/>
        </p:nvSpPr>
        <p:spPr>
          <a:xfrm>
            <a:off x="369600" y="2153325"/>
            <a:ext cx="915600" cy="4002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GREEN</a:t>
            </a:r>
            <a:endParaRPr b="1"/>
          </a:p>
        </p:txBody>
      </p:sp>
      <p:sp>
        <p:nvSpPr>
          <p:cNvPr id="2855" name="Google Shape;2855;p81"/>
          <p:cNvSpPr txBox="1"/>
          <p:nvPr/>
        </p:nvSpPr>
        <p:spPr>
          <a:xfrm>
            <a:off x="2739600" y="4099250"/>
            <a:ext cx="915600" cy="4002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0" name="Google Shape;2860;p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real-world view</a:t>
            </a:r>
            <a:endParaRPr/>
          </a:p>
        </p:txBody>
      </p:sp>
      <p:sp>
        <p:nvSpPr>
          <p:cNvPr id="2862" name="Google Shape;2862;p8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      Train Set</a:t>
            </a:r>
            <a:endParaRPr/>
          </a:p>
        </p:txBody>
      </p:sp>
      <p:sp>
        <p:nvSpPr>
          <p:cNvPr id="2861" name="Google Shape;2861;p82"/>
          <p:cNvSpPr txBox="1">
            <a:spLocks noGrp="1"/>
          </p:cNvSpPr>
          <p:nvPr>
            <p:ph type="sldNum" idx="4294967295"/>
          </p:nvPr>
        </p:nvSpPr>
        <p:spPr>
          <a:xfrm>
            <a:off x="8451850" y="4845050"/>
            <a:ext cx="692150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/>
          </a:p>
        </p:txBody>
      </p:sp>
      <p:sp>
        <p:nvSpPr>
          <p:cNvPr id="2872" name="Google Shape;2872;p82"/>
          <p:cNvSpPr txBox="1">
            <a:spLocks noGrp="1"/>
          </p:cNvSpPr>
          <p:nvPr>
            <p:ph type="body" idx="4294967295"/>
          </p:nvPr>
        </p:nvSpPr>
        <p:spPr>
          <a:xfrm>
            <a:off x="6557963" y="1187450"/>
            <a:ext cx="2586037" cy="447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      Test Set</a:t>
            </a:r>
            <a:endParaRPr/>
          </a:p>
        </p:txBody>
      </p:sp>
      <p:sp>
        <p:nvSpPr>
          <p:cNvPr id="2863" name="Google Shape;2863;p82"/>
          <p:cNvSpPr/>
          <p:nvPr/>
        </p:nvSpPr>
        <p:spPr>
          <a:xfrm>
            <a:off x="2565475" y="3515300"/>
            <a:ext cx="387600" cy="393600"/>
          </a:xfrm>
          <a:prstGeom prst="ellipse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4" name="Google Shape;2864;p82"/>
          <p:cNvSpPr/>
          <p:nvPr/>
        </p:nvSpPr>
        <p:spPr>
          <a:xfrm>
            <a:off x="2011300" y="3385550"/>
            <a:ext cx="387600" cy="393600"/>
          </a:xfrm>
          <a:prstGeom prst="ellipse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5" name="Google Shape;2865;p82"/>
          <p:cNvSpPr/>
          <p:nvPr/>
        </p:nvSpPr>
        <p:spPr>
          <a:xfrm>
            <a:off x="2177875" y="2598350"/>
            <a:ext cx="387600" cy="393600"/>
          </a:xfrm>
          <a:prstGeom prst="ellipse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6" name="Google Shape;2866;p82"/>
          <p:cNvSpPr/>
          <p:nvPr/>
        </p:nvSpPr>
        <p:spPr>
          <a:xfrm>
            <a:off x="2603925" y="2550850"/>
            <a:ext cx="387600" cy="393600"/>
          </a:xfrm>
          <a:prstGeom prst="ellipse">
            <a:avLst/>
          </a:prstGeom>
          <a:solidFill>
            <a:srgbClr val="38761D"/>
          </a:solidFill>
          <a:ln w="2857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7" name="Google Shape;2867;p82"/>
          <p:cNvSpPr/>
          <p:nvPr/>
        </p:nvSpPr>
        <p:spPr>
          <a:xfrm>
            <a:off x="3158975" y="2505725"/>
            <a:ext cx="387600" cy="393600"/>
          </a:xfrm>
          <a:prstGeom prst="ellipse">
            <a:avLst/>
          </a:prstGeom>
          <a:solidFill>
            <a:srgbClr val="0B5394"/>
          </a:solidFill>
          <a:ln w="2857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8" name="Google Shape;2868;p82"/>
          <p:cNvSpPr/>
          <p:nvPr/>
        </p:nvSpPr>
        <p:spPr>
          <a:xfrm>
            <a:off x="3546575" y="2893300"/>
            <a:ext cx="387600" cy="393600"/>
          </a:xfrm>
          <a:prstGeom prst="ellipse">
            <a:avLst/>
          </a:prstGeom>
          <a:solidFill>
            <a:srgbClr val="0B5394"/>
          </a:solidFill>
          <a:ln w="2857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9" name="Google Shape;2869;p82"/>
          <p:cNvSpPr/>
          <p:nvPr/>
        </p:nvSpPr>
        <p:spPr>
          <a:xfrm>
            <a:off x="1326950" y="1679525"/>
            <a:ext cx="387600" cy="393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0" name="Google Shape;2870;p82"/>
          <p:cNvSpPr/>
          <p:nvPr/>
        </p:nvSpPr>
        <p:spPr>
          <a:xfrm>
            <a:off x="1753000" y="1632025"/>
            <a:ext cx="387600" cy="393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1" name="Google Shape;2871;p82"/>
          <p:cNvSpPr/>
          <p:nvPr/>
        </p:nvSpPr>
        <p:spPr>
          <a:xfrm>
            <a:off x="2695650" y="1974475"/>
            <a:ext cx="387600" cy="393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3" name="Google Shape;2873;p82"/>
          <p:cNvSpPr/>
          <p:nvPr/>
        </p:nvSpPr>
        <p:spPr>
          <a:xfrm>
            <a:off x="5165100" y="3334700"/>
            <a:ext cx="387600" cy="393600"/>
          </a:xfrm>
          <a:prstGeom prst="ellipse">
            <a:avLst/>
          </a:prstGeom>
          <a:solidFill>
            <a:srgbClr val="990000"/>
          </a:solidFill>
          <a:ln w="2857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4" name="Google Shape;2874;p82"/>
          <p:cNvSpPr/>
          <p:nvPr/>
        </p:nvSpPr>
        <p:spPr>
          <a:xfrm>
            <a:off x="6616800" y="3039750"/>
            <a:ext cx="387600" cy="393600"/>
          </a:xfrm>
          <a:prstGeom prst="ellipse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5" name="Google Shape;2875;p82"/>
          <p:cNvSpPr/>
          <p:nvPr/>
        </p:nvSpPr>
        <p:spPr>
          <a:xfrm>
            <a:off x="5971775" y="1634700"/>
            <a:ext cx="387600" cy="393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76" name="Google Shape;2876;p82"/>
          <p:cNvGrpSpPr/>
          <p:nvPr/>
        </p:nvGrpSpPr>
        <p:grpSpPr>
          <a:xfrm>
            <a:off x="615400" y="1846200"/>
            <a:ext cx="3388475" cy="2909901"/>
            <a:chOff x="615400" y="1846200"/>
            <a:chExt cx="3388475" cy="2909901"/>
          </a:xfrm>
        </p:grpSpPr>
        <p:sp>
          <p:nvSpPr>
            <p:cNvPr id="2877" name="Google Shape;2877;p82"/>
            <p:cNvSpPr/>
            <p:nvPr/>
          </p:nvSpPr>
          <p:spPr>
            <a:xfrm>
              <a:off x="615400" y="1846200"/>
              <a:ext cx="3388475" cy="1196000"/>
            </a:xfrm>
            <a:custGeom>
              <a:avLst/>
              <a:gdLst/>
              <a:ahLst/>
              <a:cxnLst/>
              <a:rect l="l" t="t" r="r" b="b"/>
              <a:pathLst>
                <a:path w="135539" h="47840" extrusionOk="0">
                  <a:moveTo>
                    <a:pt x="0" y="44977"/>
                  </a:moveTo>
                  <a:cubicBezTo>
                    <a:pt x="19787" y="33665"/>
                    <a:pt x="43160" y="22084"/>
                    <a:pt x="65642" y="25831"/>
                  </a:cubicBezTo>
                  <a:cubicBezTo>
                    <a:pt x="70187" y="26589"/>
                    <a:pt x="74820" y="29477"/>
                    <a:pt x="77190" y="33429"/>
                  </a:cubicBezTo>
                  <a:cubicBezTo>
                    <a:pt x="79237" y="36843"/>
                    <a:pt x="78181" y="41564"/>
                    <a:pt x="80229" y="44977"/>
                  </a:cubicBezTo>
                  <a:cubicBezTo>
                    <a:pt x="82551" y="48847"/>
                    <a:pt x="89149" y="47846"/>
                    <a:pt x="93601" y="47104"/>
                  </a:cubicBezTo>
                  <a:cubicBezTo>
                    <a:pt x="101414" y="45802"/>
                    <a:pt x="98033" y="31709"/>
                    <a:pt x="102110" y="24919"/>
                  </a:cubicBezTo>
                  <a:cubicBezTo>
                    <a:pt x="109264" y="13003"/>
                    <a:pt x="127196" y="11115"/>
                    <a:pt x="135539" y="0"/>
                  </a:cubicBezTo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878" name="Google Shape;2878;p82"/>
            <p:cNvSpPr/>
            <p:nvPr/>
          </p:nvSpPr>
          <p:spPr>
            <a:xfrm>
              <a:off x="1850675" y="2992250"/>
              <a:ext cx="800847" cy="1763851"/>
            </a:xfrm>
            <a:custGeom>
              <a:avLst/>
              <a:gdLst/>
              <a:ahLst/>
              <a:cxnLst/>
              <a:rect l="l" t="t" r="r" b="b"/>
              <a:pathLst>
                <a:path w="31122" h="69897" extrusionOk="0">
                  <a:moveTo>
                    <a:pt x="31122" y="0"/>
                  </a:moveTo>
                  <a:cubicBezTo>
                    <a:pt x="25564" y="2781"/>
                    <a:pt x="19055" y="3299"/>
                    <a:pt x="13496" y="6078"/>
                  </a:cubicBezTo>
                  <a:cubicBezTo>
                    <a:pt x="8529" y="8561"/>
                    <a:pt x="5418" y="14071"/>
                    <a:pt x="3163" y="19146"/>
                  </a:cubicBezTo>
                  <a:cubicBezTo>
                    <a:pt x="-3705" y="34606"/>
                    <a:pt x="2860" y="52980"/>
                    <a:pt x="2860" y="69897"/>
                  </a:cubicBezTo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879" name="Google Shape;2879;p82"/>
          <p:cNvSpPr txBox="1"/>
          <p:nvPr/>
        </p:nvSpPr>
        <p:spPr>
          <a:xfrm>
            <a:off x="237650" y="3618750"/>
            <a:ext cx="915600" cy="4002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</p:txBody>
      </p:sp>
      <p:sp>
        <p:nvSpPr>
          <p:cNvPr id="2880" name="Google Shape;2880;p82"/>
          <p:cNvSpPr txBox="1"/>
          <p:nvPr/>
        </p:nvSpPr>
        <p:spPr>
          <a:xfrm>
            <a:off x="2739600" y="4099250"/>
            <a:ext cx="915600" cy="4002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</p:txBody>
      </p:sp>
      <p:sp>
        <p:nvSpPr>
          <p:cNvPr id="2881" name="Google Shape;2881;p82"/>
          <p:cNvSpPr txBox="1"/>
          <p:nvPr/>
        </p:nvSpPr>
        <p:spPr>
          <a:xfrm>
            <a:off x="369600" y="2153325"/>
            <a:ext cx="915600" cy="4002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GREEN</a:t>
            </a:r>
            <a:endParaRPr b="1"/>
          </a:p>
        </p:txBody>
      </p:sp>
      <p:grpSp>
        <p:nvGrpSpPr>
          <p:cNvPr id="2882" name="Google Shape;2882;p82"/>
          <p:cNvGrpSpPr/>
          <p:nvPr/>
        </p:nvGrpSpPr>
        <p:grpSpPr>
          <a:xfrm>
            <a:off x="4273000" y="1846200"/>
            <a:ext cx="3388475" cy="2909901"/>
            <a:chOff x="615400" y="1846200"/>
            <a:chExt cx="3388475" cy="2909901"/>
          </a:xfrm>
        </p:grpSpPr>
        <p:sp>
          <p:nvSpPr>
            <p:cNvPr id="2883" name="Google Shape;2883;p82"/>
            <p:cNvSpPr/>
            <p:nvPr/>
          </p:nvSpPr>
          <p:spPr>
            <a:xfrm>
              <a:off x="615400" y="1846200"/>
              <a:ext cx="3388475" cy="1196000"/>
            </a:xfrm>
            <a:custGeom>
              <a:avLst/>
              <a:gdLst/>
              <a:ahLst/>
              <a:cxnLst/>
              <a:rect l="l" t="t" r="r" b="b"/>
              <a:pathLst>
                <a:path w="135539" h="47840" extrusionOk="0">
                  <a:moveTo>
                    <a:pt x="0" y="44977"/>
                  </a:moveTo>
                  <a:cubicBezTo>
                    <a:pt x="19787" y="33665"/>
                    <a:pt x="43160" y="22084"/>
                    <a:pt x="65642" y="25831"/>
                  </a:cubicBezTo>
                  <a:cubicBezTo>
                    <a:pt x="70187" y="26589"/>
                    <a:pt x="74820" y="29477"/>
                    <a:pt x="77190" y="33429"/>
                  </a:cubicBezTo>
                  <a:cubicBezTo>
                    <a:pt x="79237" y="36843"/>
                    <a:pt x="78181" y="41564"/>
                    <a:pt x="80229" y="44977"/>
                  </a:cubicBezTo>
                  <a:cubicBezTo>
                    <a:pt x="82551" y="48847"/>
                    <a:pt x="89149" y="47846"/>
                    <a:pt x="93601" y="47104"/>
                  </a:cubicBezTo>
                  <a:cubicBezTo>
                    <a:pt x="101414" y="45802"/>
                    <a:pt x="98033" y="31709"/>
                    <a:pt x="102110" y="24919"/>
                  </a:cubicBezTo>
                  <a:cubicBezTo>
                    <a:pt x="109264" y="13003"/>
                    <a:pt x="127196" y="11115"/>
                    <a:pt x="135539" y="0"/>
                  </a:cubicBezTo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884" name="Google Shape;2884;p82"/>
            <p:cNvSpPr/>
            <p:nvPr/>
          </p:nvSpPr>
          <p:spPr>
            <a:xfrm>
              <a:off x="1850675" y="2992250"/>
              <a:ext cx="800847" cy="1763851"/>
            </a:xfrm>
            <a:custGeom>
              <a:avLst/>
              <a:gdLst/>
              <a:ahLst/>
              <a:cxnLst/>
              <a:rect l="l" t="t" r="r" b="b"/>
              <a:pathLst>
                <a:path w="31122" h="69897" extrusionOk="0">
                  <a:moveTo>
                    <a:pt x="31122" y="0"/>
                  </a:moveTo>
                  <a:cubicBezTo>
                    <a:pt x="25564" y="2781"/>
                    <a:pt x="19055" y="3299"/>
                    <a:pt x="13496" y="6078"/>
                  </a:cubicBezTo>
                  <a:cubicBezTo>
                    <a:pt x="8529" y="8561"/>
                    <a:pt x="5418" y="14071"/>
                    <a:pt x="3163" y="19146"/>
                  </a:cubicBezTo>
                  <a:cubicBezTo>
                    <a:pt x="-3705" y="34606"/>
                    <a:pt x="2860" y="52980"/>
                    <a:pt x="2860" y="69897"/>
                  </a:cubicBezTo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885" name="Google Shape;2885;p82"/>
          <p:cNvSpPr txBox="1"/>
          <p:nvPr/>
        </p:nvSpPr>
        <p:spPr>
          <a:xfrm>
            <a:off x="4677963" y="2805825"/>
            <a:ext cx="915600" cy="4002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</p:txBody>
      </p:sp>
      <p:sp>
        <p:nvSpPr>
          <p:cNvPr id="2886" name="Google Shape;2886;p82"/>
          <p:cNvSpPr txBox="1"/>
          <p:nvPr/>
        </p:nvSpPr>
        <p:spPr>
          <a:xfrm>
            <a:off x="6655250" y="3525975"/>
            <a:ext cx="915600" cy="4002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</p:txBody>
      </p:sp>
      <p:sp>
        <p:nvSpPr>
          <p:cNvPr id="2887" name="Google Shape;2887;p82"/>
          <p:cNvSpPr txBox="1"/>
          <p:nvPr/>
        </p:nvSpPr>
        <p:spPr>
          <a:xfrm>
            <a:off x="4809750" y="1924313"/>
            <a:ext cx="915600" cy="4002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GREEN</a:t>
            </a:r>
            <a:endParaRPr b="1"/>
          </a:p>
        </p:txBody>
      </p:sp>
      <p:sp>
        <p:nvSpPr>
          <p:cNvPr id="2888" name="Google Shape;2888;p82"/>
          <p:cNvSpPr/>
          <p:nvPr/>
        </p:nvSpPr>
        <p:spPr>
          <a:xfrm>
            <a:off x="2603925" y="2550850"/>
            <a:ext cx="387600" cy="393600"/>
          </a:xfrm>
          <a:prstGeom prst="ellipse">
            <a:avLst/>
          </a:prstGeom>
          <a:solidFill>
            <a:srgbClr val="38761D"/>
          </a:solidFill>
          <a:ln w="76200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9" name="Google Shape;2889;p82"/>
          <p:cNvSpPr/>
          <p:nvPr/>
        </p:nvSpPr>
        <p:spPr>
          <a:xfrm>
            <a:off x="3158975" y="2505725"/>
            <a:ext cx="387600" cy="393600"/>
          </a:xfrm>
          <a:prstGeom prst="ellipse">
            <a:avLst/>
          </a:prstGeom>
          <a:solidFill>
            <a:srgbClr val="0B5394"/>
          </a:solidFill>
          <a:ln w="76200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0" name="Google Shape;2890;p82"/>
          <p:cNvSpPr/>
          <p:nvPr/>
        </p:nvSpPr>
        <p:spPr>
          <a:xfrm>
            <a:off x="3546575" y="2893300"/>
            <a:ext cx="387600" cy="393600"/>
          </a:xfrm>
          <a:prstGeom prst="ellipse">
            <a:avLst/>
          </a:prstGeom>
          <a:solidFill>
            <a:srgbClr val="0B5394"/>
          </a:solidFill>
          <a:ln w="76200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1" name="Google Shape;2891;p82"/>
          <p:cNvSpPr/>
          <p:nvPr/>
        </p:nvSpPr>
        <p:spPr>
          <a:xfrm>
            <a:off x="5165100" y="3334700"/>
            <a:ext cx="387600" cy="393600"/>
          </a:xfrm>
          <a:prstGeom prst="ellipse">
            <a:avLst/>
          </a:prstGeom>
          <a:solidFill>
            <a:srgbClr val="990000"/>
          </a:solidFill>
          <a:ln w="7620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2" name="Google Shape;2892;p82"/>
          <p:cNvSpPr txBox="1"/>
          <p:nvPr/>
        </p:nvSpPr>
        <p:spPr>
          <a:xfrm>
            <a:off x="7065675" y="2333075"/>
            <a:ext cx="1276500" cy="7389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100% accuracy!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" name="Google Shape;2897;p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real-world view</a:t>
            </a:r>
            <a:endParaRPr/>
          </a:p>
        </p:txBody>
      </p:sp>
      <p:sp>
        <p:nvSpPr>
          <p:cNvPr id="2913" name="Google Shape;2913;p8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Trained Model with 100% test accuracy.</a:t>
            </a:r>
            <a:endParaRPr/>
          </a:p>
        </p:txBody>
      </p:sp>
      <p:sp>
        <p:nvSpPr>
          <p:cNvPr id="2914" name="Google Shape;2914;p83"/>
          <p:cNvSpPr txBox="1">
            <a:spLocks noGrp="1"/>
          </p:cNvSpPr>
          <p:nvPr>
            <p:ph type="sldNum" idx="4294967295"/>
          </p:nvPr>
        </p:nvSpPr>
        <p:spPr>
          <a:xfrm>
            <a:off x="8451850" y="4845050"/>
            <a:ext cx="692150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/>
          </a:p>
        </p:txBody>
      </p:sp>
      <p:sp>
        <p:nvSpPr>
          <p:cNvPr id="2898" name="Google Shape;2898;p83"/>
          <p:cNvSpPr/>
          <p:nvPr/>
        </p:nvSpPr>
        <p:spPr>
          <a:xfrm>
            <a:off x="2565475" y="3515300"/>
            <a:ext cx="387600" cy="393600"/>
          </a:xfrm>
          <a:prstGeom prst="ellipse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9" name="Google Shape;2899;p83"/>
          <p:cNvSpPr/>
          <p:nvPr/>
        </p:nvSpPr>
        <p:spPr>
          <a:xfrm>
            <a:off x="2011300" y="3385550"/>
            <a:ext cx="387600" cy="393600"/>
          </a:xfrm>
          <a:prstGeom prst="ellipse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0" name="Google Shape;2900;p83"/>
          <p:cNvSpPr/>
          <p:nvPr/>
        </p:nvSpPr>
        <p:spPr>
          <a:xfrm>
            <a:off x="2177875" y="2598350"/>
            <a:ext cx="387600" cy="393600"/>
          </a:xfrm>
          <a:prstGeom prst="ellipse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1" name="Google Shape;2901;p83"/>
          <p:cNvSpPr/>
          <p:nvPr/>
        </p:nvSpPr>
        <p:spPr>
          <a:xfrm>
            <a:off x="2603925" y="2550850"/>
            <a:ext cx="387600" cy="393600"/>
          </a:xfrm>
          <a:prstGeom prst="ellipse">
            <a:avLst/>
          </a:prstGeom>
          <a:solidFill>
            <a:srgbClr val="38761D"/>
          </a:solidFill>
          <a:ln w="2857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2" name="Google Shape;2902;p83"/>
          <p:cNvSpPr/>
          <p:nvPr/>
        </p:nvSpPr>
        <p:spPr>
          <a:xfrm>
            <a:off x="3158975" y="2505725"/>
            <a:ext cx="387600" cy="393600"/>
          </a:xfrm>
          <a:prstGeom prst="ellipse">
            <a:avLst/>
          </a:prstGeom>
          <a:solidFill>
            <a:srgbClr val="0B5394"/>
          </a:solidFill>
          <a:ln w="2857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3" name="Google Shape;2903;p83"/>
          <p:cNvSpPr/>
          <p:nvPr/>
        </p:nvSpPr>
        <p:spPr>
          <a:xfrm>
            <a:off x="3546575" y="2893300"/>
            <a:ext cx="387600" cy="393600"/>
          </a:xfrm>
          <a:prstGeom prst="ellipse">
            <a:avLst/>
          </a:prstGeom>
          <a:solidFill>
            <a:srgbClr val="0B5394"/>
          </a:solidFill>
          <a:ln w="2857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4" name="Google Shape;2904;p83"/>
          <p:cNvSpPr/>
          <p:nvPr/>
        </p:nvSpPr>
        <p:spPr>
          <a:xfrm>
            <a:off x="1326950" y="1679525"/>
            <a:ext cx="387600" cy="393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5" name="Google Shape;2905;p83"/>
          <p:cNvSpPr/>
          <p:nvPr/>
        </p:nvSpPr>
        <p:spPr>
          <a:xfrm>
            <a:off x="1753000" y="1632025"/>
            <a:ext cx="387600" cy="393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6" name="Google Shape;2906;p83"/>
          <p:cNvSpPr/>
          <p:nvPr/>
        </p:nvSpPr>
        <p:spPr>
          <a:xfrm>
            <a:off x="2695650" y="1974475"/>
            <a:ext cx="387600" cy="393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07" name="Google Shape;2907;p83"/>
          <p:cNvGrpSpPr/>
          <p:nvPr/>
        </p:nvGrpSpPr>
        <p:grpSpPr>
          <a:xfrm>
            <a:off x="615400" y="1846200"/>
            <a:ext cx="3388475" cy="2909901"/>
            <a:chOff x="615400" y="1846200"/>
            <a:chExt cx="3388475" cy="2909901"/>
          </a:xfrm>
        </p:grpSpPr>
        <p:sp>
          <p:nvSpPr>
            <p:cNvPr id="2908" name="Google Shape;2908;p83"/>
            <p:cNvSpPr/>
            <p:nvPr/>
          </p:nvSpPr>
          <p:spPr>
            <a:xfrm>
              <a:off x="615400" y="1846200"/>
              <a:ext cx="3388475" cy="1196000"/>
            </a:xfrm>
            <a:custGeom>
              <a:avLst/>
              <a:gdLst/>
              <a:ahLst/>
              <a:cxnLst/>
              <a:rect l="l" t="t" r="r" b="b"/>
              <a:pathLst>
                <a:path w="135539" h="47840" extrusionOk="0">
                  <a:moveTo>
                    <a:pt x="0" y="44977"/>
                  </a:moveTo>
                  <a:cubicBezTo>
                    <a:pt x="19787" y="33665"/>
                    <a:pt x="43160" y="22084"/>
                    <a:pt x="65642" y="25831"/>
                  </a:cubicBezTo>
                  <a:cubicBezTo>
                    <a:pt x="70187" y="26589"/>
                    <a:pt x="74820" y="29477"/>
                    <a:pt x="77190" y="33429"/>
                  </a:cubicBezTo>
                  <a:cubicBezTo>
                    <a:pt x="79237" y="36843"/>
                    <a:pt x="78181" y="41564"/>
                    <a:pt x="80229" y="44977"/>
                  </a:cubicBezTo>
                  <a:cubicBezTo>
                    <a:pt x="82551" y="48847"/>
                    <a:pt x="89149" y="47846"/>
                    <a:pt x="93601" y="47104"/>
                  </a:cubicBezTo>
                  <a:cubicBezTo>
                    <a:pt x="101414" y="45802"/>
                    <a:pt x="98033" y="31709"/>
                    <a:pt x="102110" y="24919"/>
                  </a:cubicBezTo>
                  <a:cubicBezTo>
                    <a:pt x="109264" y="13003"/>
                    <a:pt x="127196" y="11115"/>
                    <a:pt x="135539" y="0"/>
                  </a:cubicBezTo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909" name="Google Shape;2909;p83"/>
            <p:cNvSpPr/>
            <p:nvPr/>
          </p:nvSpPr>
          <p:spPr>
            <a:xfrm>
              <a:off x="1850675" y="2992250"/>
              <a:ext cx="800847" cy="1763851"/>
            </a:xfrm>
            <a:custGeom>
              <a:avLst/>
              <a:gdLst/>
              <a:ahLst/>
              <a:cxnLst/>
              <a:rect l="l" t="t" r="r" b="b"/>
              <a:pathLst>
                <a:path w="31122" h="69897" extrusionOk="0">
                  <a:moveTo>
                    <a:pt x="31122" y="0"/>
                  </a:moveTo>
                  <a:cubicBezTo>
                    <a:pt x="25564" y="2781"/>
                    <a:pt x="19055" y="3299"/>
                    <a:pt x="13496" y="6078"/>
                  </a:cubicBezTo>
                  <a:cubicBezTo>
                    <a:pt x="8529" y="8561"/>
                    <a:pt x="5418" y="14071"/>
                    <a:pt x="3163" y="19146"/>
                  </a:cubicBezTo>
                  <a:cubicBezTo>
                    <a:pt x="-3705" y="34606"/>
                    <a:pt x="2860" y="52980"/>
                    <a:pt x="2860" y="69897"/>
                  </a:cubicBezTo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910" name="Google Shape;2910;p83"/>
          <p:cNvSpPr txBox="1"/>
          <p:nvPr/>
        </p:nvSpPr>
        <p:spPr>
          <a:xfrm>
            <a:off x="237650" y="3618750"/>
            <a:ext cx="915600" cy="4002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</p:txBody>
      </p:sp>
      <p:sp>
        <p:nvSpPr>
          <p:cNvPr id="2911" name="Google Shape;2911;p83"/>
          <p:cNvSpPr txBox="1"/>
          <p:nvPr/>
        </p:nvSpPr>
        <p:spPr>
          <a:xfrm>
            <a:off x="2739600" y="4099250"/>
            <a:ext cx="915600" cy="4002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</p:txBody>
      </p:sp>
      <p:sp>
        <p:nvSpPr>
          <p:cNvPr id="2912" name="Google Shape;2912;p83"/>
          <p:cNvSpPr txBox="1"/>
          <p:nvPr/>
        </p:nvSpPr>
        <p:spPr>
          <a:xfrm>
            <a:off x="369600" y="2153325"/>
            <a:ext cx="915600" cy="4002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GREEN</a:t>
            </a:r>
            <a:endParaRPr b="1"/>
          </a:p>
        </p:txBody>
      </p:sp>
      <p:sp>
        <p:nvSpPr>
          <p:cNvPr id="2915" name="Google Shape;2915;p83"/>
          <p:cNvSpPr/>
          <p:nvPr/>
        </p:nvSpPr>
        <p:spPr>
          <a:xfrm>
            <a:off x="2603925" y="2550850"/>
            <a:ext cx="387600" cy="393600"/>
          </a:xfrm>
          <a:prstGeom prst="ellipse">
            <a:avLst/>
          </a:prstGeom>
          <a:solidFill>
            <a:srgbClr val="38761D"/>
          </a:solidFill>
          <a:ln w="76200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6" name="Google Shape;2916;p83"/>
          <p:cNvSpPr/>
          <p:nvPr/>
        </p:nvSpPr>
        <p:spPr>
          <a:xfrm>
            <a:off x="3158975" y="2505725"/>
            <a:ext cx="387600" cy="393600"/>
          </a:xfrm>
          <a:prstGeom prst="ellipse">
            <a:avLst/>
          </a:prstGeom>
          <a:solidFill>
            <a:srgbClr val="0B5394"/>
          </a:solidFill>
          <a:ln w="76200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7" name="Google Shape;2917;p83"/>
          <p:cNvSpPr/>
          <p:nvPr/>
        </p:nvSpPr>
        <p:spPr>
          <a:xfrm>
            <a:off x="3546575" y="2893300"/>
            <a:ext cx="387600" cy="393600"/>
          </a:xfrm>
          <a:prstGeom prst="ellipse">
            <a:avLst/>
          </a:prstGeom>
          <a:solidFill>
            <a:srgbClr val="0B5394"/>
          </a:solidFill>
          <a:ln w="76200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2" name="Google Shape;2922;p84"/>
          <p:cNvSpPr txBox="1">
            <a:spLocks noGrp="1"/>
          </p:cNvSpPr>
          <p:nvPr>
            <p:ph type="title"/>
          </p:nvPr>
        </p:nvSpPr>
        <p:spPr>
          <a:xfrm>
            <a:off x="706243" y="260702"/>
            <a:ext cx="7704000" cy="5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real-world view</a:t>
            </a:r>
            <a:endParaRPr dirty="0"/>
          </a:p>
        </p:txBody>
      </p:sp>
      <p:sp>
        <p:nvSpPr>
          <p:cNvPr id="2950" name="Google Shape;2950;p84"/>
          <p:cNvSpPr txBox="1">
            <a:spLocks noGrp="1"/>
          </p:cNvSpPr>
          <p:nvPr>
            <p:ph type="body" idx="1"/>
          </p:nvPr>
        </p:nvSpPr>
        <p:spPr>
          <a:xfrm>
            <a:off x="5034200" y="867451"/>
            <a:ext cx="3541200" cy="7194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Real-world distribution</a:t>
            </a:r>
            <a:br>
              <a:rPr lang="en" dirty="0"/>
            </a:br>
            <a:r>
              <a:rPr lang="en" dirty="0"/>
              <a:t>(the test set you actually care about)</a:t>
            </a:r>
            <a:endParaRPr dirty="0"/>
          </a:p>
        </p:txBody>
      </p:sp>
      <p:sp>
        <p:nvSpPr>
          <p:cNvPr id="2957" name="Google Shape;2957;p84"/>
          <p:cNvSpPr txBox="1">
            <a:spLocks noGrp="1"/>
          </p:cNvSpPr>
          <p:nvPr>
            <p:ph type="sldNum" idx="4294967295"/>
          </p:nvPr>
        </p:nvSpPr>
        <p:spPr>
          <a:xfrm>
            <a:off x="8451850" y="4845050"/>
            <a:ext cx="692150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/>
          </a:p>
        </p:txBody>
      </p:sp>
      <p:sp>
        <p:nvSpPr>
          <p:cNvPr id="2958" name="Google Shape;2958;p84"/>
          <p:cNvSpPr txBox="1">
            <a:spLocks noGrp="1"/>
          </p:cNvSpPr>
          <p:nvPr>
            <p:ph type="body" idx="4294967295"/>
          </p:nvPr>
        </p:nvSpPr>
        <p:spPr>
          <a:xfrm>
            <a:off x="0" y="935038"/>
            <a:ext cx="4222750" cy="565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Trained Model with 100% test accuracy.</a:t>
            </a:r>
            <a:endParaRPr dirty="0"/>
          </a:p>
        </p:txBody>
      </p:sp>
      <p:sp>
        <p:nvSpPr>
          <p:cNvPr id="2923" name="Google Shape;2923;p84"/>
          <p:cNvSpPr/>
          <p:nvPr/>
        </p:nvSpPr>
        <p:spPr>
          <a:xfrm>
            <a:off x="2565475" y="3515300"/>
            <a:ext cx="387600" cy="393600"/>
          </a:xfrm>
          <a:prstGeom prst="ellipse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4" name="Google Shape;2924;p84"/>
          <p:cNvSpPr/>
          <p:nvPr/>
        </p:nvSpPr>
        <p:spPr>
          <a:xfrm>
            <a:off x="2011300" y="3385550"/>
            <a:ext cx="387600" cy="393600"/>
          </a:xfrm>
          <a:prstGeom prst="ellipse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5" name="Google Shape;2925;p84"/>
          <p:cNvSpPr/>
          <p:nvPr/>
        </p:nvSpPr>
        <p:spPr>
          <a:xfrm>
            <a:off x="2177875" y="2598350"/>
            <a:ext cx="387600" cy="393600"/>
          </a:xfrm>
          <a:prstGeom prst="ellipse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6" name="Google Shape;2926;p84"/>
          <p:cNvSpPr/>
          <p:nvPr/>
        </p:nvSpPr>
        <p:spPr>
          <a:xfrm>
            <a:off x="2603925" y="2550850"/>
            <a:ext cx="387600" cy="393600"/>
          </a:xfrm>
          <a:prstGeom prst="ellipse">
            <a:avLst/>
          </a:prstGeom>
          <a:solidFill>
            <a:srgbClr val="38761D"/>
          </a:solidFill>
          <a:ln w="2857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7" name="Google Shape;2927;p84"/>
          <p:cNvSpPr/>
          <p:nvPr/>
        </p:nvSpPr>
        <p:spPr>
          <a:xfrm>
            <a:off x="3158975" y="2505725"/>
            <a:ext cx="387600" cy="393600"/>
          </a:xfrm>
          <a:prstGeom prst="ellipse">
            <a:avLst/>
          </a:prstGeom>
          <a:solidFill>
            <a:srgbClr val="0B5394"/>
          </a:solidFill>
          <a:ln w="2857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8" name="Google Shape;2928;p84"/>
          <p:cNvSpPr/>
          <p:nvPr/>
        </p:nvSpPr>
        <p:spPr>
          <a:xfrm>
            <a:off x="3546575" y="2893300"/>
            <a:ext cx="387600" cy="393600"/>
          </a:xfrm>
          <a:prstGeom prst="ellipse">
            <a:avLst/>
          </a:prstGeom>
          <a:solidFill>
            <a:srgbClr val="0B5394"/>
          </a:solidFill>
          <a:ln w="2857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9" name="Google Shape;2929;p84"/>
          <p:cNvSpPr/>
          <p:nvPr/>
        </p:nvSpPr>
        <p:spPr>
          <a:xfrm>
            <a:off x="1326950" y="1679525"/>
            <a:ext cx="387600" cy="393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0" name="Google Shape;2930;p84"/>
          <p:cNvSpPr/>
          <p:nvPr/>
        </p:nvSpPr>
        <p:spPr>
          <a:xfrm>
            <a:off x="1753000" y="1632025"/>
            <a:ext cx="387600" cy="393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1" name="Google Shape;2931;p84"/>
          <p:cNvSpPr/>
          <p:nvPr/>
        </p:nvSpPr>
        <p:spPr>
          <a:xfrm>
            <a:off x="2695650" y="1974475"/>
            <a:ext cx="387600" cy="393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32" name="Google Shape;2932;p84"/>
          <p:cNvGrpSpPr/>
          <p:nvPr/>
        </p:nvGrpSpPr>
        <p:grpSpPr>
          <a:xfrm>
            <a:off x="615400" y="1846200"/>
            <a:ext cx="3388475" cy="2909901"/>
            <a:chOff x="615400" y="1846200"/>
            <a:chExt cx="3388475" cy="2909901"/>
          </a:xfrm>
        </p:grpSpPr>
        <p:sp>
          <p:nvSpPr>
            <p:cNvPr id="2933" name="Google Shape;2933;p84"/>
            <p:cNvSpPr/>
            <p:nvPr/>
          </p:nvSpPr>
          <p:spPr>
            <a:xfrm>
              <a:off x="615400" y="1846200"/>
              <a:ext cx="3388475" cy="1196000"/>
            </a:xfrm>
            <a:custGeom>
              <a:avLst/>
              <a:gdLst/>
              <a:ahLst/>
              <a:cxnLst/>
              <a:rect l="l" t="t" r="r" b="b"/>
              <a:pathLst>
                <a:path w="135539" h="47840" extrusionOk="0">
                  <a:moveTo>
                    <a:pt x="0" y="44977"/>
                  </a:moveTo>
                  <a:cubicBezTo>
                    <a:pt x="19787" y="33665"/>
                    <a:pt x="43160" y="22084"/>
                    <a:pt x="65642" y="25831"/>
                  </a:cubicBezTo>
                  <a:cubicBezTo>
                    <a:pt x="70187" y="26589"/>
                    <a:pt x="74820" y="29477"/>
                    <a:pt x="77190" y="33429"/>
                  </a:cubicBezTo>
                  <a:cubicBezTo>
                    <a:pt x="79237" y="36843"/>
                    <a:pt x="78181" y="41564"/>
                    <a:pt x="80229" y="44977"/>
                  </a:cubicBezTo>
                  <a:cubicBezTo>
                    <a:pt x="82551" y="48847"/>
                    <a:pt x="89149" y="47846"/>
                    <a:pt x="93601" y="47104"/>
                  </a:cubicBezTo>
                  <a:cubicBezTo>
                    <a:pt x="101414" y="45802"/>
                    <a:pt x="98033" y="31709"/>
                    <a:pt x="102110" y="24919"/>
                  </a:cubicBezTo>
                  <a:cubicBezTo>
                    <a:pt x="109264" y="13003"/>
                    <a:pt x="127196" y="11115"/>
                    <a:pt x="135539" y="0"/>
                  </a:cubicBezTo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934" name="Google Shape;2934;p84"/>
            <p:cNvSpPr/>
            <p:nvPr/>
          </p:nvSpPr>
          <p:spPr>
            <a:xfrm>
              <a:off x="1850675" y="2992250"/>
              <a:ext cx="800847" cy="1763851"/>
            </a:xfrm>
            <a:custGeom>
              <a:avLst/>
              <a:gdLst/>
              <a:ahLst/>
              <a:cxnLst/>
              <a:rect l="l" t="t" r="r" b="b"/>
              <a:pathLst>
                <a:path w="31122" h="69897" extrusionOk="0">
                  <a:moveTo>
                    <a:pt x="31122" y="0"/>
                  </a:moveTo>
                  <a:cubicBezTo>
                    <a:pt x="25564" y="2781"/>
                    <a:pt x="19055" y="3299"/>
                    <a:pt x="13496" y="6078"/>
                  </a:cubicBezTo>
                  <a:cubicBezTo>
                    <a:pt x="8529" y="8561"/>
                    <a:pt x="5418" y="14071"/>
                    <a:pt x="3163" y="19146"/>
                  </a:cubicBezTo>
                  <a:cubicBezTo>
                    <a:pt x="-3705" y="34606"/>
                    <a:pt x="2860" y="52980"/>
                    <a:pt x="2860" y="69897"/>
                  </a:cubicBezTo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935" name="Google Shape;2935;p84"/>
          <p:cNvSpPr txBox="1"/>
          <p:nvPr/>
        </p:nvSpPr>
        <p:spPr>
          <a:xfrm>
            <a:off x="237650" y="3618750"/>
            <a:ext cx="915600" cy="4002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</p:txBody>
      </p:sp>
      <p:sp>
        <p:nvSpPr>
          <p:cNvPr id="2936" name="Google Shape;2936;p84"/>
          <p:cNvSpPr txBox="1"/>
          <p:nvPr/>
        </p:nvSpPr>
        <p:spPr>
          <a:xfrm>
            <a:off x="2739600" y="4099250"/>
            <a:ext cx="915600" cy="4002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</p:txBody>
      </p:sp>
      <p:sp>
        <p:nvSpPr>
          <p:cNvPr id="2937" name="Google Shape;2937;p84"/>
          <p:cNvSpPr txBox="1"/>
          <p:nvPr/>
        </p:nvSpPr>
        <p:spPr>
          <a:xfrm>
            <a:off x="369600" y="2153325"/>
            <a:ext cx="915600" cy="4002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GREEN</a:t>
            </a:r>
            <a:endParaRPr b="1"/>
          </a:p>
        </p:txBody>
      </p:sp>
      <p:sp>
        <p:nvSpPr>
          <p:cNvPr id="2938" name="Google Shape;2938;p84"/>
          <p:cNvSpPr/>
          <p:nvPr/>
        </p:nvSpPr>
        <p:spPr>
          <a:xfrm>
            <a:off x="5546900" y="3332275"/>
            <a:ext cx="387600" cy="393600"/>
          </a:xfrm>
          <a:prstGeom prst="ellipse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9" name="Google Shape;2939;p84"/>
          <p:cNvSpPr/>
          <p:nvPr/>
        </p:nvSpPr>
        <p:spPr>
          <a:xfrm>
            <a:off x="6611000" y="3560675"/>
            <a:ext cx="387600" cy="393600"/>
          </a:xfrm>
          <a:prstGeom prst="ellipse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0" name="Google Shape;2940;p84"/>
          <p:cNvSpPr/>
          <p:nvPr/>
        </p:nvSpPr>
        <p:spPr>
          <a:xfrm>
            <a:off x="6056825" y="3430925"/>
            <a:ext cx="387600" cy="393600"/>
          </a:xfrm>
          <a:prstGeom prst="ellipse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1" name="Google Shape;2941;p84"/>
          <p:cNvSpPr/>
          <p:nvPr/>
        </p:nvSpPr>
        <p:spPr>
          <a:xfrm>
            <a:off x="6998600" y="3037325"/>
            <a:ext cx="387600" cy="393600"/>
          </a:xfrm>
          <a:prstGeom prst="ellipse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2" name="Google Shape;2942;p84"/>
          <p:cNvSpPr/>
          <p:nvPr/>
        </p:nvSpPr>
        <p:spPr>
          <a:xfrm>
            <a:off x="6223400" y="2643725"/>
            <a:ext cx="387600" cy="393600"/>
          </a:xfrm>
          <a:prstGeom prst="ellipse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3" name="Google Shape;2943;p84"/>
          <p:cNvSpPr/>
          <p:nvPr/>
        </p:nvSpPr>
        <p:spPr>
          <a:xfrm>
            <a:off x="6649450" y="2596225"/>
            <a:ext cx="387600" cy="393600"/>
          </a:xfrm>
          <a:prstGeom prst="ellipse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4" name="Google Shape;2944;p84"/>
          <p:cNvSpPr/>
          <p:nvPr/>
        </p:nvSpPr>
        <p:spPr>
          <a:xfrm>
            <a:off x="7204500" y="2551100"/>
            <a:ext cx="387600" cy="393600"/>
          </a:xfrm>
          <a:prstGeom prst="ellipse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5" name="Google Shape;2945;p84"/>
          <p:cNvSpPr/>
          <p:nvPr/>
        </p:nvSpPr>
        <p:spPr>
          <a:xfrm>
            <a:off x="7592100" y="2938675"/>
            <a:ext cx="387600" cy="393600"/>
          </a:xfrm>
          <a:prstGeom prst="ellipse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6" name="Google Shape;2946;p84"/>
          <p:cNvSpPr/>
          <p:nvPr/>
        </p:nvSpPr>
        <p:spPr>
          <a:xfrm>
            <a:off x="5372475" y="1724900"/>
            <a:ext cx="387600" cy="393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7" name="Google Shape;2947;p84"/>
          <p:cNvSpPr/>
          <p:nvPr/>
        </p:nvSpPr>
        <p:spPr>
          <a:xfrm>
            <a:off x="5798525" y="1677400"/>
            <a:ext cx="387600" cy="393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8" name="Google Shape;2948;p84"/>
          <p:cNvSpPr/>
          <p:nvPr/>
        </p:nvSpPr>
        <p:spPr>
          <a:xfrm>
            <a:off x="6353575" y="1632275"/>
            <a:ext cx="387600" cy="393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9" name="Google Shape;2949;p84"/>
          <p:cNvSpPr/>
          <p:nvPr/>
        </p:nvSpPr>
        <p:spPr>
          <a:xfrm>
            <a:off x="6741175" y="2019850"/>
            <a:ext cx="387600" cy="393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51" name="Google Shape;2951;p84"/>
          <p:cNvGrpSpPr/>
          <p:nvPr/>
        </p:nvGrpSpPr>
        <p:grpSpPr>
          <a:xfrm>
            <a:off x="4654000" y="1846200"/>
            <a:ext cx="3388475" cy="2909901"/>
            <a:chOff x="615400" y="1846200"/>
            <a:chExt cx="3388475" cy="2909901"/>
          </a:xfrm>
        </p:grpSpPr>
        <p:sp>
          <p:nvSpPr>
            <p:cNvPr id="2952" name="Google Shape;2952;p84"/>
            <p:cNvSpPr/>
            <p:nvPr/>
          </p:nvSpPr>
          <p:spPr>
            <a:xfrm>
              <a:off x="615400" y="1846200"/>
              <a:ext cx="3388475" cy="1196000"/>
            </a:xfrm>
            <a:custGeom>
              <a:avLst/>
              <a:gdLst/>
              <a:ahLst/>
              <a:cxnLst/>
              <a:rect l="l" t="t" r="r" b="b"/>
              <a:pathLst>
                <a:path w="135539" h="47840" extrusionOk="0">
                  <a:moveTo>
                    <a:pt x="0" y="44977"/>
                  </a:moveTo>
                  <a:cubicBezTo>
                    <a:pt x="19787" y="33665"/>
                    <a:pt x="43160" y="22084"/>
                    <a:pt x="65642" y="25831"/>
                  </a:cubicBezTo>
                  <a:cubicBezTo>
                    <a:pt x="70187" y="26589"/>
                    <a:pt x="74820" y="29477"/>
                    <a:pt x="77190" y="33429"/>
                  </a:cubicBezTo>
                  <a:cubicBezTo>
                    <a:pt x="79237" y="36843"/>
                    <a:pt x="78181" y="41564"/>
                    <a:pt x="80229" y="44977"/>
                  </a:cubicBezTo>
                  <a:cubicBezTo>
                    <a:pt x="82551" y="48847"/>
                    <a:pt x="89149" y="47846"/>
                    <a:pt x="93601" y="47104"/>
                  </a:cubicBezTo>
                  <a:cubicBezTo>
                    <a:pt x="101414" y="45802"/>
                    <a:pt x="98033" y="31709"/>
                    <a:pt x="102110" y="24919"/>
                  </a:cubicBezTo>
                  <a:cubicBezTo>
                    <a:pt x="109264" y="13003"/>
                    <a:pt x="127196" y="11115"/>
                    <a:pt x="135539" y="0"/>
                  </a:cubicBezTo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953" name="Google Shape;2953;p84"/>
            <p:cNvSpPr/>
            <p:nvPr/>
          </p:nvSpPr>
          <p:spPr>
            <a:xfrm>
              <a:off x="1850675" y="2992250"/>
              <a:ext cx="800847" cy="1763851"/>
            </a:xfrm>
            <a:custGeom>
              <a:avLst/>
              <a:gdLst/>
              <a:ahLst/>
              <a:cxnLst/>
              <a:rect l="l" t="t" r="r" b="b"/>
              <a:pathLst>
                <a:path w="31122" h="69897" extrusionOk="0">
                  <a:moveTo>
                    <a:pt x="31122" y="0"/>
                  </a:moveTo>
                  <a:cubicBezTo>
                    <a:pt x="25564" y="2781"/>
                    <a:pt x="19055" y="3299"/>
                    <a:pt x="13496" y="6078"/>
                  </a:cubicBezTo>
                  <a:cubicBezTo>
                    <a:pt x="8529" y="8561"/>
                    <a:pt x="5418" y="14071"/>
                    <a:pt x="3163" y="19146"/>
                  </a:cubicBezTo>
                  <a:cubicBezTo>
                    <a:pt x="-3705" y="34606"/>
                    <a:pt x="2860" y="52980"/>
                    <a:pt x="2860" y="69897"/>
                  </a:cubicBezTo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954" name="Google Shape;2954;p84"/>
          <p:cNvSpPr txBox="1"/>
          <p:nvPr/>
        </p:nvSpPr>
        <p:spPr>
          <a:xfrm>
            <a:off x="4849575" y="2935375"/>
            <a:ext cx="915600" cy="4002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</p:txBody>
      </p:sp>
      <p:sp>
        <p:nvSpPr>
          <p:cNvPr id="2955" name="Google Shape;2955;p84"/>
          <p:cNvSpPr txBox="1"/>
          <p:nvPr/>
        </p:nvSpPr>
        <p:spPr>
          <a:xfrm>
            <a:off x="7624550" y="2502425"/>
            <a:ext cx="915600" cy="4002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</p:txBody>
      </p:sp>
      <p:sp>
        <p:nvSpPr>
          <p:cNvPr id="2956" name="Google Shape;2956;p84"/>
          <p:cNvSpPr txBox="1"/>
          <p:nvPr/>
        </p:nvSpPr>
        <p:spPr>
          <a:xfrm>
            <a:off x="5792825" y="2071251"/>
            <a:ext cx="915600" cy="3642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GREEN</a:t>
            </a:r>
            <a:endParaRPr b="1"/>
          </a:p>
        </p:txBody>
      </p:sp>
      <p:sp>
        <p:nvSpPr>
          <p:cNvPr id="2959" name="Google Shape;2959;p84"/>
          <p:cNvSpPr/>
          <p:nvPr/>
        </p:nvSpPr>
        <p:spPr>
          <a:xfrm>
            <a:off x="2603925" y="2550850"/>
            <a:ext cx="387600" cy="393600"/>
          </a:xfrm>
          <a:prstGeom prst="ellipse">
            <a:avLst/>
          </a:prstGeom>
          <a:solidFill>
            <a:srgbClr val="38761D"/>
          </a:solidFill>
          <a:ln w="76200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0" name="Google Shape;2960;p84"/>
          <p:cNvSpPr/>
          <p:nvPr/>
        </p:nvSpPr>
        <p:spPr>
          <a:xfrm>
            <a:off x="3158975" y="2505725"/>
            <a:ext cx="387600" cy="393600"/>
          </a:xfrm>
          <a:prstGeom prst="ellipse">
            <a:avLst/>
          </a:prstGeom>
          <a:solidFill>
            <a:srgbClr val="0B5394"/>
          </a:solidFill>
          <a:ln w="76200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1" name="Google Shape;2961;p84"/>
          <p:cNvSpPr/>
          <p:nvPr/>
        </p:nvSpPr>
        <p:spPr>
          <a:xfrm>
            <a:off x="3546575" y="2893300"/>
            <a:ext cx="387600" cy="393600"/>
          </a:xfrm>
          <a:prstGeom prst="ellipse">
            <a:avLst/>
          </a:prstGeom>
          <a:solidFill>
            <a:srgbClr val="0B5394"/>
          </a:solidFill>
          <a:ln w="76200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6" name="Google Shape;2966;p85"/>
          <p:cNvSpPr txBox="1">
            <a:spLocks noGrp="1"/>
          </p:cNvSpPr>
          <p:nvPr>
            <p:ph type="title"/>
          </p:nvPr>
        </p:nvSpPr>
        <p:spPr>
          <a:xfrm>
            <a:off x="695450" y="172251"/>
            <a:ext cx="7704000" cy="5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real-world view</a:t>
            </a:r>
            <a:endParaRPr dirty="0"/>
          </a:p>
        </p:txBody>
      </p:sp>
      <p:sp>
        <p:nvSpPr>
          <p:cNvPr id="3000" name="Google Shape;3000;p85"/>
          <p:cNvSpPr txBox="1">
            <a:spLocks noGrp="1"/>
          </p:cNvSpPr>
          <p:nvPr>
            <p:ph type="body" idx="1"/>
          </p:nvPr>
        </p:nvSpPr>
        <p:spPr>
          <a:xfrm>
            <a:off x="5453921" y="1006869"/>
            <a:ext cx="2235758" cy="4194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Real-world accuracy ~ 67%</a:t>
            </a:r>
            <a:endParaRPr dirty="0"/>
          </a:p>
        </p:txBody>
      </p:sp>
      <p:sp>
        <p:nvSpPr>
          <p:cNvPr id="3001" name="Google Shape;3001;p85"/>
          <p:cNvSpPr txBox="1">
            <a:spLocks noGrp="1"/>
          </p:cNvSpPr>
          <p:nvPr>
            <p:ph type="sldNum" idx="4294967295"/>
          </p:nvPr>
        </p:nvSpPr>
        <p:spPr>
          <a:xfrm>
            <a:off x="8451850" y="4845050"/>
            <a:ext cx="692150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28</a:t>
            </a:fld>
            <a:endParaRPr/>
          </a:p>
        </p:txBody>
      </p:sp>
      <p:sp>
        <p:nvSpPr>
          <p:cNvPr id="3007" name="Google Shape;3007;p85"/>
          <p:cNvSpPr txBox="1">
            <a:spLocks noGrp="1"/>
          </p:cNvSpPr>
          <p:nvPr>
            <p:ph type="body" idx="4294967295"/>
          </p:nvPr>
        </p:nvSpPr>
        <p:spPr>
          <a:xfrm>
            <a:off x="0" y="1003300"/>
            <a:ext cx="4222750" cy="565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Trained Model with 100% test accuracy.</a:t>
            </a:r>
            <a:endParaRPr dirty="0"/>
          </a:p>
        </p:txBody>
      </p:sp>
      <p:sp>
        <p:nvSpPr>
          <p:cNvPr id="2967" name="Google Shape;2967;p85"/>
          <p:cNvSpPr/>
          <p:nvPr/>
        </p:nvSpPr>
        <p:spPr>
          <a:xfrm>
            <a:off x="2565475" y="3515300"/>
            <a:ext cx="387600" cy="393600"/>
          </a:xfrm>
          <a:prstGeom prst="ellipse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8" name="Google Shape;2968;p85"/>
          <p:cNvSpPr/>
          <p:nvPr/>
        </p:nvSpPr>
        <p:spPr>
          <a:xfrm>
            <a:off x="2011300" y="3385550"/>
            <a:ext cx="387600" cy="393600"/>
          </a:xfrm>
          <a:prstGeom prst="ellipse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9" name="Google Shape;2969;p85"/>
          <p:cNvSpPr/>
          <p:nvPr/>
        </p:nvSpPr>
        <p:spPr>
          <a:xfrm>
            <a:off x="2177875" y="2598350"/>
            <a:ext cx="387600" cy="393600"/>
          </a:xfrm>
          <a:prstGeom prst="ellipse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0" name="Google Shape;2970;p85"/>
          <p:cNvSpPr/>
          <p:nvPr/>
        </p:nvSpPr>
        <p:spPr>
          <a:xfrm>
            <a:off x="2603925" y="2550850"/>
            <a:ext cx="387600" cy="393600"/>
          </a:xfrm>
          <a:prstGeom prst="ellipse">
            <a:avLst/>
          </a:prstGeom>
          <a:solidFill>
            <a:srgbClr val="38761D"/>
          </a:solidFill>
          <a:ln w="2857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1" name="Google Shape;2971;p85"/>
          <p:cNvSpPr/>
          <p:nvPr/>
        </p:nvSpPr>
        <p:spPr>
          <a:xfrm>
            <a:off x="3158975" y="2505725"/>
            <a:ext cx="387600" cy="393600"/>
          </a:xfrm>
          <a:prstGeom prst="ellipse">
            <a:avLst/>
          </a:prstGeom>
          <a:solidFill>
            <a:srgbClr val="0B5394"/>
          </a:solidFill>
          <a:ln w="2857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2" name="Google Shape;2972;p85"/>
          <p:cNvSpPr/>
          <p:nvPr/>
        </p:nvSpPr>
        <p:spPr>
          <a:xfrm>
            <a:off x="3546575" y="2893300"/>
            <a:ext cx="387600" cy="393600"/>
          </a:xfrm>
          <a:prstGeom prst="ellipse">
            <a:avLst/>
          </a:prstGeom>
          <a:solidFill>
            <a:srgbClr val="0B5394"/>
          </a:solidFill>
          <a:ln w="2857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3" name="Google Shape;2973;p85"/>
          <p:cNvSpPr/>
          <p:nvPr/>
        </p:nvSpPr>
        <p:spPr>
          <a:xfrm>
            <a:off x="1326950" y="1679525"/>
            <a:ext cx="387600" cy="393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4" name="Google Shape;2974;p85"/>
          <p:cNvSpPr/>
          <p:nvPr/>
        </p:nvSpPr>
        <p:spPr>
          <a:xfrm>
            <a:off x="1753000" y="1632025"/>
            <a:ext cx="387600" cy="393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5" name="Google Shape;2975;p85"/>
          <p:cNvSpPr/>
          <p:nvPr/>
        </p:nvSpPr>
        <p:spPr>
          <a:xfrm>
            <a:off x="2695650" y="1974475"/>
            <a:ext cx="387600" cy="393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76" name="Google Shape;2976;p85"/>
          <p:cNvGrpSpPr/>
          <p:nvPr/>
        </p:nvGrpSpPr>
        <p:grpSpPr>
          <a:xfrm>
            <a:off x="615400" y="1846200"/>
            <a:ext cx="3388475" cy="2909901"/>
            <a:chOff x="615400" y="1846200"/>
            <a:chExt cx="3388475" cy="2909901"/>
          </a:xfrm>
        </p:grpSpPr>
        <p:sp>
          <p:nvSpPr>
            <p:cNvPr id="2977" name="Google Shape;2977;p85"/>
            <p:cNvSpPr/>
            <p:nvPr/>
          </p:nvSpPr>
          <p:spPr>
            <a:xfrm>
              <a:off x="615400" y="1846200"/>
              <a:ext cx="3388475" cy="1196000"/>
            </a:xfrm>
            <a:custGeom>
              <a:avLst/>
              <a:gdLst/>
              <a:ahLst/>
              <a:cxnLst/>
              <a:rect l="l" t="t" r="r" b="b"/>
              <a:pathLst>
                <a:path w="135539" h="47840" extrusionOk="0">
                  <a:moveTo>
                    <a:pt x="0" y="44977"/>
                  </a:moveTo>
                  <a:cubicBezTo>
                    <a:pt x="19787" y="33665"/>
                    <a:pt x="43160" y="22084"/>
                    <a:pt x="65642" y="25831"/>
                  </a:cubicBezTo>
                  <a:cubicBezTo>
                    <a:pt x="70187" y="26589"/>
                    <a:pt x="74820" y="29477"/>
                    <a:pt x="77190" y="33429"/>
                  </a:cubicBezTo>
                  <a:cubicBezTo>
                    <a:pt x="79237" y="36843"/>
                    <a:pt x="78181" y="41564"/>
                    <a:pt x="80229" y="44977"/>
                  </a:cubicBezTo>
                  <a:cubicBezTo>
                    <a:pt x="82551" y="48847"/>
                    <a:pt x="89149" y="47846"/>
                    <a:pt x="93601" y="47104"/>
                  </a:cubicBezTo>
                  <a:cubicBezTo>
                    <a:pt x="101414" y="45802"/>
                    <a:pt x="98033" y="31709"/>
                    <a:pt x="102110" y="24919"/>
                  </a:cubicBezTo>
                  <a:cubicBezTo>
                    <a:pt x="109264" y="13003"/>
                    <a:pt x="127196" y="11115"/>
                    <a:pt x="135539" y="0"/>
                  </a:cubicBezTo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978" name="Google Shape;2978;p85"/>
            <p:cNvSpPr/>
            <p:nvPr/>
          </p:nvSpPr>
          <p:spPr>
            <a:xfrm>
              <a:off x="1850675" y="2992250"/>
              <a:ext cx="800847" cy="1763851"/>
            </a:xfrm>
            <a:custGeom>
              <a:avLst/>
              <a:gdLst/>
              <a:ahLst/>
              <a:cxnLst/>
              <a:rect l="l" t="t" r="r" b="b"/>
              <a:pathLst>
                <a:path w="31122" h="69897" extrusionOk="0">
                  <a:moveTo>
                    <a:pt x="31122" y="0"/>
                  </a:moveTo>
                  <a:cubicBezTo>
                    <a:pt x="25564" y="2781"/>
                    <a:pt x="19055" y="3299"/>
                    <a:pt x="13496" y="6078"/>
                  </a:cubicBezTo>
                  <a:cubicBezTo>
                    <a:pt x="8529" y="8561"/>
                    <a:pt x="5418" y="14071"/>
                    <a:pt x="3163" y="19146"/>
                  </a:cubicBezTo>
                  <a:cubicBezTo>
                    <a:pt x="-3705" y="34606"/>
                    <a:pt x="2860" y="52980"/>
                    <a:pt x="2860" y="69897"/>
                  </a:cubicBezTo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979" name="Google Shape;2979;p85"/>
          <p:cNvSpPr txBox="1"/>
          <p:nvPr/>
        </p:nvSpPr>
        <p:spPr>
          <a:xfrm>
            <a:off x="237650" y="3618750"/>
            <a:ext cx="915600" cy="4002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</p:txBody>
      </p:sp>
      <p:sp>
        <p:nvSpPr>
          <p:cNvPr id="2980" name="Google Shape;2980;p85"/>
          <p:cNvSpPr txBox="1"/>
          <p:nvPr/>
        </p:nvSpPr>
        <p:spPr>
          <a:xfrm>
            <a:off x="2739600" y="4099250"/>
            <a:ext cx="915600" cy="4002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</p:txBody>
      </p:sp>
      <p:sp>
        <p:nvSpPr>
          <p:cNvPr id="2981" name="Google Shape;2981;p85"/>
          <p:cNvSpPr txBox="1"/>
          <p:nvPr/>
        </p:nvSpPr>
        <p:spPr>
          <a:xfrm>
            <a:off x="369600" y="2153325"/>
            <a:ext cx="915600" cy="4002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GREEN</a:t>
            </a:r>
            <a:endParaRPr b="1"/>
          </a:p>
        </p:txBody>
      </p:sp>
      <p:sp>
        <p:nvSpPr>
          <p:cNvPr id="2982" name="Google Shape;2982;p85"/>
          <p:cNvSpPr/>
          <p:nvPr/>
        </p:nvSpPr>
        <p:spPr>
          <a:xfrm>
            <a:off x="5546900" y="3332275"/>
            <a:ext cx="387600" cy="393600"/>
          </a:xfrm>
          <a:prstGeom prst="ellipse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3" name="Google Shape;2983;p85"/>
          <p:cNvSpPr/>
          <p:nvPr/>
        </p:nvSpPr>
        <p:spPr>
          <a:xfrm>
            <a:off x="6611000" y="3560675"/>
            <a:ext cx="387600" cy="393600"/>
          </a:xfrm>
          <a:prstGeom prst="ellipse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4" name="Google Shape;2984;p85"/>
          <p:cNvSpPr/>
          <p:nvPr/>
        </p:nvSpPr>
        <p:spPr>
          <a:xfrm>
            <a:off x="6056825" y="3430925"/>
            <a:ext cx="387600" cy="393600"/>
          </a:xfrm>
          <a:prstGeom prst="ellipse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5" name="Google Shape;2985;p85"/>
          <p:cNvSpPr/>
          <p:nvPr/>
        </p:nvSpPr>
        <p:spPr>
          <a:xfrm>
            <a:off x="6998600" y="3037325"/>
            <a:ext cx="387600" cy="393600"/>
          </a:xfrm>
          <a:prstGeom prst="ellipse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6" name="Google Shape;2986;p85"/>
          <p:cNvSpPr/>
          <p:nvPr/>
        </p:nvSpPr>
        <p:spPr>
          <a:xfrm>
            <a:off x="6223400" y="2643725"/>
            <a:ext cx="387600" cy="393600"/>
          </a:xfrm>
          <a:prstGeom prst="ellipse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7" name="Google Shape;2987;p85"/>
          <p:cNvSpPr/>
          <p:nvPr/>
        </p:nvSpPr>
        <p:spPr>
          <a:xfrm>
            <a:off x="6649450" y="2596225"/>
            <a:ext cx="387600" cy="393600"/>
          </a:xfrm>
          <a:prstGeom prst="ellipse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8" name="Google Shape;2988;p85"/>
          <p:cNvSpPr/>
          <p:nvPr/>
        </p:nvSpPr>
        <p:spPr>
          <a:xfrm>
            <a:off x="7204500" y="2551100"/>
            <a:ext cx="387600" cy="393600"/>
          </a:xfrm>
          <a:prstGeom prst="ellipse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9" name="Google Shape;2989;p85"/>
          <p:cNvSpPr/>
          <p:nvPr/>
        </p:nvSpPr>
        <p:spPr>
          <a:xfrm>
            <a:off x="7592100" y="2938675"/>
            <a:ext cx="387600" cy="393600"/>
          </a:xfrm>
          <a:prstGeom prst="ellipse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0" name="Google Shape;2990;p85"/>
          <p:cNvSpPr/>
          <p:nvPr/>
        </p:nvSpPr>
        <p:spPr>
          <a:xfrm>
            <a:off x="5372475" y="1724900"/>
            <a:ext cx="387600" cy="393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1" name="Google Shape;2991;p85"/>
          <p:cNvSpPr/>
          <p:nvPr/>
        </p:nvSpPr>
        <p:spPr>
          <a:xfrm>
            <a:off x="5798525" y="1677400"/>
            <a:ext cx="387600" cy="393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2" name="Google Shape;2992;p85"/>
          <p:cNvSpPr/>
          <p:nvPr/>
        </p:nvSpPr>
        <p:spPr>
          <a:xfrm>
            <a:off x="6353575" y="1632275"/>
            <a:ext cx="387600" cy="393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3" name="Google Shape;2993;p85"/>
          <p:cNvSpPr/>
          <p:nvPr/>
        </p:nvSpPr>
        <p:spPr>
          <a:xfrm>
            <a:off x="6741175" y="2019850"/>
            <a:ext cx="387600" cy="393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94" name="Google Shape;2994;p85"/>
          <p:cNvGrpSpPr/>
          <p:nvPr/>
        </p:nvGrpSpPr>
        <p:grpSpPr>
          <a:xfrm>
            <a:off x="4654000" y="1846200"/>
            <a:ext cx="3388475" cy="2909901"/>
            <a:chOff x="615400" y="1846200"/>
            <a:chExt cx="3388475" cy="2909901"/>
          </a:xfrm>
        </p:grpSpPr>
        <p:sp>
          <p:nvSpPr>
            <p:cNvPr id="2995" name="Google Shape;2995;p85"/>
            <p:cNvSpPr/>
            <p:nvPr/>
          </p:nvSpPr>
          <p:spPr>
            <a:xfrm>
              <a:off x="615400" y="1846200"/>
              <a:ext cx="3388475" cy="1196000"/>
            </a:xfrm>
            <a:custGeom>
              <a:avLst/>
              <a:gdLst/>
              <a:ahLst/>
              <a:cxnLst/>
              <a:rect l="l" t="t" r="r" b="b"/>
              <a:pathLst>
                <a:path w="135539" h="47840" extrusionOk="0">
                  <a:moveTo>
                    <a:pt x="0" y="44977"/>
                  </a:moveTo>
                  <a:cubicBezTo>
                    <a:pt x="19787" y="33665"/>
                    <a:pt x="43160" y="22084"/>
                    <a:pt x="65642" y="25831"/>
                  </a:cubicBezTo>
                  <a:cubicBezTo>
                    <a:pt x="70187" y="26589"/>
                    <a:pt x="74820" y="29477"/>
                    <a:pt x="77190" y="33429"/>
                  </a:cubicBezTo>
                  <a:cubicBezTo>
                    <a:pt x="79237" y="36843"/>
                    <a:pt x="78181" y="41564"/>
                    <a:pt x="80229" y="44977"/>
                  </a:cubicBezTo>
                  <a:cubicBezTo>
                    <a:pt x="82551" y="48847"/>
                    <a:pt x="89149" y="47846"/>
                    <a:pt x="93601" y="47104"/>
                  </a:cubicBezTo>
                  <a:cubicBezTo>
                    <a:pt x="101414" y="45802"/>
                    <a:pt x="98033" y="31709"/>
                    <a:pt x="102110" y="24919"/>
                  </a:cubicBezTo>
                  <a:cubicBezTo>
                    <a:pt x="109264" y="13003"/>
                    <a:pt x="127196" y="11115"/>
                    <a:pt x="135539" y="0"/>
                  </a:cubicBezTo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996" name="Google Shape;2996;p85"/>
            <p:cNvSpPr/>
            <p:nvPr/>
          </p:nvSpPr>
          <p:spPr>
            <a:xfrm>
              <a:off x="1850675" y="2992250"/>
              <a:ext cx="800847" cy="1763851"/>
            </a:xfrm>
            <a:custGeom>
              <a:avLst/>
              <a:gdLst/>
              <a:ahLst/>
              <a:cxnLst/>
              <a:rect l="l" t="t" r="r" b="b"/>
              <a:pathLst>
                <a:path w="31122" h="69897" extrusionOk="0">
                  <a:moveTo>
                    <a:pt x="31122" y="0"/>
                  </a:moveTo>
                  <a:cubicBezTo>
                    <a:pt x="25564" y="2781"/>
                    <a:pt x="19055" y="3299"/>
                    <a:pt x="13496" y="6078"/>
                  </a:cubicBezTo>
                  <a:cubicBezTo>
                    <a:pt x="8529" y="8561"/>
                    <a:pt x="5418" y="14071"/>
                    <a:pt x="3163" y="19146"/>
                  </a:cubicBezTo>
                  <a:cubicBezTo>
                    <a:pt x="-3705" y="34606"/>
                    <a:pt x="2860" y="52980"/>
                    <a:pt x="2860" y="69897"/>
                  </a:cubicBezTo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997" name="Google Shape;2997;p85"/>
          <p:cNvSpPr txBox="1"/>
          <p:nvPr/>
        </p:nvSpPr>
        <p:spPr>
          <a:xfrm>
            <a:off x="4849575" y="2935375"/>
            <a:ext cx="915600" cy="4002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</p:txBody>
      </p:sp>
      <p:sp>
        <p:nvSpPr>
          <p:cNvPr id="2998" name="Google Shape;2998;p85"/>
          <p:cNvSpPr txBox="1"/>
          <p:nvPr/>
        </p:nvSpPr>
        <p:spPr>
          <a:xfrm>
            <a:off x="7624550" y="2502425"/>
            <a:ext cx="915600" cy="4002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</p:txBody>
      </p:sp>
      <p:sp>
        <p:nvSpPr>
          <p:cNvPr id="2999" name="Google Shape;2999;p85"/>
          <p:cNvSpPr txBox="1"/>
          <p:nvPr/>
        </p:nvSpPr>
        <p:spPr>
          <a:xfrm>
            <a:off x="5792825" y="2071251"/>
            <a:ext cx="915600" cy="3642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GREEN</a:t>
            </a:r>
            <a:endParaRPr b="1"/>
          </a:p>
        </p:txBody>
      </p:sp>
      <p:grpSp>
        <p:nvGrpSpPr>
          <p:cNvPr id="3002" name="Google Shape;3002;p85"/>
          <p:cNvGrpSpPr/>
          <p:nvPr/>
        </p:nvGrpSpPr>
        <p:grpSpPr>
          <a:xfrm>
            <a:off x="5502500" y="2502810"/>
            <a:ext cx="2521125" cy="1271375"/>
            <a:chOff x="5502500" y="2502810"/>
            <a:chExt cx="2521125" cy="1271375"/>
          </a:xfrm>
        </p:grpSpPr>
        <p:sp>
          <p:nvSpPr>
            <p:cNvPr id="3003" name="Google Shape;3003;p85"/>
            <p:cNvSpPr/>
            <p:nvPr/>
          </p:nvSpPr>
          <p:spPr>
            <a:xfrm>
              <a:off x="5502500" y="3283985"/>
              <a:ext cx="476400" cy="490200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85"/>
            <p:cNvSpPr/>
            <p:nvPr/>
          </p:nvSpPr>
          <p:spPr>
            <a:xfrm>
              <a:off x="6610875" y="2548185"/>
              <a:ext cx="476400" cy="490200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85"/>
            <p:cNvSpPr/>
            <p:nvPr/>
          </p:nvSpPr>
          <p:spPr>
            <a:xfrm>
              <a:off x="7160100" y="2502810"/>
              <a:ext cx="476400" cy="490200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85"/>
            <p:cNvSpPr/>
            <p:nvPr/>
          </p:nvSpPr>
          <p:spPr>
            <a:xfrm>
              <a:off x="7547225" y="2889398"/>
              <a:ext cx="476400" cy="490200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8" name="Google Shape;3008;p85"/>
          <p:cNvSpPr/>
          <p:nvPr/>
        </p:nvSpPr>
        <p:spPr>
          <a:xfrm>
            <a:off x="2603925" y="2550850"/>
            <a:ext cx="387600" cy="393600"/>
          </a:xfrm>
          <a:prstGeom prst="ellipse">
            <a:avLst/>
          </a:prstGeom>
          <a:solidFill>
            <a:srgbClr val="38761D"/>
          </a:solidFill>
          <a:ln w="76200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9" name="Google Shape;3009;p85"/>
          <p:cNvSpPr/>
          <p:nvPr/>
        </p:nvSpPr>
        <p:spPr>
          <a:xfrm>
            <a:off x="3158975" y="2505725"/>
            <a:ext cx="387600" cy="393600"/>
          </a:xfrm>
          <a:prstGeom prst="ellipse">
            <a:avLst/>
          </a:prstGeom>
          <a:solidFill>
            <a:srgbClr val="0B5394"/>
          </a:solidFill>
          <a:ln w="76200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0" name="Google Shape;3010;p85"/>
          <p:cNvSpPr/>
          <p:nvPr/>
        </p:nvSpPr>
        <p:spPr>
          <a:xfrm>
            <a:off x="3546575" y="2893300"/>
            <a:ext cx="387600" cy="393600"/>
          </a:xfrm>
          <a:prstGeom prst="ellipse">
            <a:avLst/>
          </a:prstGeom>
          <a:solidFill>
            <a:srgbClr val="0B5394"/>
          </a:solidFill>
          <a:ln w="76200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1" name="Google Shape;3011;p85"/>
          <p:cNvSpPr/>
          <p:nvPr/>
        </p:nvSpPr>
        <p:spPr>
          <a:xfrm>
            <a:off x="2890801" y="1753902"/>
            <a:ext cx="2907600" cy="1677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19050" dir="5400000" algn="bl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Takeaway: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to benchmark on a </a:t>
            </a:r>
            <a:r>
              <a:rPr lang="en" u="sng"/>
              <a:t>corrected test set</a:t>
            </a:r>
            <a:endParaRPr u="sng"/>
          </a:p>
        </p:txBody>
      </p:sp>
      <p:grpSp>
        <p:nvGrpSpPr>
          <p:cNvPr id="3012" name="Google Shape;3012;p85"/>
          <p:cNvGrpSpPr/>
          <p:nvPr/>
        </p:nvGrpSpPr>
        <p:grpSpPr>
          <a:xfrm>
            <a:off x="2150100" y="900075"/>
            <a:ext cx="6012475" cy="535925"/>
            <a:chOff x="2150100" y="900075"/>
            <a:chExt cx="6012475" cy="535925"/>
          </a:xfrm>
        </p:grpSpPr>
        <p:sp>
          <p:nvSpPr>
            <p:cNvPr id="3013" name="Google Shape;3013;p85"/>
            <p:cNvSpPr/>
            <p:nvPr/>
          </p:nvSpPr>
          <p:spPr>
            <a:xfrm>
              <a:off x="2150100" y="904100"/>
              <a:ext cx="2271600" cy="531900"/>
            </a:xfrm>
            <a:prstGeom prst="ellipse">
              <a:avLst/>
            </a:prstGeom>
            <a:noFill/>
            <a:ln w="28575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85"/>
            <p:cNvSpPr/>
            <p:nvPr/>
          </p:nvSpPr>
          <p:spPr>
            <a:xfrm>
              <a:off x="4932175" y="900075"/>
              <a:ext cx="3230400" cy="531900"/>
            </a:xfrm>
            <a:prstGeom prst="ellipse">
              <a:avLst/>
            </a:prstGeom>
            <a:noFill/>
            <a:ln w="28575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"/>
                                        <p:tgtEl>
                                          <p:spTgt spid="3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"/>
                                        <p:tgtEl>
                                          <p:spTgt spid="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"/>
                                        <p:tgtEl>
                                          <p:spTgt spid="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181966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181595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9144001" cy="118073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B2F619-53A4-93D8-A0CA-28D54D2CB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186028"/>
            <a:ext cx="5297791" cy="869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Identifying camouflaged tanks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539E707-6F82-EDA5-C652-796DB9AE4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70786" y="1474719"/>
            <a:ext cx="5002426" cy="333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2018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sldNum" idx="4294967295"/>
          </p:nvPr>
        </p:nvSpPr>
        <p:spPr>
          <a:xfrm>
            <a:off x="8451850" y="4845050"/>
            <a:ext cx="692150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/>
              <a:t>3</a:t>
            </a:fld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76" y="0"/>
            <a:ext cx="897264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/>
          <p:nvPr/>
        </p:nvSpPr>
        <p:spPr>
          <a:xfrm>
            <a:off x="848400" y="2671512"/>
            <a:ext cx="7193700" cy="1201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164425" y="2298175"/>
            <a:ext cx="277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Potentially out of distribution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85675" y="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Examples from</a:t>
            </a:r>
            <a:endParaRPr sz="1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https://labelerrors.com/</a:t>
            </a:r>
            <a:r>
              <a:rPr lang="en" sz="1000" b="1">
                <a:solidFill>
                  <a:schemeClr val="dk1"/>
                </a:solidFill>
              </a:rPr>
              <a:t> </a:t>
            </a:r>
            <a:endParaRPr sz="1000" b="1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143997" cy="1193055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193056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0"/>
            <a:ext cx="3057523" cy="1193055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0"/>
            <a:ext cx="8799485" cy="1198074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C7D916-F2F9-1D52-7C71-E6D04D9E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20903"/>
            <a:ext cx="7421963" cy="7752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Bef>
                <a:spcPct val="0"/>
              </a:spcBef>
            </a:pPr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Training a CNN.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B26EA1-7D84-AF9B-8856-FB227F542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3373" y="1337203"/>
            <a:ext cx="7981486" cy="3806297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</a:rPr>
              <a:t>100 of which </a:t>
            </a:r>
            <a:r>
              <a:rPr lang="en-US" sz="1600" b="0" i="1" dirty="0">
                <a:solidFill>
                  <a:schemeClr val="tx1"/>
                </a:solidFill>
                <a:effectLst/>
              </a:rPr>
              <a:t>contained</a:t>
            </a:r>
            <a:r>
              <a:rPr lang="en-US" sz="1600" b="0" i="0" dirty="0">
                <a:solidFill>
                  <a:schemeClr val="tx1"/>
                </a:solidFill>
                <a:effectLst/>
              </a:rPr>
              <a:t> camouflaged tanks hiding in trees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</a:rPr>
              <a:t>100 of which </a:t>
            </a:r>
            <a:r>
              <a:rPr lang="en-US" sz="1600" b="0" i="1" dirty="0">
                <a:solidFill>
                  <a:schemeClr val="tx1"/>
                </a:solidFill>
                <a:effectLst/>
              </a:rPr>
              <a:t>did not contain</a:t>
            </a:r>
            <a:r>
              <a:rPr lang="en-US" sz="1600" b="0" i="0" dirty="0">
                <a:solidFill>
                  <a:schemeClr val="tx1"/>
                </a:solidFill>
                <a:effectLst/>
              </a:rPr>
              <a:t> tanks and were images solely of trees/forest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</a:rPr>
              <a:t>Split data into an even 50/50 training and testing split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Training accuracy: 100%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Test accuracy: 100%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Successfully deliver the solution to pentagon!!!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Angry calls from Pentagon!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Model is perfuming poorly in real setting. &lt;?&gt;&lt;?&gt;&lt;?&gt;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Training data was captured on cloudy day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Testing data was captured on sunny day</a:t>
            </a:r>
          </a:p>
        </p:txBody>
      </p:sp>
    </p:spTree>
    <p:extLst>
      <p:ext uri="{BB962C8B-B14F-4D97-AF65-F5344CB8AC3E}">
        <p14:creationId xmlns:p14="http://schemas.microsoft.com/office/powerpoint/2010/main" val="24203674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9" name="Google Shape;3019;p86"/>
          <p:cNvSpPr txBox="1">
            <a:spLocks noGrp="1"/>
          </p:cNvSpPr>
          <p:nvPr>
            <p:ph type="title"/>
          </p:nvPr>
        </p:nvSpPr>
        <p:spPr>
          <a:xfrm>
            <a:off x="237650" y="203175"/>
            <a:ext cx="85206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Correcting the test set</a:t>
            </a:r>
            <a:endParaRPr/>
          </a:p>
        </p:txBody>
      </p:sp>
      <p:sp>
        <p:nvSpPr>
          <p:cNvPr id="3020" name="Google Shape;3020;p86"/>
          <p:cNvSpPr txBox="1">
            <a:spLocks noGrp="1"/>
          </p:cNvSpPr>
          <p:nvPr>
            <p:ph type="sldNum" idx="4294967295"/>
          </p:nvPr>
        </p:nvSpPr>
        <p:spPr>
          <a:xfrm>
            <a:off x="8451850" y="4845050"/>
            <a:ext cx="692150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31</a:t>
            </a:fld>
            <a:endParaRPr/>
          </a:p>
        </p:txBody>
      </p:sp>
      <p:pic>
        <p:nvPicPr>
          <p:cNvPr id="3021" name="Google Shape;3021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1850" y="853475"/>
            <a:ext cx="5502198" cy="4069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3" name="Google Shape;3023;p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5174" y="1540975"/>
            <a:ext cx="3643752" cy="29463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24" name="Google Shape;3024;p86"/>
          <p:cNvGrpSpPr/>
          <p:nvPr/>
        </p:nvGrpSpPr>
        <p:grpSpPr>
          <a:xfrm>
            <a:off x="3274950" y="1572975"/>
            <a:ext cx="796200" cy="1785625"/>
            <a:chOff x="3274950" y="1572975"/>
            <a:chExt cx="796200" cy="1785625"/>
          </a:xfrm>
        </p:grpSpPr>
        <p:cxnSp>
          <p:nvCxnSpPr>
            <p:cNvPr id="3025" name="Google Shape;3025;p86"/>
            <p:cNvCxnSpPr/>
            <p:nvPr/>
          </p:nvCxnSpPr>
          <p:spPr>
            <a:xfrm rot="10800000" flipH="1">
              <a:off x="3386675" y="1572975"/>
              <a:ext cx="525900" cy="43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026" name="Google Shape;3026;p86"/>
            <p:cNvCxnSpPr/>
            <p:nvPr/>
          </p:nvCxnSpPr>
          <p:spPr>
            <a:xfrm>
              <a:off x="3499550" y="2159000"/>
              <a:ext cx="444600" cy="282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027" name="Google Shape;3027;p86"/>
            <p:cNvCxnSpPr/>
            <p:nvPr/>
          </p:nvCxnSpPr>
          <p:spPr>
            <a:xfrm>
              <a:off x="3274950" y="2241700"/>
              <a:ext cx="796200" cy="1116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3028" name="Google Shape;3028;p86"/>
          <p:cNvSpPr/>
          <p:nvPr/>
        </p:nvSpPr>
        <p:spPr>
          <a:xfrm>
            <a:off x="3104650" y="1854926"/>
            <a:ext cx="547200" cy="5565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3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3" name="Google Shape;3033;p87"/>
          <p:cNvSpPr txBox="1">
            <a:spLocks noGrp="1"/>
          </p:cNvSpPr>
          <p:nvPr>
            <p:ph type="title"/>
          </p:nvPr>
        </p:nvSpPr>
        <p:spPr>
          <a:xfrm>
            <a:off x="508000" y="203175"/>
            <a:ext cx="8607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Correcting the test sets</a:t>
            </a:r>
            <a:endParaRPr/>
          </a:p>
        </p:txBody>
      </p:sp>
      <p:sp>
        <p:nvSpPr>
          <p:cNvPr id="3034" name="Google Shape;3034;p87"/>
          <p:cNvSpPr txBox="1">
            <a:spLocks noGrp="1"/>
          </p:cNvSpPr>
          <p:nvPr>
            <p:ph type="sldNum" idx="4294967295"/>
          </p:nvPr>
        </p:nvSpPr>
        <p:spPr>
          <a:xfrm>
            <a:off x="8451850" y="4845050"/>
            <a:ext cx="692150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32</a:t>
            </a:fld>
            <a:endParaRPr/>
          </a:p>
        </p:txBody>
      </p:sp>
      <p:grpSp>
        <p:nvGrpSpPr>
          <p:cNvPr id="3035" name="Google Shape;3035;p87"/>
          <p:cNvGrpSpPr/>
          <p:nvPr/>
        </p:nvGrpSpPr>
        <p:grpSpPr>
          <a:xfrm>
            <a:off x="553212" y="966628"/>
            <a:ext cx="4522205" cy="3656711"/>
            <a:chOff x="2084263" y="862800"/>
            <a:chExt cx="4975471" cy="4023228"/>
          </a:xfrm>
        </p:grpSpPr>
        <p:pic>
          <p:nvPicPr>
            <p:cNvPr id="3036" name="Google Shape;3036;p8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084263" y="862800"/>
              <a:ext cx="4975471" cy="40232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37" name="Google Shape;3037;p87"/>
            <p:cNvSpPr/>
            <p:nvPr/>
          </p:nvSpPr>
          <p:spPr>
            <a:xfrm>
              <a:off x="6368825" y="1312325"/>
              <a:ext cx="602100" cy="612300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38" name="Google Shape;3038;p87"/>
          <p:cNvSpPr txBox="1"/>
          <p:nvPr/>
        </p:nvSpPr>
        <p:spPr>
          <a:xfrm>
            <a:off x="5453850" y="1037150"/>
            <a:ext cx="3245700" cy="3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222222"/>
                </a:solidFill>
              </a:rPr>
              <a:t>Correct the label</a:t>
            </a:r>
            <a:r>
              <a:rPr lang="en">
                <a:solidFill>
                  <a:srgbClr val="222222"/>
                </a:solidFill>
              </a:rPr>
              <a:t> if a majority of reviewers:</a:t>
            </a:r>
            <a:endParaRPr>
              <a:solidFill>
                <a:srgbClr val="222222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>
                <a:solidFill>
                  <a:srgbClr val="222222"/>
                </a:solidFill>
              </a:rPr>
              <a:t> agree on our proposed label</a:t>
            </a:r>
            <a:endParaRPr>
              <a:solidFill>
                <a:srgbClr val="22222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222222"/>
                </a:solidFill>
              </a:rPr>
              <a:t>Do nothing</a:t>
            </a:r>
            <a:r>
              <a:rPr lang="en">
                <a:solidFill>
                  <a:srgbClr val="222222"/>
                </a:solidFill>
              </a:rPr>
              <a:t> if a majority of reviewers:</a:t>
            </a:r>
            <a:endParaRPr>
              <a:solidFill>
                <a:srgbClr val="222222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>
                <a:solidFill>
                  <a:srgbClr val="222222"/>
                </a:solidFill>
              </a:rPr>
              <a:t> agree on the original label</a:t>
            </a:r>
            <a:endParaRPr>
              <a:solidFill>
                <a:srgbClr val="22222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222222"/>
                </a:solidFill>
              </a:rPr>
              <a:t>Prune the example</a:t>
            </a:r>
            <a:r>
              <a:rPr lang="en">
                <a:solidFill>
                  <a:srgbClr val="222222"/>
                </a:solidFill>
              </a:rPr>
              <a:t> from the test set if the consensus is:</a:t>
            </a:r>
            <a:endParaRPr>
              <a:solidFill>
                <a:srgbClr val="222222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>
                <a:solidFill>
                  <a:srgbClr val="222222"/>
                </a:solidFill>
              </a:rPr>
              <a:t>Neither</a:t>
            </a:r>
            <a:endParaRPr>
              <a:solidFill>
                <a:srgbClr val="222222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>
                <a:solidFill>
                  <a:srgbClr val="222222"/>
                </a:solidFill>
              </a:rPr>
              <a:t>Both (multi-label)</a:t>
            </a:r>
            <a:endParaRPr>
              <a:solidFill>
                <a:srgbClr val="222222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>
                <a:solidFill>
                  <a:srgbClr val="222222"/>
                </a:solidFill>
              </a:rPr>
              <a:t>Reviewers cannot agree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30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30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30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30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30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30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30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2" name="Google Shape;3162;p97"/>
          <p:cNvSpPr txBox="1">
            <a:spLocks noGrp="1"/>
          </p:cNvSpPr>
          <p:nvPr>
            <p:ph type="title"/>
          </p:nvPr>
        </p:nvSpPr>
        <p:spPr>
          <a:xfrm>
            <a:off x="720000" y="98552"/>
            <a:ext cx="7704000" cy="5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i="1" dirty="0">
                <a:solidFill>
                  <a:srgbClr val="85200C"/>
                </a:solidFill>
              </a:rPr>
              <a:t>Are practitioners unknowingly benchmarking ML using erroneous test sets?</a:t>
            </a:r>
            <a:endParaRPr dirty="0"/>
          </a:p>
        </p:txBody>
      </p:sp>
      <p:sp>
        <p:nvSpPr>
          <p:cNvPr id="3161" name="Google Shape;3161;p97"/>
          <p:cNvSpPr txBox="1">
            <a:spLocks noGrp="1"/>
          </p:cNvSpPr>
          <p:nvPr>
            <p:ph type="body" idx="1"/>
          </p:nvPr>
        </p:nvSpPr>
        <p:spPr>
          <a:xfrm>
            <a:off x="720000" y="877800"/>
            <a:ext cx="7704000" cy="39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dk1"/>
                </a:solidFill>
              </a:rPr>
              <a:t>Conclusions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u="sng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dirty="0">
                <a:solidFill>
                  <a:schemeClr val="dk1"/>
                </a:solidFill>
              </a:rPr>
              <a:t>Model rankings can change with just 6% increase in noise prevalence </a:t>
            </a:r>
            <a:r>
              <a:rPr lang="en" sz="1100" dirty="0">
                <a:solidFill>
                  <a:schemeClr val="dk1"/>
                </a:solidFill>
              </a:rPr>
              <a:t>(even in these highly-curated test sets)</a:t>
            </a:r>
            <a:endParaRPr sz="1100" dirty="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200" dirty="0">
                <a:solidFill>
                  <a:schemeClr val="dk1"/>
                </a:solidFill>
              </a:rPr>
              <a:t>ML practitioners cannot know this unless they benchmark with </a:t>
            </a:r>
            <a:r>
              <a:rPr lang="en" sz="1200" u="sng" dirty="0">
                <a:solidFill>
                  <a:schemeClr val="dk1"/>
                </a:solidFill>
              </a:rPr>
              <a:t>corrected test set labels</a:t>
            </a:r>
            <a:r>
              <a:rPr lang="en" sz="1200" dirty="0">
                <a:solidFill>
                  <a:schemeClr val="dk1"/>
                </a:solidFill>
              </a:rPr>
              <a:t>.</a:t>
            </a:r>
            <a:endParaRPr sz="1200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dirty="0">
                <a:solidFill>
                  <a:schemeClr val="dk1"/>
                </a:solidFill>
              </a:rPr>
              <a:t>The fact that simple models regularize (reduce overfitting to label noise) is not surprising.                       </a:t>
            </a:r>
            <a:r>
              <a:rPr lang="en" sz="900" dirty="0">
                <a:solidFill>
                  <a:schemeClr val="dk1"/>
                </a:solidFill>
              </a:rPr>
              <a:t>(</a:t>
            </a:r>
            <a:r>
              <a:rPr lang="en" sz="900" dirty="0">
                <a:solidFill>
                  <a:srgbClr val="1C4587"/>
                </a:solidFill>
              </a:rPr>
              <a:t>Li, Socher, &amp; Hoi, 2020</a:t>
            </a:r>
            <a:r>
              <a:rPr lang="en" sz="900" dirty="0">
                <a:solidFill>
                  <a:schemeClr val="dk1"/>
                </a:solidFill>
              </a:rPr>
              <a:t>)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200" dirty="0">
                <a:solidFill>
                  <a:schemeClr val="dk1"/>
                </a:solidFill>
              </a:rPr>
              <a:t>The surprise -- test sets are far noisier than the ML community thought (</a:t>
            </a:r>
            <a:r>
              <a:rPr lang="en" sz="1200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labelerrors.com</a:t>
            </a:r>
            <a:r>
              <a:rPr lang="en" sz="1200" dirty="0">
                <a:solidFill>
                  <a:schemeClr val="dk1"/>
                </a:solidFill>
              </a:rPr>
              <a:t>)</a:t>
            </a:r>
            <a:endParaRPr sz="1200" dirty="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200" dirty="0">
                <a:solidFill>
                  <a:schemeClr val="dk1"/>
                </a:solidFill>
              </a:rPr>
              <a:t>An ML practitioner’s “best model” may underperform other models in real-world deployment. </a:t>
            </a:r>
            <a:endParaRPr sz="1200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dirty="0">
                <a:solidFill>
                  <a:schemeClr val="dk1"/>
                </a:solidFill>
              </a:rPr>
              <a:t>For humans to deploy ML models with confidence -- noise in the test set must be quantified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200" dirty="0">
                <a:solidFill>
                  <a:schemeClr val="dk1"/>
                </a:solidFill>
              </a:rPr>
              <a:t>confident learning addresses this problem with realistic sufficient conditions for finding label errors  -- and we have shown its efficacy for ten of the most popular ML benchmark test sets.</a:t>
            </a:r>
            <a:endParaRPr sz="1200" dirty="0">
              <a:solidFill>
                <a:schemeClr val="dk1"/>
              </a:solidFill>
            </a:endParaRPr>
          </a:p>
        </p:txBody>
      </p:sp>
      <p:sp>
        <p:nvSpPr>
          <p:cNvPr id="3165" name="Google Shape;3165;p97"/>
          <p:cNvSpPr txBox="1">
            <a:spLocks noGrp="1"/>
          </p:cNvSpPr>
          <p:nvPr>
            <p:ph type="sldNum" idx="4294967295"/>
          </p:nvPr>
        </p:nvSpPr>
        <p:spPr>
          <a:xfrm>
            <a:off x="8451850" y="4845050"/>
            <a:ext cx="692150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3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3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31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31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31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31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31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sldNum" idx="4294967295"/>
          </p:nvPr>
        </p:nvSpPr>
        <p:spPr>
          <a:xfrm>
            <a:off x="8451850" y="4845050"/>
            <a:ext cx="692150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/>
              <a:t>4</a:t>
            </a:fld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76" y="0"/>
            <a:ext cx="897264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/>
          <p:nvPr/>
        </p:nvSpPr>
        <p:spPr>
          <a:xfrm>
            <a:off x="848400" y="1501999"/>
            <a:ext cx="7193700" cy="1201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6"/>
          <p:cNvSpPr txBox="1"/>
          <p:nvPr/>
        </p:nvSpPr>
        <p:spPr>
          <a:xfrm>
            <a:off x="874875" y="1446525"/>
            <a:ext cx="2771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More than one label</a:t>
            </a:r>
            <a:br>
              <a:rPr lang="en" b="1">
                <a:solidFill>
                  <a:srgbClr val="FF0000"/>
                </a:solidFill>
              </a:rPr>
            </a:br>
            <a:r>
              <a:rPr lang="en" b="1">
                <a:solidFill>
                  <a:srgbClr val="FF0000"/>
                </a:solidFill>
              </a:rPr>
              <a:t>for each data point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85675" y="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Examples from</a:t>
            </a:r>
            <a:endParaRPr sz="1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https://labelerrors.com/</a:t>
            </a:r>
            <a:r>
              <a:rPr lang="en" sz="1000" b="1">
                <a:solidFill>
                  <a:schemeClr val="dk1"/>
                </a:solidFill>
              </a:rPr>
              <a:t> </a:t>
            </a:r>
            <a:endParaRPr sz="1000" b="1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sldNum" idx="4294967295"/>
          </p:nvPr>
        </p:nvSpPr>
        <p:spPr>
          <a:xfrm>
            <a:off x="8451850" y="4845050"/>
            <a:ext cx="692150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/>
              <a:t>5</a:t>
            </a:fld>
            <a:endParaRPr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76" y="0"/>
            <a:ext cx="897264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/>
          <p:nvPr/>
        </p:nvSpPr>
        <p:spPr>
          <a:xfrm>
            <a:off x="848400" y="318150"/>
            <a:ext cx="7193700" cy="1201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0000"/>
              </a:solidFill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164425" y="0"/>
            <a:ext cx="277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C00000"/>
                </a:solidFill>
              </a:rPr>
              <a:t>One correct label</a:t>
            </a:r>
            <a:endParaRPr b="1" dirty="0">
              <a:solidFill>
                <a:srgbClr val="C00000"/>
              </a:solidFill>
            </a:endParaRPr>
          </a:p>
        </p:txBody>
      </p:sp>
      <p:grpSp>
        <p:nvGrpSpPr>
          <p:cNvPr id="104" name="Google Shape;104;p17"/>
          <p:cNvGrpSpPr/>
          <p:nvPr/>
        </p:nvGrpSpPr>
        <p:grpSpPr>
          <a:xfrm>
            <a:off x="50124" y="381225"/>
            <a:ext cx="1978175" cy="1699850"/>
            <a:chOff x="50124" y="381225"/>
            <a:chExt cx="1978175" cy="1699850"/>
          </a:xfrm>
          <a:solidFill>
            <a:schemeClr val="bg1"/>
          </a:solidFill>
        </p:grpSpPr>
        <p:cxnSp>
          <p:nvCxnSpPr>
            <p:cNvPr id="105" name="Google Shape;105;p17"/>
            <p:cNvCxnSpPr/>
            <p:nvPr/>
          </p:nvCxnSpPr>
          <p:spPr>
            <a:xfrm rot="10800000" flipH="1">
              <a:off x="602875" y="381225"/>
              <a:ext cx="134400" cy="1198800"/>
            </a:xfrm>
            <a:prstGeom prst="straightConnector1">
              <a:avLst/>
            </a:prstGeom>
            <a:grpFill/>
            <a:ln w="28575" cap="flat" cmpd="sng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6" name="Google Shape;106;p17"/>
            <p:cNvSpPr txBox="1"/>
            <p:nvPr/>
          </p:nvSpPr>
          <p:spPr>
            <a:xfrm>
              <a:off x="50124" y="1680875"/>
              <a:ext cx="1978175" cy="400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dk1"/>
                  </a:solidFill>
                </a:rPr>
                <a:t>Focus of this lecture.</a:t>
              </a:r>
              <a:endParaRPr b="1" dirty="0">
                <a:solidFill>
                  <a:schemeClr val="dk1"/>
                </a:solidFill>
              </a:endParaRPr>
            </a:p>
          </p:txBody>
        </p:sp>
      </p:grpSp>
      <p:sp>
        <p:nvSpPr>
          <p:cNvPr id="107" name="Google Shape;107;p17"/>
          <p:cNvSpPr txBox="1"/>
          <p:nvPr/>
        </p:nvSpPr>
        <p:spPr>
          <a:xfrm>
            <a:off x="50125" y="46509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Examples from</a:t>
            </a:r>
            <a:endParaRPr sz="1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https://labelerrors.com/</a:t>
            </a:r>
            <a:r>
              <a:rPr lang="en" sz="1000" b="1">
                <a:solidFill>
                  <a:schemeClr val="dk1"/>
                </a:solidFill>
              </a:rPr>
              <a:t> </a:t>
            </a:r>
            <a:endParaRPr sz="1000" b="1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143997" cy="1193055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193056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0"/>
            <a:ext cx="3057523" cy="1193055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0"/>
            <a:ext cx="8799485" cy="1198074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1028699" y="220903"/>
            <a:ext cx="7421963" cy="77525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Finding label errors by sorting data by loss?</a:t>
            </a:r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xfrm>
            <a:off x="1028699" y="1413958"/>
            <a:ext cx="7293023" cy="276251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-228600" defTabSz="91440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Sure you can sort examples by loss, but what’s the cut-off? </a:t>
            </a:r>
          </a:p>
          <a:p>
            <a:pPr marL="228600" lvl="0" indent="-228600" defTabSz="91440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How are you supposed to know how many label errors there are in the dataset without checking the errors by hand? </a:t>
            </a:r>
          </a:p>
          <a:p>
            <a:pPr marL="0" lvl="0" indent="-228600" defTabSz="91440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How do you automate this for large datasets?</a:t>
            </a:r>
          </a:p>
        </p:txBody>
      </p:sp>
      <p:sp>
        <p:nvSpPr>
          <p:cNvPr id="123" name="Google Shape;123;p19"/>
          <p:cNvSpPr txBox="1">
            <a:spLocks noGrp="1"/>
          </p:cNvSpPr>
          <p:nvPr>
            <p:ph type="sldNum" idx="4294967295"/>
          </p:nvPr>
        </p:nvSpPr>
        <p:spPr>
          <a:xfrm>
            <a:off x="8778240" y="4841573"/>
            <a:ext cx="334434" cy="27384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7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6</a:t>
            </a:fld>
            <a:endParaRPr lang="en-US" sz="700" kern="120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sldNum" idx="4294967295"/>
          </p:nvPr>
        </p:nvSpPr>
        <p:spPr>
          <a:xfrm>
            <a:off x="8451850" y="4845050"/>
            <a:ext cx="692150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/>
              <a:t>7</a:t>
            </a:fld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2601951" y="951571"/>
            <a:ext cx="3744549" cy="330575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342900" dist="19050" dir="5400000" algn="bl" rotWithShape="0">
              <a:srgbClr val="000000">
                <a:alpha val="7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0"/>
          <p:cNvSpPr txBox="1"/>
          <p:nvPr/>
        </p:nvSpPr>
        <p:spPr>
          <a:xfrm>
            <a:off x="2916900" y="1320875"/>
            <a:ext cx="31614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Confident learning roadmap: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What is confident learning?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Situate confident learning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Noise + Other methods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How does CL work? (methods)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Comparison with other methods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Why does CL work? (theory)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Intuitions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Principles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>
                <a:solidFill>
                  <a:schemeClr val="dk1"/>
                </a:solidFill>
              </a:rPr>
              <a:t>Label errors on ML benchmarks</a:t>
            </a:r>
            <a:endParaRPr dirty="0"/>
          </a:p>
        </p:txBody>
      </p:sp>
      <p:sp>
        <p:nvSpPr>
          <p:cNvPr id="133" name="Google Shape;133;p20"/>
          <p:cNvSpPr txBox="1"/>
          <p:nvPr/>
        </p:nvSpPr>
        <p:spPr>
          <a:xfrm>
            <a:off x="2799628" y="2328097"/>
            <a:ext cx="237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</p:txBody>
      </p:sp>
      <p:sp>
        <p:nvSpPr>
          <p:cNvPr id="134" name="Google Shape;134;p20"/>
          <p:cNvSpPr/>
          <p:nvPr/>
        </p:nvSpPr>
        <p:spPr>
          <a:xfrm>
            <a:off x="2914025" y="1854750"/>
            <a:ext cx="3173100" cy="22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8" name="Rectangle 14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143997" cy="1193055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193056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0"/>
            <a:ext cx="3057523" cy="1193055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0"/>
            <a:ext cx="8799485" cy="1198074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1028699" y="220903"/>
            <a:ext cx="7421963" cy="77525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3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Confident learning (CL)?</a:t>
            </a:r>
          </a:p>
        </p:txBody>
      </p:sp>
      <p:sp>
        <p:nvSpPr>
          <p:cNvPr id="140" name="Google Shape;140;p21"/>
          <p:cNvSpPr txBox="1">
            <a:spLocks noGrp="1"/>
          </p:cNvSpPr>
          <p:nvPr>
            <p:ph type="body" idx="4294967295"/>
          </p:nvPr>
        </p:nvSpPr>
        <p:spPr>
          <a:xfrm>
            <a:off x="832624" y="1287182"/>
            <a:ext cx="7945616" cy="203604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Autofit/>
          </a:bodyPr>
          <a:lstStyle/>
          <a:p>
            <a:pPr marL="0" lvl="0" indent="-228600" defTabSz="914400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Confident learning (CL) is a framework of theory and algorithms for:</a:t>
            </a:r>
          </a:p>
          <a:p>
            <a:pPr marL="457200" lvl="0" indent="-228600" defTabSz="914400">
              <a:spcBef>
                <a:spcPts val="1600"/>
              </a:spcBef>
              <a:spcAft>
                <a:spcPts val="0"/>
              </a:spcAft>
              <a:buSzPts val="1800"/>
            </a:pPr>
            <a:r>
              <a:rPr lang="en-US" sz="2000" dirty="0"/>
              <a:t>Finding label errors in a dataset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sz="2000" dirty="0"/>
              <a:t>Ranking data by likelihood of being a label issue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sz="2000" dirty="0"/>
              <a:t>Learning with noisy labels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sz="2000" dirty="0"/>
              <a:t>Complete characterization of label noise in a dataset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sz="2000" dirty="0"/>
              <a:t>Dataset curation</a:t>
            </a:r>
          </a:p>
        </p:txBody>
      </p:sp>
      <p:sp>
        <p:nvSpPr>
          <p:cNvPr id="141" name="Google Shape;141;p21"/>
          <p:cNvSpPr txBox="1">
            <a:spLocks noGrp="1"/>
          </p:cNvSpPr>
          <p:nvPr>
            <p:ph type="sldNum" sz="quarter" idx="12"/>
          </p:nvPr>
        </p:nvSpPr>
        <p:spPr>
          <a:xfrm>
            <a:off x="8778240" y="4841573"/>
            <a:ext cx="334434" cy="27384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7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8</a:t>
            </a:fld>
            <a:endParaRPr lang="en-US" sz="700" kern="120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895881" y="3369551"/>
            <a:ext cx="7586746" cy="17276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434343"/>
                </a:solidFill>
              </a:rPr>
              <a:t>Key Idea:</a:t>
            </a:r>
            <a:endParaRPr sz="1600" b="1"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 b="1" dirty="0">
                <a:solidFill>
                  <a:srgbClr val="434343"/>
                </a:solidFill>
              </a:rPr>
              <a:t>With confident learning, you can use ANY model’s predicted probabilities to find label errors.</a:t>
            </a:r>
            <a:br>
              <a:rPr lang="en" sz="1600" b="1" dirty="0">
                <a:solidFill>
                  <a:srgbClr val="434343"/>
                </a:solidFill>
              </a:rPr>
            </a:br>
            <a:r>
              <a:rPr lang="en" sz="1600" b="1" dirty="0">
                <a:solidFill>
                  <a:srgbClr val="434343"/>
                </a:solidFill>
              </a:rPr>
              <a:t>(data-centric, modal-agnostic)</a:t>
            </a:r>
            <a:endParaRPr sz="1600" b="1" dirty="0">
              <a:solidFill>
                <a:srgbClr val="434343"/>
              </a:solidFill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5506816" y="818475"/>
            <a:ext cx="3541200" cy="47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Northcutt, Jiang, &amp; Chuang (JAIR, 2021)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0" name="Rectangle 19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143997" cy="1193055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193056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0"/>
            <a:ext cx="3057523" cy="1193055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0"/>
            <a:ext cx="8799485" cy="1198074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Google Shape;187;p24"/>
          <p:cNvSpPr txBox="1">
            <a:spLocks noGrp="1"/>
          </p:cNvSpPr>
          <p:nvPr>
            <p:ph type="title"/>
          </p:nvPr>
        </p:nvSpPr>
        <p:spPr>
          <a:xfrm>
            <a:off x="1028699" y="220903"/>
            <a:ext cx="7421963" cy="77525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l" defTabSz="914400">
              <a:spcBef>
                <a:spcPct val="0"/>
              </a:spcBef>
              <a:spcAft>
                <a:spcPts val="0"/>
              </a:spcAft>
            </a:pPr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Where do noisy labels come from?</a:t>
            </a:r>
          </a:p>
        </p:txBody>
      </p:sp>
      <p:sp>
        <p:nvSpPr>
          <p:cNvPr id="195" name="Google Shape;195;p24"/>
          <p:cNvSpPr txBox="1">
            <a:spLocks noGrp="1"/>
          </p:cNvSpPr>
          <p:nvPr>
            <p:ph type="body" idx="1"/>
          </p:nvPr>
        </p:nvSpPr>
        <p:spPr>
          <a:xfrm>
            <a:off x="1028699" y="1738647"/>
            <a:ext cx="7293023" cy="276251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228600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300">
                <a:solidFill>
                  <a:schemeClr val="tx1"/>
                </a:solidFill>
              </a:rPr>
              <a:t>Clicked the wrong button (upvote/downvote, 1 star instead of 5 stars)</a:t>
            </a:r>
          </a:p>
          <a:p>
            <a:pPr marL="457200" lvl="0" indent="-228600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300">
                <a:solidFill>
                  <a:schemeClr val="tx1"/>
                </a:solidFill>
              </a:rPr>
              <a:t>Mistakes</a:t>
            </a:r>
          </a:p>
          <a:p>
            <a:pPr marL="457200" lvl="0" indent="-228600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300">
                <a:solidFill>
                  <a:schemeClr val="tx1"/>
                </a:solidFill>
              </a:rPr>
              <a:t>Mismeasurement</a:t>
            </a:r>
          </a:p>
          <a:p>
            <a:pPr marL="457200" lvl="0" indent="-228600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300">
                <a:solidFill>
                  <a:schemeClr val="tx1"/>
                </a:solidFill>
              </a:rPr>
              <a:t>Incompetence</a:t>
            </a:r>
          </a:p>
          <a:p>
            <a:pPr marL="457200" lvl="0" indent="-228600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300">
                <a:solidFill>
                  <a:schemeClr val="tx1"/>
                </a:solidFill>
              </a:rPr>
              <a:t>Another ML model’s bad predictions</a:t>
            </a:r>
          </a:p>
          <a:p>
            <a:pPr marL="457200" lvl="0" indent="-228600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300">
                <a:solidFill>
                  <a:schemeClr val="tx1"/>
                </a:solidFill>
              </a:rPr>
              <a:t>Corruption and a million other places</a:t>
            </a:r>
          </a:p>
          <a:p>
            <a:pPr marL="0" lvl="0" indent="-228600" defTabSz="91440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00">
                <a:solidFill>
                  <a:schemeClr val="tx1"/>
                </a:solidFill>
              </a:rPr>
              <a:t>All of these result in labels being flipped to other labels.</a:t>
            </a:r>
          </a:p>
          <a:p>
            <a:pPr marL="0" lvl="0" indent="-228600" defTabSz="91440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00">
                <a:solidFill>
                  <a:schemeClr val="tx1"/>
                </a:solidFill>
              </a:rPr>
              <a:t>Examples of label flippings:</a:t>
            </a:r>
          </a:p>
          <a:p>
            <a:pPr marL="457200" lvl="0" indent="-228600" defTabSz="91440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300">
                <a:solidFill>
                  <a:schemeClr val="tx1"/>
                </a:solidFill>
              </a:rPr>
              <a:t>Image of a Dog is labeled Fox</a:t>
            </a:r>
          </a:p>
          <a:p>
            <a:pPr indent="-228600" defTabSz="914400">
              <a:lnSpc>
                <a:spcPct val="90000"/>
              </a:lnSpc>
              <a:spcBef>
                <a:spcPts val="160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sz="1300">
                <a:solidFill>
                  <a:schemeClr val="tx1"/>
                </a:solidFill>
              </a:rPr>
              <a:t>Tweet “Hi welcome to the team!” is labeled Toxic language</a:t>
            </a:r>
          </a:p>
          <a:p>
            <a:pPr marL="457200" lvl="0" indent="-228600" defTabSz="91440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88" name="Google Shape;188;p24"/>
          <p:cNvSpPr txBox="1">
            <a:spLocks noGrp="1"/>
          </p:cNvSpPr>
          <p:nvPr>
            <p:ph type="sldNum" idx="4294967295"/>
          </p:nvPr>
        </p:nvSpPr>
        <p:spPr>
          <a:xfrm>
            <a:off x="8778240" y="4841573"/>
            <a:ext cx="334434" cy="27384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rgbClr val="005E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7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9</a:t>
            </a:fld>
            <a:endParaRPr lang="en-US" sz="700" kern="120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510</TotalTime>
  <Words>1207</Words>
  <Application>Microsoft Office PowerPoint</Application>
  <PresentationFormat>On-screen Show (16:9)</PresentationFormat>
  <Paragraphs>237</Paragraphs>
  <Slides>33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Roboto Condensed Light</vt:lpstr>
      <vt:lpstr>Aptos Display</vt:lpstr>
      <vt:lpstr>Arial</vt:lpstr>
      <vt:lpstr>Roboto</vt:lpstr>
      <vt:lpstr>Aptos</vt:lpstr>
      <vt:lpstr>Office Theme</vt:lpstr>
      <vt:lpstr>Data Driven AI</vt:lpstr>
      <vt:lpstr>PowerPoint Presentation</vt:lpstr>
      <vt:lpstr>PowerPoint Presentation</vt:lpstr>
      <vt:lpstr>PowerPoint Presentation</vt:lpstr>
      <vt:lpstr>PowerPoint Presentation</vt:lpstr>
      <vt:lpstr>Finding label errors by sorting data by loss?</vt:lpstr>
      <vt:lpstr>PowerPoint Presentation</vt:lpstr>
      <vt:lpstr>What is Confident learning (CL)?</vt:lpstr>
      <vt:lpstr>Where do noisy labels come from?</vt:lpstr>
      <vt:lpstr>What’s Uncertainty?  </vt:lpstr>
      <vt:lpstr>What’s Uncertainty? Epistemic vs Aleatoric Uncertainty</vt:lpstr>
      <vt:lpstr>Types of methods for Learning with Noisy Labels</vt:lpstr>
      <vt:lpstr>PowerPoint Presentation</vt:lpstr>
      <vt:lpstr>A traditional view</vt:lpstr>
      <vt:lpstr>A traditional view</vt:lpstr>
      <vt:lpstr>A traditional view</vt:lpstr>
      <vt:lpstr>A traditional view</vt:lpstr>
      <vt:lpstr>A traditional view</vt:lpstr>
      <vt:lpstr>A real-world view</vt:lpstr>
      <vt:lpstr>A real-world view</vt:lpstr>
      <vt:lpstr>A real-world view</vt:lpstr>
      <vt:lpstr>A real-world view</vt:lpstr>
      <vt:lpstr>A real-world view</vt:lpstr>
      <vt:lpstr>A real-world view</vt:lpstr>
      <vt:lpstr>A real-world view</vt:lpstr>
      <vt:lpstr>A real-world view</vt:lpstr>
      <vt:lpstr>A real-world view</vt:lpstr>
      <vt:lpstr>A real-world view</vt:lpstr>
      <vt:lpstr>Identifying camouflaged tanks</vt:lpstr>
      <vt:lpstr>Training a CNN.</vt:lpstr>
      <vt:lpstr>Correcting the test set</vt:lpstr>
      <vt:lpstr>Correcting the test sets</vt:lpstr>
      <vt:lpstr>Are practitioners unknowingly benchmarking ML using erroneous test sets?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Driven AI</dc:title>
  <cp:lastModifiedBy>Abirami Gunasekaran</cp:lastModifiedBy>
  <cp:revision>15</cp:revision>
  <dcterms:modified xsi:type="dcterms:W3CDTF">2024-09-16T19:20:34Z</dcterms:modified>
</cp:coreProperties>
</file>