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06" r:id="rId2"/>
    <p:sldId id="1171" r:id="rId3"/>
    <p:sldId id="258" r:id="rId4"/>
    <p:sldId id="257" r:id="rId5"/>
    <p:sldId id="261" r:id="rId6"/>
    <p:sldId id="1170" r:id="rId7"/>
    <p:sldId id="1176" r:id="rId8"/>
    <p:sldId id="1174" r:id="rId9"/>
    <p:sldId id="1172" r:id="rId10"/>
    <p:sldId id="1175" r:id="rId11"/>
    <p:sldId id="1173" r:id="rId12"/>
    <p:sldId id="260" r:id="rId13"/>
    <p:sldId id="270" r:id="rId14"/>
    <p:sldId id="272" r:id="rId15"/>
    <p:sldId id="273" r:id="rId16"/>
    <p:sldId id="274" r:id="rId17"/>
    <p:sldId id="275" r:id="rId18"/>
    <p:sldId id="263" r:id="rId19"/>
    <p:sldId id="264" r:id="rId20"/>
    <p:sldId id="265" r:id="rId21"/>
    <p:sldId id="266" r:id="rId22"/>
    <p:sldId id="267" r:id="rId23"/>
    <p:sldId id="268" r:id="rId24"/>
    <p:sldId id="269" r:id="rId25"/>
    <p:sldId id="262" r:id="rId26"/>
    <p:sldId id="271" r:id="rId27"/>
    <p:sldId id="1177" r:id="rId28"/>
    <p:sldId id="117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p:scale>
          <a:sx n="66" d="100"/>
          <a:sy n="66" d="100"/>
        </p:scale>
        <p:origin x="1210" y="4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CAD551-3090-459A-AB5A-3673E75D7F7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253DC14-C00E-497F-ADE7-5311F23536F7}">
      <dgm:prSet custT="1"/>
      <dgm:spPr/>
      <dgm:t>
        <a:bodyPr/>
        <a:lstStyle/>
        <a:p>
          <a:r>
            <a:rPr lang="en-US" sz="3600"/>
            <a:t>Confirmatory Data Analysis: </a:t>
          </a:r>
          <a:endParaRPr lang="en-US" sz="3600" dirty="0"/>
        </a:p>
      </dgm:t>
    </dgm:pt>
    <dgm:pt modelId="{E827A769-CE89-4CFF-9991-E8A1C9A79A12}" type="parTrans" cxnId="{ABDFA11E-B53A-464E-8BDB-0C001F4D1CBC}">
      <dgm:prSet/>
      <dgm:spPr/>
      <dgm:t>
        <a:bodyPr/>
        <a:lstStyle/>
        <a:p>
          <a:endParaRPr lang="en-US"/>
        </a:p>
      </dgm:t>
    </dgm:pt>
    <dgm:pt modelId="{CE7BEE36-D2AE-42BC-9D18-0C0C789B78A0}" type="sibTrans" cxnId="{ABDFA11E-B53A-464E-8BDB-0C001F4D1CBC}">
      <dgm:prSet/>
      <dgm:spPr/>
      <dgm:t>
        <a:bodyPr/>
        <a:lstStyle/>
        <a:p>
          <a:endParaRPr lang="en-US"/>
        </a:p>
      </dgm:t>
    </dgm:pt>
    <dgm:pt modelId="{5AA71BBF-80FD-45B9-8A76-24DACE97754A}">
      <dgm:prSet custT="1"/>
      <dgm:spPr/>
      <dgm:t>
        <a:bodyPr/>
        <a:lstStyle/>
        <a:p>
          <a:pPr marL="803275" indent="-447675"/>
          <a:r>
            <a:rPr lang="en-US" sz="3200"/>
            <a:t>Verify the hypothesis by statistical analysis</a:t>
          </a:r>
          <a:endParaRPr lang="en-US" sz="3200" dirty="0"/>
        </a:p>
      </dgm:t>
    </dgm:pt>
    <dgm:pt modelId="{9F0885D1-60C0-4105-8838-F656C1F42E9E}" type="parTrans" cxnId="{E8845C6C-2258-4C39-896A-52E825EAD0AB}">
      <dgm:prSet/>
      <dgm:spPr/>
      <dgm:t>
        <a:bodyPr/>
        <a:lstStyle/>
        <a:p>
          <a:endParaRPr lang="en-US"/>
        </a:p>
      </dgm:t>
    </dgm:pt>
    <dgm:pt modelId="{04F94B25-035B-4E43-B8B9-463EE94B7535}" type="sibTrans" cxnId="{E8845C6C-2258-4C39-896A-52E825EAD0AB}">
      <dgm:prSet/>
      <dgm:spPr/>
      <dgm:t>
        <a:bodyPr/>
        <a:lstStyle/>
        <a:p>
          <a:endParaRPr lang="en-US"/>
        </a:p>
      </dgm:t>
    </dgm:pt>
    <dgm:pt modelId="{4C97477D-6782-4D04-BF7A-60EC29B262B1}">
      <dgm:prSet custT="1"/>
      <dgm:spPr/>
      <dgm:t>
        <a:bodyPr/>
        <a:lstStyle/>
        <a:p>
          <a:r>
            <a:rPr lang="en-US" sz="3200"/>
            <a:t>Get conclusions and present your results nicely.</a:t>
          </a:r>
          <a:endParaRPr lang="en-US" sz="3200" dirty="0"/>
        </a:p>
      </dgm:t>
    </dgm:pt>
    <dgm:pt modelId="{920C22B5-DEC9-47A2-ADBF-7B278D2DDDF0}" type="parTrans" cxnId="{A4CB5DB5-0733-434D-8F2A-1A6C895039F9}">
      <dgm:prSet/>
      <dgm:spPr/>
      <dgm:t>
        <a:bodyPr/>
        <a:lstStyle/>
        <a:p>
          <a:endParaRPr lang="en-US"/>
        </a:p>
      </dgm:t>
    </dgm:pt>
    <dgm:pt modelId="{DE01EA5A-3DD9-4FA9-BDEB-3BC21EA7092C}" type="sibTrans" cxnId="{A4CB5DB5-0733-434D-8F2A-1A6C895039F9}">
      <dgm:prSet/>
      <dgm:spPr/>
      <dgm:t>
        <a:bodyPr/>
        <a:lstStyle/>
        <a:p>
          <a:endParaRPr lang="en-US"/>
        </a:p>
      </dgm:t>
    </dgm:pt>
    <dgm:pt modelId="{D08F6189-8BE4-4989-BF16-FAD8D3C4AA06}" type="pres">
      <dgm:prSet presAssocID="{EBCAD551-3090-459A-AB5A-3673E75D7F74}" presName="linear" presStyleCnt="0">
        <dgm:presLayoutVars>
          <dgm:animLvl val="lvl"/>
          <dgm:resizeHandles val="exact"/>
        </dgm:presLayoutVars>
      </dgm:prSet>
      <dgm:spPr/>
    </dgm:pt>
    <dgm:pt modelId="{62B8C5F5-AABE-4DAA-9C14-E05E57900E89}" type="pres">
      <dgm:prSet presAssocID="{7253DC14-C00E-497F-ADE7-5311F23536F7}" presName="parentText" presStyleLbl="node1" presStyleIdx="0" presStyleCnt="2">
        <dgm:presLayoutVars>
          <dgm:chMax val="0"/>
          <dgm:bulletEnabled val="1"/>
        </dgm:presLayoutVars>
      </dgm:prSet>
      <dgm:spPr/>
    </dgm:pt>
    <dgm:pt modelId="{B1685B3A-A5EE-41DB-A6A0-0589394E82F4}" type="pres">
      <dgm:prSet presAssocID="{7253DC14-C00E-497F-ADE7-5311F23536F7}" presName="childText" presStyleLbl="revTx" presStyleIdx="0" presStyleCnt="1">
        <dgm:presLayoutVars>
          <dgm:bulletEnabled val="1"/>
        </dgm:presLayoutVars>
      </dgm:prSet>
      <dgm:spPr/>
    </dgm:pt>
    <dgm:pt modelId="{3067050F-7B0B-4CFA-B39E-AE64DB4AC414}" type="pres">
      <dgm:prSet presAssocID="{4C97477D-6782-4D04-BF7A-60EC29B262B1}" presName="parentText" presStyleLbl="node1" presStyleIdx="1" presStyleCnt="2">
        <dgm:presLayoutVars>
          <dgm:chMax val="0"/>
          <dgm:bulletEnabled val="1"/>
        </dgm:presLayoutVars>
      </dgm:prSet>
      <dgm:spPr/>
    </dgm:pt>
  </dgm:ptLst>
  <dgm:cxnLst>
    <dgm:cxn modelId="{ABDFA11E-B53A-464E-8BDB-0C001F4D1CBC}" srcId="{EBCAD551-3090-459A-AB5A-3673E75D7F74}" destId="{7253DC14-C00E-497F-ADE7-5311F23536F7}" srcOrd="0" destOrd="0" parTransId="{E827A769-CE89-4CFF-9991-E8A1C9A79A12}" sibTransId="{CE7BEE36-D2AE-42BC-9D18-0C0C789B78A0}"/>
    <dgm:cxn modelId="{23AA0049-6DDE-4498-9E4B-F9D33F66D0EF}" type="presOf" srcId="{4C97477D-6782-4D04-BF7A-60EC29B262B1}" destId="{3067050F-7B0B-4CFA-B39E-AE64DB4AC414}" srcOrd="0" destOrd="0" presId="urn:microsoft.com/office/officeart/2005/8/layout/vList2"/>
    <dgm:cxn modelId="{E8845C6C-2258-4C39-896A-52E825EAD0AB}" srcId="{7253DC14-C00E-497F-ADE7-5311F23536F7}" destId="{5AA71BBF-80FD-45B9-8A76-24DACE97754A}" srcOrd="0" destOrd="0" parTransId="{9F0885D1-60C0-4105-8838-F656C1F42E9E}" sibTransId="{04F94B25-035B-4E43-B8B9-463EE94B7535}"/>
    <dgm:cxn modelId="{3FF2B16D-0EF7-4816-964E-B96398C274EA}" type="presOf" srcId="{5AA71BBF-80FD-45B9-8A76-24DACE97754A}" destId="{B1685B3A-A5EE-41DB-A6A0-0589394E82F4}" srcOrd="0" destOrd="0" presId="urn:microsoft.com/office/officeart/2005/8/layout/vList2"/>
    <dgm:cxn modelId="{A4CB5DB5-0733-434D-8F2A-1A6C895039F9}" srcId="{EBCAD551-3090-459A-AB5A-3673E75D7F74}" destId="{4C97477D-6782-4D04-BF7A-60EC29B262B1}" srcOrd="1" destOrd="0" parTransId="{920C22B5-DEC9-47A2-ADBF-7B278D2DDDF0}" sibTransId="{DE01EA5A-3DD9-4FA9-BDEB-3BC21EA7092C}"/>
    <dgm:cxn modelId="{C91B73BA-AC44-4039-B867-2F5AB02642E5}" type="presOf" srcId="{7253DC14-C00E-497F-ADE7-5311F23536F7}" destId="{62B8C5F5-AABE-4DAA-9C14-E05E57900E89}" srcOrd="0" destOrd="0" presId="urn:microsoft.com/office/officeart/2005/8/layout/vList2"/>
    <dgm:cxn modelId="{29EE00F7-336F-41BB-A31D-AA821D0FA6B0}" type="presOf" srcId="{EBCAD551-3090-459A-AB5A-3673E75D7F74}" destId="{D08F6189-8BE4-4989-BF16-FAD8D3C4AA06}" srcOrd="0" destOrd="0" presId="urn:microsoft.com/office/officeart/2005/8/layout/vList2"/>
    <dgm:cxn modelId="{FAE7E745-5A1C-44FA-A46C-A00E22054FAE}" type="presParOf" srcId="{D08F6189-8BE4-4989-BF16-FAD8D3C4AA06}" destId="{62B8C5F5-AABE-4DAA-9C14-E05E57900E89}" srcOrd="0" destOrd="0" presId="urn:microsoft.com/office/officeart/2005/8/layout/vList2"/>
    <dgm:cxn modelId="{A840B548-42C3-4188-A932-1FC7FD020516}" type="presParOf" srcId="{D08F6189-8BE4-4989-BF16-FAD8D3C4AA06}" destId="{B1685B3A-A5EE-41DB-A6A0-0589394E82F4}" srcOrd="1" destOrd="0" presId="urn:microsoft.com/office/officeart/2005/8/layout/vList2"/>
    <dgm:cxn modelId="{9973DC2E-A33A-4F1F-BF86-CB8AF3462B69}" type="presParOf" srcId="{D08F6189-8BE4-4989-BF16-FAD8D3C4AA06}" destId="{3067050F-7B0B-4CFA-B39E-AE64DB4AC41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97EE96-9395-42E2-98DD-D745D9B33AF2}"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6AE5C406-11A9-4013-B885-AC50AB2A5613}">
      <dgm:prSet custT="1"/>
      <dgm:spPr/>
      <dgm:t>
        <a:bodyPr/>
        <a:lstStyle/>
        <a:p>
          <a:r>
            <a:rPr lang="en-GB" sz="1800"/>
            <a:t>Summative analysis</a:t>
          </a:r>
          <a:endParaRPr lang="en-US" sz="1800"/>
        </a:p>
      </dgm:t>
    </dgm:pt>
    <dgm:pt modelId="{F33BE500-13CE-4AE6-93E4-8852A6DCBB9E}" type="parTrans" cxnId="{2B0BE049-2B3E-454E-993A-44F40ED6183B}">
      <dgm:prSet/>
      <dgm:spPr/>
      <dgm:t>
        <a:bodyPr/>
        <a:lstStyle/>
        <a:p>
          <a:endParaRPr lang="en-US"/>
        </a:p>
      </dgm:t>
    </dgm:pt>
    <dgm:pt modelId="{45EE6DF0-E1E9-44D4-A8C0-123D324DAE9F}" type="sibTrans" cxnId="{2B0BE049-2B3E-454E-993A-44F40ED6183B}">
      <dgm:prSet/>
      <dgm:spPr/>
      <dgm:t>
        <a:bodyPr/>
        <a:lstStyle/>
        <a:p>
          <a:endParaRPr lang="en-US"/>
        </a:p>
      </dgm:t>
    </dgm:pt>
    <dgm:pt modelId="{005A508D-7962-4B52-86E7-7F11C83C74FC}">
      <dgm:prSet custT="1"/>
      <dgm:spPr/>
      <dgm:t>
        <a:bodyPr/>
        <a:lstStyle/>
        <a:p>
          <a:r>
            <a:rPr lang="en-GB" sz="1800"/>
            <a:t>High level overview  -- dataset characteristics</a:t>
          </a:r>
          <a:endParaRPr lang="en-US" sz="1800"/>
        </a:p>
      </dgm:t>
    </dgm:pt>
    <dgm:pt modelId="{6FDD0C17-06E6-4E07-8DA0-207EDA462C27}" type="parTrans" cxnId="{0867338C-F0F1-47C7-BD41-5D40DC60877D}">
      <dgm:prSet/>
      <dgm:spPr/>
      <dgm:t>
        <a:bodyPr/>
        <a:lstStyle/>
        <a:p>
          <a:endParaRPr lang="en-US"/>
        </a:p>
      </dgm:t>
    </dgm:pt>
    <dgm:pt modelId="{5FA1C633-BD51-436B-B865-B9A88B30F580}" type="sibTrans" cxnId="{0867338C-F0F1-47C7-BD41-5D40DC60877D}">
      <dgm:prSet/>
      <dgm:spPr/>
      <dgm:t>
        <a:bodyPr/>
        <a:lstStyle/>
        <a:p>
          <a:endParaRPr lang="en-US"/>
        </a:p>
      </dgm:t>
    </dgm:pt>
    <dgm:pt modelId="{07ECB8FE-D25A-4EF1-8878-224099736033}">
      <dgm:prSet custT="1"/>
      <dgm:spPr/>
      <dgm:t>
        <a:bodyPr/>
        <a:lstStyle/>
        <a:p>
          <a:r>
            <a:rPr lang="en-GB" sz="1800"/>
            <a:t>E.g. mean, median, and stddev</a:t>
          </a:r>
          <a:endParaRPr lang="en-US" sz="1800"/>
        </a:p>
      </dgm:t>
    </dgm:pt>
    <dgm:pt modelId="{4B592E18-3411-4132-AAAC-85F4C30A1740}" type="parTrans" cxnId="{E9E8EF4D-265C-418B-885A-838DDDE649EF}">
      <dgm:prSet/>
      <dgm:spPr/>
      <dgm:t>
        <a:bodyPr/>
        <a:lstStyle/>
        <a:p>
          <a:endParaRPr lang="en-US"/>
        </a:p>
      </dgm:t>
    </dgm:pt>
    <dgm:pt modelId="{CBB67E00-933F-4DA8-8C8F-7092ED456832}" type="sibTrans" cxnId="{E9E8EF4D-265C-418B-885A-838DDDE649EF}">
      <dgm:prSet/>
      <dgm:spPr/>
      <dgm:t>
        <a:bodyPr/>
        <a:lstStyle/>
        <a:p>
          <a:endParaRPr lang="en-US"/>
        </a:p>
      </dgm:t>
    </dgm:pt>
    <dgm:pt modelId="{631F35D9-C2F1-489B-AAA0-D3501C65DAF5}">
      <dgm:prSet custT="1"/>
      <dgm:spPr/>
      <dgm:t>
        <a:bodyPr/>
        <a:lstStyle/>
        <a:p>
          <a:r>
            <a:rPr lang="en-GB" sz="1800"/>
            <a:t>Univariate analysis</a:t>
          </a:r>
          <a:endParaRPr lang="en-US" sz="1800"/>
        </a:p>
      </dgm:t>
    </dgm:pt>
    <dgm:pt modelId="{DB94DD97-896F-4E07-A7CD-96F4D45E0DAA}" type="parTrans" cxnId="{DD94603E-C950-4D31-A69B-45EDF676BF40}">
      <dgm:prSet/>
      <dgm:spPr/>
      <dgm:t>
        <a:bodyPr/>
        <a:lstStyle/>
        <a:p>
          <a:endParaRPr lang="en-US"/>
        </a:p>
      </dgm:t>
    </dgm:pt>
    <dgm:pt modelId="{5EAF961C-31B0-4E7C-9BB7-19F73418F3C8}" type="sibTrans" cxnId="{DD94603E-C950-4D31-A69B-45EDF676BF40}">
      <dgm:prSet/>
      <dgm:spPr/>
      <dgm:t>
        <a:bodyPr/>
        <a:lstStyle/>
        <a:p>
          <a:endParaRPr lang="en-US"/>
        </a:p>
      </dgm:t>
    </dgm:pt>
    <dgm:pt modelId="{7BCE8F7B-E2F8-4B3D-9CD5-FADE58D1591F}">
      <dgm:prSet custT="1"/>
      <dgm:spPr/>
      <dgm:t>
        <a:bodyPr/>
        <a:lstStyle/>
        <a:p>
          <a:r>
            <a:rPr lang="en-GB" sz="1800"/>
            <a:t>Focusing on distribution and properties of individual variables</a:t>
          </a:r>
          <a:endParaRPr lang="en-US" sz="1800"/>
        </a:p>
      </dgm:t>
    </dgm:pt>
    <dgm:pt modelId="{7EC4F1F3-EB59-4169-A29E-8FE7F0A89F5A}" type="parTrans" cxnId="{57F95F65-6314-45E1-AE2B-FBC2463B2192}">
      <dgm:prSet/>
      <dgm:spPr/>
      <dgm:t>
        <a:bodyPr/>
        <a:lstStyle/>
        <a:p>
          <a:endParaRPr lang="en-US"/>
        </a:p>
      </dgm:t>
    </dgm:pt>
    <dgm:pt modelId="{A018B48B-50AD-4A6E-A24C-173C2788615B}" type="sibTrans" cxnId="{57F95F65-6314-45E1-AE2B-FBC2463B2192}">
      <dgm:prSet/>
      <dgm:spPr/>
      <dgm:t>
        <a:bodyPr/>
        <a:lstStyle/>
        <a:p>
          <a:endParaRPr lang="en-US"/>
        </a:p>
      </dgm:t>
    </dgm:pt>
    <dgm:pt modelId="{20A5171C-3F7A-4218-911B-2B3C64CEBA72}">
      <dgm:prSet custT="1"/>
      <dgm:spPr/>
      <dgm:t>
        <a:bodyPr/>
        <a:lstStyle/>
        <a:p>
          <a:r>
            <a:rPr lang="en-GB" sz="1800"/>
            <a:t>E.g. Histogram, count plot</a:t>
          </a:r>
          <a:endParaRPr lang="en-US" sz="1800"/>
        </a:p>
      </dgm:t>
    </dgm:pt>
    <dgm:pt modelId="{2F3651E8-084D-4B14-A741-85D6F94D2BAA}" type="parTrans" cxnId="{EA396C48-A4DA-48E7-AD35-646F6C3C4857}">
      <dgm:prSet/>
      <dgm:spPr/>
      <dgm:t>
        <a:bodyPr/>
        <a:lstStyle/>
        <a:p>
          <a:endParaRPr lang="en-US"/>
        </a:p>
      </dgm:t>
    </dgm:pt>
    <dgm:pt modelId="{6A3E586B-F924-4B92-8E63-4F37E2D2A747}" type="sibTrans" cxnId="{EA396C48-A4DA-48E7-AD35-646F6C3C4857}">
      <dgm:prSet/>
      <dgm:spPr/>
      <dgm:t>
        <a:bodyPr/>
        <a:lstStyle/>
        <a:p>
          <a:endParaRPr lang="en-US"/>
        </a:p>
      </dgm:t>
    </dgm:pt>
    <dgm:pt modelId="{561A8C8C-E7D7-4FD7-87F4-9C3B426A7DDA}">
      <dgm:prSet custT="1"/>
      <dgm:spPr/>
      <dgm:t>
        <a:bodyPr/>
        <a:lstStyle/>
        <a:p>
          <a:r>
            <a:rPr lang="en-GB" sz="1800"/>
            <a:t>Bivariate analysis</a:t>
          </a:r>
          <a:endParaRPr lang="en-US" sz="1800"/>
        </a:p>
      </dgm:t>
    </dgm:pt>
    <dgm:pt modelId="{E3450A0A-BB93-44A5-AA58-36A444047198}" type="parTrans" cxnId="{456882FB-F472-4F59-BBAF-059C3E7B3A2A}">
      <dgm:prSet/>
      <dgm:spPr/>
      <dgm:t>
        <a:bodyPr/>
        <a:lstStyle/>
        <a:p>
          <a:endParaRPr lang="en-US"/>
        </a:p>
      </dgm:t>
    </dgm:pt>
    <dgm:pt modelId="{0DE2A161-269D-4AED-B039-FE6B48477555}" type="sibTrans" cxnId="{456882FB-F472-4F59-BBAF-059C3E7B3A2A}">
      <dgm:prSet/>
      <dgm:spPr/>
      <dgm:t>
        <a:bodyPr/>
        <a:lstStyle/>
        <a:p>
          <a:endParaRPr lang="en-US"/>
        </a:p>
      </dgm:t>
    </dgm:pt>
    <dgm:pt modelId="{5303430B-2098-49E8-93A4-9A213207190B}">
      <dgm:prSet custT="1"/>
      <dgm:spPr/>
      <dgm:t>
        <a:bodyPr/>
        <a:lstStyle/>
        <a:p>
          <a:r>
            <a:rPr lang="en-GB" sz="1800"/>
            <a:t>Examining relationships between pairs of variables</a:t>
          </a:r>
          <a:endParaRPr lang="en-US" sz="1800"/>
        </a:p>
      </dgm:t>
    </dgm:pt>
    <dgm:pt modelId="{FDB02CBA-320D-4655-AD5B-F1942B1ED151}" type="parTrans" cxnId="{802F299D-4A50-4C7C-A450-CBE46FAB5E03}">
      <dgm:prSet/>
      <dgm:spPr/>
      <dgm:t>
        <a:bodyPr/>
        <a:lstStyle/>
        <a:p>
          <a:endParaRPr lang="en-US"/>
        </a:p>
      </dgm:t>
    </dgm:pt>
    <dgm:pt modelId="{D21D59EA-8794-447E-A77B-F664D9DE66A8}" type="sibTrans" cxnId="{802F299D-4A50-4C7C-A450-CBE46FAB5E03}">
      <dgm:prSet/>
      <dgm:spPr/>
      <dgm:t>
        <a:bodyPr/>
        <a:lstStyle/>
        <a:p>
          <a:endParaRPr lang="en-US"/>
        </a:p>
      </dgm:t>
    </dgm:pt>
    <dgm:pt modelId="{5626207C-F0E9-4601-8612-9124FEB44D5A}">
      <dgm:prSet custT="1"/>
      <dgm:spPr/>
      <dgm:t>
        <a:bodyPr/>
        <a:lstStyle/>
        <a:p>
          <a:r>
            <a:rPr lang="en-GB" sz="1800"/>
            <a:t>E.g. correlation analysis, scatter plots</a:t>
          </a:r>
          <a:endParaRPr lang="en-US" sz="1800"/>
        </a:p>
      </dgm:t>
    </dgm:pt>
    <dgm:pt modelId="{367160DB-6004-471F-A9A6-6BEFA1D9174C}" type="parTrans" cxnId="{BE782380-1322-498F-A3B2-20DDB1C5F89D}">
      <dgm:prSet/>
      <dgm:spPr/>
      <dgm:t>
        <a:bodyPr/>
        <a:lstStyle/>
        <a:p>
          <a:endParaRPr lang="en-US"/>
        </a:p>
      </dgm:t>
    </dgm:pt>
    <dgm:pt modelId="{57FE94F7-71AE-49CB-AA5B-2D688337D376}" type="sibTrans" cxnId="{BE782380-1322-498F-A3B2-20DDB1C5F89D}">
      <dgm:prSet/>
      <dgm:spPr/>
      <dgm:t>
        <a:bodyPr/>
        <a:lstStyle/>
        <a:p>
          <a:endParaRPr lang="en-US"/>
        </a:p>
      </dgm:t>
    </dgm:pt>
    <dgm:pt modelId="{EF82DAC6-D929-4628-ABAB-E4A39617116F}">
      <dgm:prSet custT="1"/>
      <dgm:spPr/>
      <dgm:t>
        <a:bodyPr/>
        <a:lstStyle/>
        <a:p>
          <a:r>
            <a:rPr lang="en-GB" sz="1800"/>
            <a:t>Multivariate analysis</a:t>
          </a:r>
          <a:endParaRPr lang="en-US" sz="1800"/>
        </a:p>
      </dgm:t>
    </dgm:pt>
    <dgm:pt modelId="{20065F77-BB3E-418A-8236-5418F10F59AD}" type="parTrans" cxnId="{2DDA08BC-A5C9-4F5F-B0A4-7B1581FF6C93}">
      <dgm:prSet/>
      <dgm:spPr/>
      <dgm:t>
        <a:bodyPr/>
        <a:lstStyle/>
        <a:p>
          <a:endParaRPr lang="en-US"/>
        </a:p>
      </dgm:t>
    </dgm:pt>
    <dgm:pt modelId="{2436DE3F-F0CC-44E6-8191-469CACA68556}" type="sibTrans" cxnId="{2DDA08BC-A5C9-4F5F-B0A4-7B1581FF6C93}">
      <dgm:prSet/>
      <dgm:spPr/>
      <dgm:t>
        <a:bodyPr/>
        <a:lstStyle/>
        <a:p>
          <a:endParaRPr lang="en-US"/>
        </a:p>
      </dgm:t>
    </dgm:pt>
    <dgm:pt modelId="{47C4FE92-2CC3-4373-B14C-A4858EF6C3A8}">
      <dgm:prSet custT="1"/>
      <dgm:spPr/>
      <dgm:t>
        <a:bodyPr/>
        <a:lstStyle/>
        <a:p>
          <a:r>
            <a:rPr lang="en-GB" sz="1800" dirty="0"/>
            <a:t>Extending bivariate analysis to multiple variables simultaneously</a:t>
          </a:r>
          <a:endParaRPr lang="en-US" sz="1800" dirty="0"/>
        </a:p>
      </dgm:t>
    </dgm:pt>
    <dgm:pt modelId="{388E3AEF-108F-4ACC-BF66-BFA755631354}" type="parTrans" cxnId="{F3A3D7D7-0E45-4E00-ABB5-F303186D0778}">
      <dgm:prSet/>
      <dgm:spPr/>
      <dgm:t>
        <a:bodyPr/>
        <a:lstStyle/>
        <a:p>
          <a:endParaRPr lang="en-US"/>
        </a:p>
      </dgm:t>
    </dgm:pt>
    <dgm:pt modelId="{D72E01B4-E3A7-4E4C-B492-1D6390E1B464}" type="sibTrans" cxnId="{F3A3D7D7-0E45-4E00-ABB5-F303186D0778}">
      <dgm:prSet/>
      <dgm:spPr/>
      <dgm:t>
        <a:bodyPr/>
        <a:lstStyle/>
        <a:p>
          <a:endParaRPr lang="en-US"/>
        </a:p>
      </dgm:t>
    </dgm:pt>
    <dgm:pt modelId="{3440D5D0-A6D4-4DF8-82B8-4D7339203DBB}">
      <dgm:prSet custT="1"/>
      <dgm:spPr/>
      <dgm:t>
        <a:bodyPr/>
        <a:lstStyle/>
        <a:p>
          <a:r>
            <a:rPr lang="en-GB" sz="1800" dirty="0"/>
            <a:t>E.g. Stacked bar charts</a:t>
          </a:r>
          <a:endParaRPr lang="en-US" sz="1800" dirty="0"/>
        </a:p>
      </dgm:t>
    </dgm:pt>
    <dgm:pt modelId="{1F3E9154-D54A-498B-BADE-65CC741620B8}" type="parTrans" cxnId="{E4D0F07B-FD31-4AE3-B4DF-3A4D65D8429F}">
      <dgm:prSet/>
      <dgm:spPr/>
      <dgm:t>
        <a:bodyPr/>
        <a:lstStyle/>
        <a:p>
          <a:endParaRPr lang="en-US"/>
        </a:p>
      </dgm:t>
    </dgm:pt>
    <dgm:pt modelId="{AB44F255-91BF-4D4D-B58A-BE689D8BC565}" type="sibTrans" cxnId="{E4D0F07B-FD31-4AE3-B4DF-3A4D65D8429F}">
      <dgm:prSet/>
      <dgm:spPr/>
      <dgm:t>
        <a:bodyPr/>
        <a:lstStyle/>
        <a:p>
          <a:endParaRPr lang="en-US"/>
        </a:p>
      </dgm:t>
    </dgm:pt>
    <dgm:pt modelId="{7C70DE56-B6FA-4037-B202-F51932B1B368}">
      <dgm:prSet custT="1"/>
      <dgm:spPr/>
      <dgm:t>
        <a:bodyPr/>
        <a:lstStyle/>
        <a:p>
          <a:r>
            <a:rPr lang="en-GB" sz="1800"/>
            <a:t>Visualisation methods</a:t>
          </a:r>
          <a:endParaRPr lang="en-US" sz="1800"/>
        </a:p>
      </dgm:t>
    </dgm:pt>
    <dgm:pt modelId="{25F12220-A446-49B3-B939-12FEEDC2BDD3}" type="parTrans" cxnId="{CD08342E-D826-4DF5-A568-88907CA34536}">
      <dgm:prSet/>
      <dgm:spPr/>
      <dgm:t>
        <a:bodyPr/>
        <a:lstStyle/>
        <a:p>
          <a:endParaRPr lang="en-US"/>
        </a:p>
      </dgm:t>
    </dgm:pt>
    <dgm:pt modelId="{978D88AB-E5E3-4359-8DE1-671287092905}" type="sibTrans" cxnId="{CD08342E-D826-4DF5-A568-88907CA34536}">
      <dgm:prSet/>
      <dgm:spPr/>
      <dgm:t>
        <a:bodyPr/>
        <a:lstStyle/>
        <a:p>
          <a:endParaRPr lang="en-US"/>
        </a:p>
      </dgm:t>
    </dgm:pt>
    <dgm:pt modelId="{4DCA772A-F98C-49F4-A866-F775E71DC8DA}">
      <dgm:prSet custT="1"/>
      <dgm:spPr/>
      <dgm:t>
        <a:bodyPr/>
        <a:lstStyle/>
        <a:p>
          <a:r>
            <a:rPr lang="en-GB" sz="1800"/>
            <a:t>Exploring data graphically</a:t>
          </a:r>
          <a:endParaRPr lang="en-US" sz="1800"/>
        </a:p>
      </dgm:t>
    </dgm:pt>
    <dgm:pt modelId="{29C197D9-488E-425F-817C-A1FC63808FED}" type="parTrans" cxnId="{9B4E7591-4326-41D2-A55D-94A026FBA4A9}">
      <dgm:prSet/>
      <dgm:spPr/>
      <dgm:t>
        <a:bodyPr/>
        <a:lstStyle/>
        <a:p>
          <a:endParaRPr lang="en-US"/>
        </a:p>
      </dgm:t>
    </dgm:pt>
    <dgm:pt modelId="{0E42414B-099F-4C2A-9E08-D0AC67A58D4A}" type="sibTrans" cxnId="{9B4E7591-4326-41D2-A55D-94A026FBA4A9}">
      <dgm:prSet/>
      <dgm:spPr/>
      <dgm:t>
        <a:bodyPr/>
        <a:lstStyle/>
        <a:p>
          <a:endParaRPr lang="en-US"/>
        </a:p>
      </dgm:t>
    </dgm:pt>
    <dgm:pt modelId="{7F69E324-D367-46D8-9497-42A9376379B2}">
      <dgm:prSet custT="1"/>
      <dgm:spPr/>
      <dgm:t>
        <a:bodyPr/>
        <a:lstStyle/>
        <a:p>
          <a:r>
            <a:rPr lang="en-GB" sz="1800"/>
            <a:t>E.g. histograms, box plots, heatmaps</a:t>
          </a:r>
          <a:endParaRPr lang="en-US" sz="1800"/>
        </a:p>
      </dgm:t>
    </dgm:pt>
    <dgm:pt modelId="{8F767A77-F943-4722-99A2-0F204537D213}" type="parTrans" cxnId="{65370059-C9C1-49E2-9FC4-95FD2279CD0E}">
      <dgm:prSet/>
      <dgm:spPr/>
      <dgm:t>
        <a:bodyPr/>
        <a:lstStyle/>
        <a:p>
          <a:endParaRPr lang="en-US"/>
        </a:p>
      </dgm:t>
    </dgm:pt>
    <dgm:pt modelId="{01C20793-6940-48A9-B11B-12A462E4BB62}" type="sibTrans" cxnId="{65370059-C9C1-49E2-9FC4-95FD2279CD0E}">
      <dgm:prSet/>
      <dgm:spPr/>
      <dgm:t>
        <a:bodyPr/>
        <a:lstStyle/>
        <a:p>
          <a:endParaRPr lang="en-US"/>
        </a:p>
      </dgm:t>
    </dgm:pt>
    <dgm:pt modelId="{E10479B0-3137-443A-9D5D-75EB822A17C4}" type="pres">
      <dgm:prSet presAssocID="{4097EE96-9395-42E2-98DD-D745D9B33AF2}" presName="linear" presStyleCnt="0">
        <dgm:presLayoutVars>
          <dgm:dir/>
          <dgm:animLvl val="lvl"/>
          <dgm:resizeHandles val="exact"/>
        </dgm:presLayoutVars>
      </dgm:prSet>
      <dgm:spPr/>
    </dgm:pt>
    <dgm:pt modelId="{779D1A73-D855-48E5-BC9F-67F5391960BB}" type="pres">
      <dgm:prSet presAssocID="{6AE5C406-11A9-4013-B885-AC50AB2A5613}" presName="parentLin" presStyleCnt="0"/>
      <dgm:spPr/>
    </dgm:pt>
    <dgm:pt modelId="{ABBBE83E-FECB-400B-99CF-39ADE63CD175}" type="pres">
      <dgm:prSet presAssocID="{6AE5C406-11A9-4013-B885-AC50AB2A5613}" presName="parentLeftMargin" presStyleLbl="node1" presStyleIdx="0" presStyleCnt="5"/>
      <dgm:spPr/>
    </dgm:pt>
    <dgm:pt modelId="{6813AB38-A38B-481F-AD3A-BEFBFA7D5073}" type="pres">
      <dgm:prSet presAssocID="{6AE5C406-11A9-4013-B885-AC50AB2A5613}" presName="parentText" presStyleLbl="node1" presStyleIdx="0" presStyleCnt="5">
        <dgm:presLayoutVars>
          <dgm:chMax val="0"/>
          <dgm:bulletEnabled val="1"/>
        </dgm:presLayoutVars>
      </dgm:prSet>
      <dgm:spPr/>
    </dgm:pt>
    <dgm:pt modelId="{EEAF2B14-F2EF-424F-86CA-B99A6F915B9F}" type="pres">
      <dgm:prSet presAssocID="{6AE5C406-11A9-4013-B885-AC50AB2A5613}" presName="negativeSpace" presStyleCnt="0"/>
      <dgm:spPr/>
    </dgm:pt>
    <dgm:pt modelId="{B2675A32-DBED-429D-ABA0-795CB1B64932}" type="pres">
      <dgm:prSet presAssocID="{6AE5C406-11A9-4013-B885-AC50AB2A5613}" presName="childText" presStyleLbl="conFgAcc1" presStyleIdx="0" presStyleCnt="5">
        <dgm:presLayoutVars>
          <dgm:bulletEnabled val="1"/>
        </dgm:presLayoutVars>
      </dgm:prSet>
      <dgm:spPr/>
    </dgm:pt>
    <dgm:pt modelId="{39C6E357-9AC3-452F-B26E-179DB42E83A9}" type="pres">
      <dgm:prSet presAssocID="{45EE6DF0-E1E9-44D4-A8C0-123D324DAE9F}" presName="spaceBetweenRectangles" presStyleCnt="0"/>
      <dgm:spPr/>
    </dgm:pt>
    <dgm:pt modelId="{C05D7B8C-EDC2-4A66-BF4A-4E2F015D0C8D}" type="pres">
      <dgm:prSet presAssocID="{631F35D9-C2F1-489B-AAA0-D3501C65DAF5}" presName="parentLin" presStyleCnt="0"/>
      <dgm:spPr/>
    </dgm:pt>
    <dgm:pt modelId="{A45F248E-C41B-40B4-B821-88D4E7F363E2}" type="pres">
      <dgm:prSet presAssocID="{631F35D9-C2F1-489B-AAA0-D3501C65DAF5}" presName="parentLeftMargin" presStyleLbl="node1" presStyleIdx="0" presStyleCnt="5"/>
      <dgm:spPr/>
    </dgm:pt>
    <dgm:pt modelId="{2A46D71E-DDBE-47CD-83AB-40BC4CB933CC}" type="pres">
      <dgm:prSet presAssocID="{631F35D9-C2F1-489B-AAA0-D3501C65DAF5}" presName="parentText" presStyleLbl="node1" presStyleIdx="1" presStyleCnt="5">
        <dgm:presLayoutVars>
          <dgm:chMax val="0"/>
          <dgm:bulletEnabled val="1"/>
        </dgm:presLayoutVars>
      </dgm:prSet>
      <dgm:spPr/>
    </dgm:pt>
    <dgm:pt modelId="{6CFADF8A-129E-428E-8AF8-A8E5239D228E}" type="pres">
      <dgm:prSet presAssocID="{631F35D9-C2F1-489B-AAA0-D3501C65DAF5}" presName="negativeSpace" presStyleCnt="0"/>
      <dgm:spPr/>
    </dgm:pt>
    <dgm:pt modelId="{6BF31B3B-F4C5-49DE-A9B9-4EDA6673971C}" type="pres">
      <dgm:prSet presAssocID="{631F35D9-C2F1-489B-AAA0-D3501C65DAF5}" presName="childText" presStyleLbl="conFgAcc1" presStyleIdx="1" presStyleCnt="5">
        <dgm:presLayoutVars>
          <dgm:bulletEnabled val="1"/>
        </dgm:presLayoutVars>
      </dgm:prSet>
      <dgm:spPr/>
    </dgm:pt>
    <dgm:pt modelId="{089B2F97-00DA-4FBC-905E-286E5DD21F3C}" type="pres">
      <dgm:prSet presAssocID="{5EAF961C-31B0-4E7C-9BB7-19F73418F3C8}" presName="spaceBetweenRectangles" presStyleCnt="0"/>
      <dgm:spPr/>
    </dgm:pt>
    <dgm:pt modelId="{4526141B-FE97-4C77-82B2-7CA1876A40FA}" type="pres">
      <dgm:prSet presAssocID="{561A8C8C-E7D7-4FD7-87F4-9C3B426A7DDA}" presName="parentLin" presStyleCnt="0"/>
      <dgm:spPr/>
    </dgm:pt>
    <dgm:pt modelId="{B9B30BA3-BFC8-4109-9669-41348DF3B732}" type="pres">
      <dgm:prSet presAssocID="{561A8C8C-E7D7-4FD7-87F4-9C3B426A7DDA}" presName="parentLeftMargin" presStyleLbl="node1" presStyleIdx="1" presStyleCnt="5"/>
      <dgm:spPr/>
    </dgm:pt>
    <dgm:pt modelId="{143A2EFE-E412-4799-813B-3681FDC82F87}" type="pres">
      <dgm:prSet presAssocID="{561A8C8C-E7D7-4FD7-87F4-9C3B426A7DDA}" presName="parentText" presStyleLbl="node1" presStyleIdx="2" presStyleCnt="5">
        <dgm:presLayoutVars>
          <dgm:chMax val="0"/>
          <dgm:bulletEnabled val="1"/>
        </dgm:presLayoutVars>
      </dgm:prSet>
      <dgm:spPr/>
    </dgm:pt>
    <dgm:pt modelId="{DE125F78-7136-49C9-9181-CDB09DF6B167}" type="pres">
      <dgm:prSet presAssocID="{561A8C8C-E7D7-4FD7-87F4-9C3B426A7DDA}" presName="negativeSpace" presStyleCnt="0"/>
      <dgm:spPr/>
    </dgm:pt>
    <dgm:pt modelId="{BD6B1D09-BCD5-45D4-AEA8-DAB53732CB6B}" type="pres">
      <dgm:prSet presAssocID="{561A8C8C-E7D7-4FD7-87F4-9C3B426A7DDA}" presName="childText" presStyleLbl="conFgAcc1" presStyleIdx="2" presStyleCnt="5">
        <dgm:presLayoutVars>
          <dgm:bulletEnabled val="1"/>
        </dgm:presLayoutVars>
      </dgm:prSet>
      <dgm:spPr/>
    </dgm:pt>
    <dgm:pt modelId="{EBBC5A19-465B-44E0-A608-F03CBE5B43E8}" type="pres">
      <dgm:prSet presAssocID="{0DE2A161-269D-4AED-B039-FE6B48477555}" presName="spaceBetweenRectangles" presStyleCnt="0"/>
      <dgm:spPr/>
    </dgm:pt>
    <dgm:pt modelId="{98ED8569-F049-407F-9BFA-518065BD6B57}" type="pres">
      <dgm:prSet presAssocID="{EF82DAC6-D929-4628-ABAB-E4A39617116F}" presName="parentLin" presStyleCnt="0"/>
      <dgm:spPr/>
    </dgm:pt>
    <dgm:pt modelId="{EEC38DB1-9719-408B-B593-997BEF198F16}" type="pres">
      <dgm:prSet presAssocID="{EF82DAC6-D929-4628-ABAB-E4A39617116F}" presName="parentLeftMargin" presStyleLbl="node1" presStyleIdx="2" presStyleCnt="5"/>
      <dgm:spPr/>
    </dgm:pt>
    <dgm:pt modelId="{3A80D877-F91C-4761-AE8D-6FCA21EA7BBE}" type="pres">
      <dgm:prSet presAssocID="{EF82DAC6-D929-4628-ABAB-E4A39617116F}" presName="parentText" presStyleLbl="node1" presStyleIdx="3" presStyleCnt="5">
        <dgm:presLayoutVars>
          <dgm:chMax val="0"/>
          <dgm:bulletEnabled val="1"/>
        </dgm:presLayoutVars>
      </dgm:prSet>
      <dgm:spPr/>
    </dgm:pt>
    <dgm:pt modelId="{D6DF23B1-CC86-4E3A-BAB9-D83B2865391F}" type="pres">
      <dgm:prSet presAssocID="{EF82DAC6-D929-4628-ABAB-E4A39617116F}" presName="negativeSpace" presStyleCnt="0"/>
      <dgm:spPr/>
    </dgm:pt>
    <dgm:pt modelId="{F2324FF2-EA5D-4ABA-B37C-AEE2A03031AF}" type="pres">
      <dgm:prSet presAssocID="{EF82DAC6-D929-4628-ABAB-E4A39617116F}" presName="childText" presStyleLbl="conFgAcc1" presStyleIdx="3" presStyleCnt="5">
        <dgm:presLayoutVars>
          <dgm:bulletEnabled val="1"/>
        </dgm:presLayoutVars>
      </dgm:prSet>
      <dgm:spPr/>
    </dgm:pt>
    <dgm:pt modelId="{CC075D32-AD28-49E8-8774-ED01243FF0CE}" type="pres">
      <dgm:prSet presAssocID="{2436DE3F-F0CC-44E6-8191-469CACA68556}" presName="spaceBetweenRectangles" presStyleCnt="0"/>
      <dgm:spPr/>
    </dgm:pt>
    <dgm:pt modelId="{391510A3-00DB-43BD-8A05-E4DB9109653B}" type="pres">
      <dgm:prSet presAssocID="{7C70DE56-B6FA-4037-B202-F51932B1B368}" presName="parentLin" presStyleCnt="0"/>
      <dgm:spPr/>
    </dgm:pt>
    <dgm:pt modelId="{A50E742A-7423-4538-931D-F1A0A6DF8639}" type="pres">
      <dgm:prSet presAssocID="{7C70DE56-B6FA-4037-B202-F51932B1B368}" presName="parentLeftMargin" presStyleLbl="node1" presStyleIdx="3" presStyleCnt="5"/>
      <dgm:spPr/>
    </dgm:pt>
    <dgm:pt modelId="{D313BBE5-864A-4F6F-864E-62EB5C2B9C2C}" type="pres">
      <dgm:prSet presAssocID="{7C70DE56-B6FA-4037-B202-F51932B1B368}" presName="parentText" presStyleLbl="node1" presStyleIdx="4" presStyleCnt="5">
        <dgm:presLayoutVars>
          <dgm:chMax val="0"/>
          <dgm:bulletEnabled val="1"/>
        </dgm:presLayoutVars>
      </dgm:prSet>
      <dgm:spPr/>
    </dgm:pt>
    <dgm:pt modelId="{72795494-71B8-4048-97CE-AD893BA99376}" type="pres">
      <dgm:prSet presAssocID="{7C70DE56-B6FA-4037-B202-F51932B1B368}" presName="negativeSpace" presStyleCnt="0"/>
      <dgm:spPr/>
    </dgm:pt>
    <dgm:pt modelId="{C47AC31A-29CA-44D1-A704-A40A9A2CD55A}" type="pres">
      <dgm:prSet presAssocID="{7C70DE56-B6FA-4037-B202-F51932B1B368}" presName="childText" presStyleLbl="conFgAcc1" presStyleIdx="4" presStyleCnt="5">
        <dgm:presLayoutVars>
          <dgm:bulletEnabled val="1"/>
        </dgm:presLayoutVars>
      </dgm:prSet>
      <dgm:spPr/>
    </dgm:pt>
  </dgm:ptLst>
  <dgm:cxnLst>
    <dgm:cxn modelId="{B13D6B13-E357-4821-AACB-031C1CF0A5D2}" type="presOf" srcId="{005A508D-7962-4B52-86E7-7F11C83C74FC}" destId="{B2675A32-DBED-429D-ABA0-795CB1B64932}" srcOrd="0" destOrd="0" presId="urn:microsoft.com/office/officeart/2005/8/layout/list1"/>
    <dgm:cxn modelId="{D62B602B-09A2-4B06-8C69-05230FF6B954}" type="presOf" srcId="{07ECB8FE-D25A-4EF1-8878-224099736033}" destId="{B2675A32-DBED-429D-ABA0-795CB1B64932}" srcOrd="0" destOrd="1" presId="urn:microsoft.com/office/officeart/2005/8/layout/list1"/>
    <dgm:cxn modelId="{601A542D-57F4-4545-AE08-266F8644F1A6}" type="presOf" srcId="{5303430B-2098-49E8-93A4-9A213207190B}" destId="{BD6B1D09-BCD5-45D4-AEA8-DAB53732CB6B}" srcOrd="0" destOrd="0" presId="urn:microsoft.com/office/officeart/2005/8/layout/list1"/>
    <dgm:cxn modelId="{CD08342E-D826-4DF5-A568-88907CA34536}" srcId="{4097EE96-9395-42E2-98DD-D745D9B33AF2}" destId="{7C70DE56-B6FA-4037-B202-F51932B1B368}" srcOrd="4" destOrd="0" parTransId="{25F12220-A446-49B3-B939-12FEEDC2BDD3}" sibTransId="{978D88AB-E5E3-4359-8DE1-671287092905}"/>
    <dgm:cxn modelId="{933F6334-71BC-49BE-9A60-2B94823BF8C7}" type="presOf" srcId="{5626207C-F0E9-4601-8612-9124FEB44D5A}" destId="{BD6B1D09-BCD5-45D4-AEA8-DAB53732CB6B}" srcOrd="0" destOrd="1" presId="urn:microsoft.com/office/officeart/2005/8/layout/list1"/>
    <dgm:cxn modelId="{9DDF1038-C1D6-4201-B5BE-BFB9F457CB72}" type="presOf" srcId="{6AE5C406-11A9-4013-B885-AC50AB2A5613}" destId="{ABBBE83E-FECB-400B-99CF-39ADE63CD175}" srcOrd="0" destOrd="0" presId="urn:microsoft.com/office/officeart/2005/8/layout/list1"/>
    <dgm:cxn modelId="{030E6C38-37E7-4D04-9E8E-EFBA3E29941E}" type="presOf" srcId="{561A8C8C-E7D7-4FD7-87F4-9C3B426A7DDA}" destId="{B9B30BA3-BFC8-4109-9669-41348DF3B732}" srcOrd="0" destOrd="0" presId="urn:microsoft.com/office/officeart/2005/8/layout/list1"/>
    <dgm:cxn modelId="{DD94603E-C950-4D31-A69B-45EDF676BF40}" srcId="{4097EE96-9395-42E2-98DD-D745D9B33AF2}" destId="{631F35D9-C2F1-489B-AAA0-D3501C65DAF5}" srcOrd="1" destOrd="0" parTransId="{DB94DD97-896F-4E07-A7CD-96F4D45E0DAA}" sibTransId="{5EAF961C-31B0-4E7C-9BB7-19F73418F3C8}"/>
    <dgm:cxn modelId="{93BDE95C-DAE1-41CD-8042-252A4222A1BA}" type="presOf" srcId="{631F35D9-C2F1-489B-AAA0-D3501C65DAF5}" destId="{2A46D71E-DDBE-47CD-83AB-40BC4CB933CC}" srcOrd="1" destOrd="0" presId="urn:microsoft.com/office/officeart/2005/8/layout/list1"/>
    <dgm:cxn modelId="{06E0E961-13DC-4732-AC3F-01DF68B63FD2}" type="presOf" srcId="{EF82DAC6-D929-4628-ABAB-E4A39617116F}" destId="{EEC38DB1-9719-408B-B593-997BEF198F16}" srcOrd="0" destOrd="0" presId="urn:microsoft.com/office/officeart/2005/8/layout/list1"/>
    <dgm:cxn modelId="{57F95F65-6314-45E1-AE2B-FBC2463B2192}" srcId="{631F35D9-C2F1-489B-AAA0-D3501C65DAF5}" destId="{7BCE8F7B-E2F8-4B3D-9CD5-FADE58D1591F}" srcOrd="0" destOrd="0" parTransId="{7EC4F1F3-EB59-4169-A29E-8FE7F0A89F5A}" sibTransId="{A018B48B-50AD-4A6E-A24C-173C2788615B}"/>
    <dgm:cxn modelId="{EA396C48-A4DA-48E7-AD35-646F6C3C4857}" srcId="{631F35D9-C2F1-489B-AAA0-D3501C65DAF5}" destId="{20A5171C-3F7A-4218-911B-2B3C64CEBA72}" srcOrd="1" destOrd="0" parTransId="{2F3651E8-084D-4B14-A741-85D6F94D2BAA}" sibTransId="{6A3E586B-F924-4B92-8E63-4F37E2D2A747}"/>
    <dgm:cxn modelId="{2B0BE049-2B3E-454E-993A-44F40ED6183B}" srcId="{4097EE96-9395-42E2-98DD-D745D9B33AF2}" destId="{6AE5C406-11A9-4013-B885-AC50AB2A5613}" srcOrd="0" destOrd="0" parTransId="{F33BE500-13CE-4AE6-93E4-8852A6DCBB9E}" sibTransId="{45EE6DF0-E1E9-44D4-A8C0-123D324DAE9F}"/>
    <dgm:cxn modelId="{E9E8EF4D-265C-418B-885A-838DDDE649EF}" srcId="{6AE5C406-11A9-4013-B885-AC50AB2A5613}" destId="{07ECB8FE-D25A-4EF1-8878-224099736033}" srcOrd="1" destOrd="0" parTransId="{4B592E18-3411-4132-AAAC-85F4C30A1740}" sibTransId="{CBB67E00-933F-4DA8-8C8F-7092ED456832}"/>
    <dgm:cxn modelId="{DF4F6278-55DA-44BB-A78D-1415A95DF509}" type="presOf" srcId="{7C70DE56-B6FA-4037-B202-F51932B1B368}" destId="{A50E742A-7423-4538-931D-F1A0A6DF8639}" srcOrd="0" destOrd="0" presId="urn:microsoft.com/office/officeart/2005/8/layout/list1"/>
    <dgm:cxn modelId="{65370059-C9C1-49E2-9FC4-95FD2279CD0E}" srcId="{7C70DE56-B6FA-4037-B202-F51932B1B368}" destId="{7F69E324-D367-46D8-9497-42A9376379B2}" srcOrd="1" destOrd="0" parTransId="{8F767A77-F943-4722-99A2-0F204537D213}" sibTransId="{01C20793-6940-48A9-B11B-12A462E4BB62}"/>
    <dgm:cxn modelId="{E4D0F07B-FD31-4AE3-B4DF-3A4D65D8429F}" srcId="{EF82DAC6-D929-4628-ABAB-E4A39617116F}" destId="{3440D5D0-A6D4-4DF8-82B8-4D7339203DBB}" srcOrd="1" destOrd="0" parTransId="{1F3E9154-D54A-498B-BADE-65CC741620B8}" sibTransId="{AB44F255-91BF-4D4D-B58A-BE689D8BC565}"/>
    <dgm:cxn modelId="{BE782380-1322-498F-A3B2-20DDB1C5F89D}" srcId="{561A8C8C-E7D7-4FD7-87F4-9C3B426A7DDA}" destId="{5626207C-F0E9-4601-8612-9124FEB44D5A}" srcOrd="1" destOrd="0" parTransId="{367160DB-6004-471F-A9A6-6BEFA1D9174C}" sibTransId="{57FE94F7-71AE-49CB-AA5B-2D688337D376}"/>
    <dgm:cxn modelId="{21C76581-9ADB-4366-87AF-B7981A10A8B8}" type="presOf" srcId="{20A5171C-3F7A-4218-911B-2B3C64CEBA72}" destId="{6BF31B3B-F4C5-49DE-A9B9-4EDA6673971C}" srcOrd="0" destOrd="1" presId="urn:microsoft.com/office/officeart/2005/8/layout/list1"/>
    <dgm:cxn modelId="{0867338C-F0F1-47C7-BD41-5D40DC60877D}" srcId="{6AE5C406-11A9-4013-B885-AC50AB2A5613}" destId="{005A508D-7962-4B52-86E7-7F11C83C74FC}" srcOrd="0" destOrd="0" parTransId="{6FDD0C17-06E6-4E07-8DA0-207EDA462C27}" sibTransId="{5FA1C633-BD51-436B-B865-B9A88B30F580}"/>
    <dgm:cxn modelId="{9B4E7591-4326-41D2-A55D-94A026FBA4A9}" srcId="{7C70DE56-B6FA-4037-B202-F51932B1B368}" destId="{4DCA772A-F98C-49F4-A866-F775E71DC8DA}" srcOrd="0" destOrd="0" parTransId="{29C197D9-488E-425F-817C-A1FC63808FED}" sibTransId="{0E42414B-099F-4C2A-9E08-D0AC67A58D4A}"/>
    <dgm:cxn modelId="{CB129396-B7E8-41DE-A58C-145BFED8554C}" type="presOf" srcId="{6AE5C406-11A9-4013-B885-AC50AB2A5613}" destId="{6813AB38-A38B-481F-AD3A-BEFBFA7D5073}" srcOrd="1" destOrd="0" presId="urn:microsoft.com/office/officeart/2005/8/layout/list1"/>
    <dgm:cxn modelId="{504BD997-8E98-41DA-81AC-331FE368A685}" type="presOf" srcId="{7BCE8F7B-E2F8-4B3D-9CD5-FADE58D1591F}" destId="{6BF31B3B-F4C5-49DE-A9B9-4EDA6673971C}" srcOrd="0" destOrd="0" presId="urn:microsoft.com/office/officeart/2005/8/layout/list1"/>
    <dgm:cxn modelId="{802F299D-4A50-4C7C-A450-CBE46FAB5E03}" srcId="{561A8C8C-E7D7-4FD7-87F4-9C3B426A7DDA}" destId="{5303430B-2098-49E8-93A4-9A213207190B}" srcOrd="0" destOrd="0" parTransId="{FDB02CBA-320D-4655-AD5B-F1942B1ED151}" sibTransId="{D21D59EA-8794-447E-A77B-F664D9DE66A8}"/>
    <dgm:cxn modelId="{464E12B0-3F61-487D-AEED-02959530D242}" type="presOf" srcId="{47C4FE92-2CC3-4373-B14C-A4858EF6C3A8}" destId="{F2324FF2-EA5D-4ABA-B37C-AEE2A03031AF}" srcOrd="0" destOrd="0" presId="urn:microsoft.com/office/officeart/2005/8/layout/list1"/>
    <dgm:cxn modelId="{750BBABB-3783-44C3-A786-54FCCEA000B4}" type="presOf" srcId="{561A8C8C-E7D7-4FD7-87F4-9C3B426A7DDA}" destId="{143A2EFE-E412-4799-813B-3681FDC82F87}" srcOrd="1" destOrd="0" presId="urn:microsoft.com/office/officeart/2005/8/layout/list1"/>
    <dgm:cxn modelId="{2DDA08BC-A5C9-4F5F-B0A4-7B1581FF6C93}" srcId="{4097EE96-9395-42E2-98DD-D745D9B33AF2}" destId="{EF82DAC6-D929-4628-ABAB-E4A39617116F}" srcOrd="3" destOrd="0" parTransId="{20065F77-BB3E-418A-8236-5418F10F59AD}" sibTransId="{2436DE3F-F0CC-44E6-8191-469CACA68556}"/>
    <dgm:cxn modelId="{C11855D0-01A2-4823-A292-4CA5FDC86461}" type="presOf" srcId="{7F69E324-D367-46D8-9497-42A9376379B2}" destId="{C47AC31A-29CA-44D1-A704-A40A9A2CD55A}" srcOrd="0" destOrd="1" presId="urn:microsoft.com/office/officeart/2005/8/layout/list1"/>
    <dgm:cxn modelId="{F3A3D7D7-0E45-4E00-ABB5-F303186D0778}" srcId="{EF82DAC6-D929-4628-ABAB-E4A39617116F}" destId="{47C4FE92-2CC3-4373-B14C-A4858EF6C3A8}" srcOrd="0" destOrd="0" parTransId="{388E3AEF-108F-4ACC-BF66-BFA755631354}" sibTransId="{D72E01B4-E3A7-4E4C-B492-1D6390E1B464}"/>
    <dgm:cxn modelId="{25C75FDA-11BC-4B90-8736-32C4BBF65A0E}" type="presOf" srcId="{EF82DAC6-D929-4628-ABAB-E4A39617116F}" destId="{3A80D877-F91C-4761-AE8D-6FCA21EA7BBE}" srcOrd="1" destOrd="0" presId="urn:microsoft.com/office/officeart/2005/8/layout/list1"/>
    <dgm:cxn modelId="{4D28FADB-E365-4FD9-9951-BEB54D8C18F7}" type="presOf" srcId="{4097EE96-9395-42E2-98DD-D745D9B33AF2}" destId="{E10479B0-3137-443A-9D5D-75EB822A17C4}" srcOrd="0" destOrd="0" presId="urn:microsoft.com/office/officeart/2005/8/layout/list1"/>
    <dgm:cxn modelId="{7FDE74DF-A96D-456C-A406-7857B14F6986}" type="presOf" srcId="{7C70DE56-B6FA-4037-B202-F51932B1B368}" destId="{D313BBE5-864A-4F6F-864E-62EB5C2B9C2C}" srcOrd="1" destOrd="0" presId="urn:microsoft.com/office/officeart/2005/8/layout/list1"/>
    <dgm:cxn modelId="{48A431E3-73B7-4FB3-934A-43BD4AAA2FE3}" type="presOf" srcId="{4DCA772A-F98C-49F4-A866-F775E71DC8DA}" destId="{C47AC31A-29CA-44D1-A704-A40A9A2CD55A}" srcOrd="0" destOrd="0" presId="urn:microsoft.com/office/officeart/2005/8/layout/list1"/>
    <dgm:cxn modelId="{8660E4EC-B145-4785-A5AF-D980F0A3C730}" type="presOf" srcId="{631F35D9-C2F1-489B-AAA0-D3501C65DAF5}" destId="{A45F248E-C41B-40B4-B821-88D4E7F363E2}" srcOrd="0" destOrd="0" presId="urn:microsoft.com/office/officeart/2005/8/layout/list1"/>
    <dgm:cxn modelId="{118A27F9-387F-4802-9CBE-BC64688E32E8}" type="presOf" srcId="{3440D5D0-A6D4-4DF8-82B8-4D7339203DBB}" destId="{F2324FF2-EA5D-4ABA-B37C-AEE2A03031AF}" srcOrd="0" destOrd="1" presId="urn:microsoft.com/office/officeart/2005/8/layout/list1"/>
    <dgm:cxn modelId="{456882FB-F472-4F59-BBAF-059C3E7B3A2A}" srcId="{4097EE96-9395-42E2-98DD-D745D9B33AF2}" destId="{561A8C8C-E7D7-4FD7-87F4-9C3B426A7DDA}" srcOrd="2" destOrd="0" parTransId="{E3450A0A-BB93-44A5-AA58-36A444047198}" sibTransId="{0DE2A161-269D-4AED-B039-FE6B48477555}"/>
    <dgm:cxn modelId="{7636710D-8119-4933-8D99-9FA497D5D2FF}" type="presParOf" srcId="{E10479B0-3137-443A-9D5D-75EB822A17C4}" destId="{779D1A73-D855-48E5-BC9F-67F5391960BB}" srcOrd="0" destOrd="0" presId="urn:microsoft.com/office/officeart/2005/8/layout/list1"/>
    <dgm:cxn modelId="{B9B4D966-E16A-42A7-A4C4-E94103D683C1}" type="presParOf" srcId="{779D1A73-D855-48E5-BC9F-67F5391960BB}" destId="{ABBBE83E-FECB-400B-99CF-39ADE63CD175}" srcOrd="0" destOrd="0" presId="urn:microsoft.com/office/officeart/2005/8/layout/list1"/>
    <dgm:cxn modelId="{42E804F8-CFF0-47AF-919A-BEE6C820A079}" type="presParOf" srcId="{779D1A73-D855-48E5-BC9F-67F5391960BB}" destId="{6813AB38-A38B-481F-AD3A-BEFBFA7D5073}" srcOrd="1" destOrd="0" presId="urn:microsoft.com/office/officeart/2005/8/layout/list1"/>
    <dgm:cxn modelId="{C0870E19-BDFD-4810-8634-6BCD26BFA77F}" type="presParOf" srcId="{E10479B0-3137-443A-9D5D-75EB822A17C4}" destId="{EEAF2B14-F2EF-424F-86CA-B99A6F915B9F}" srcOrd="1" destOrd="0" presId="urn:microsoft.com/office/officeart/2005/8/layout/list1"/>
    <dgm:cxn modelId="{EEABD0C4-42FF-4E5E-97D3-FE776E8A01D7}" type="presParOf" srcId="{E10479B0-3137-443A-9D5D-75EB822A17C4}" destId="{B2675A32-DBED-429D-ABA0-795CB1B64932}" srcOrd="2" destOrd="0" presId="urn:microsoft.com/office/officeart/2005/8/layout/list1"/>
    <dgm:cxn modelId="{4A0CA00C-F717-4381-AB12-67E0537FCBE3}" type="presParOf" srcId="{E10479B0-3137-443A-9D5D-75EB822A17C4}" destId="{39C6E357-9AC3-452F-B26E-179DB42E83A9}" srcOrd="3" destOrd="0" presId="urn:microsoft.com/office/officeart/2005/8/layout/list1"/>
    <dgm:cxn modelId="{7DD3DD88-A84C-46E5-9749-1F330F3F082F}" type="presParOf" srcId="{E10479B0-3137-443A-9D5D-75EB822A17C4}" destId="{C05D7B8C-EDC2-4A66-BF4A-4E2F015D0C8D}" srcOrd="4" destOrd="0" presId="urn:microsoft.com/office/officeart/2005/8/layout/list1"/>
    <dgm:cxn modelId="{FFE7572F-6804-4FFC-AEA8-100098E537D7}" type="presParOf" srcId="{C05D7B8C-EDC2-4A66-BF4A-4E2F015D0C8D}" destId="{A45F248E-C41B-40B4-B821-88D4E7F363E2}" srcOrd="0" destOrd="0" presId="urn:microsoft.com/office/officeart/2005/8/layout/list1"/>
    <dgm:cxn modelId="{C8D23168-8138-4636-AA4A-BC6B29CB8AED}" type="presParOf" srcId="{C05D7B8C-EDC2-4A66-BF4A-4E2F015D0C8D}" destId="{2A46D71E-DDBE-47CD-83AB-40BC4CB933CC}" srcOrd="1" destOrd="0" presId="urn:microsoft.com/office/officeart/2005/8/layout/list1"/>
    <dgm:cxn modelId="{8BAD9A4A-8B62-48C1-965C-9CED131EF174}" type="presParOf" srcId="{E10479B0-3137-443A-9D5D-75EB822A17C4}" destId="{6CFADF8A-129E-428E-8AF8-A8E5239D228E}" srcOrd="5" destOrd="0" presId="urn:microsoft.com/office/officeart/2005/8/layout/list1"/>
    <dgm:cxn modelId="{95DB66B8-627C-4FFF-9A53-A99B1D3B5E95}" type="presParOf" srcId="{E10479B0-3137-443A-9D5D-75EB822A17C4}" destId="{6BF31B3B-F4C5-49DE-A9B9-4EDA6673971C}" srcOrd="6" destOrd="0" presId="urn:microsoft.com/office/officeart/2005/8/layout/list1"/>
    <dgm:cxn modelId="{5DEAE544-34D8-4F9C-8907-8A91C7664FAF}" type="presParOf" srcId="{E10479B0-3137-443A-9D5D-75EB822A17C4}" destId="{089B2F97-00DA-4FBC-905E-286E5DD21F3C}" srcOrd="7" destOrd="0" presId="urn:microsoft.com/office/officeart/2005/8/layout/list1"/>
    <dgm:cxn modelId="{3A368453-4577-487E-9B46-882B65A0F14D}" type="presParOf" srcId="{E10479B0-3137-443A-9D5D-75EB822A17C4}" destId="{4526141B-FE97-4C77-82B2-7CA1876A40FA}" srcOrd="8" destOrd="0" presId="urn:microsoft.com/office/officeart/2005/8/layout/list1"/>
    <dgm:cxn modelId="{F414EF6C-6298-45DE-910F-FCC11BFC4A5E}" type="presParOf" srcId="{4526141B-FE97-4C77-82B2-7CA1876A40FA}" destId="{B9B30BA3-BFC8-4109-9669-41348DF3B732}" srcOrd="0" destOrd="0" presId="urn:microsoft.com/office/officeart/2005/8/layout/list1"/>
    <dgm:cxn modelId="{467A66B6-837D-4B87-A8B8-FB20E41E8826}" type="presParOf" srcId="{4526141B-FE97-4C77-82B2-7CA1876A40FA}" destId="{143A2EFE-E412-4799-813B-3681FDC82F87}" srcOrd="1" destOrd="0" presId="urn:microsoft.com/office/officeart/2005/8/layout/list1"/>
    <dgm:cxn modelId="{B9ED42BB-9CCD-4503-9230-F5645583DFF6}" type="presParOf" srcId="{E10479B0-3137-443A-9D5D-75EB822A17C4}" destId="{DE125F78-7136-49C9-9181-CDB09DF6B167}" srcOrd="9" destOrd="0" presId="urn:microsoft.com/office/officeart/2005/8/layout/list1"/>
    <dgm:cxn modelId="{6B949B7A-8B39-4FAA-A445-901B0A8F1904}" type="presParOf" srcId="{E10479B0-3137-443A-9D5D-75EB822A17C4}" destId="{BD6B1D09-BCD5-45D4-AEA8-DAB53732CB6B}" srcOrd="10" destOrd="0" presId="urn:microsoft.com/office/officeart/2005/8/layout/list1"/>
    <dgm:cxn modelId="{1090771C-CA33-446A-AE7D-E5415DCEAB93}" type="presParOf" srcId="{E10479B0-3137-443A-9D5D-75EB822A17C4}" destId="{EBBC5A19-465B-44E0-A608-F03CBE5B43E8}" srcOrd="11" destOrd="0" presId="urn:microsoft.com/office/officeart/2005/8/layout/list1"/>
    <dgm:cxn modelId="{8AF73046-8B40-4200-BCA8-A2E981CBF0B0}" type="presParOf" srcId="{E10479B0-3137-443A-9D5D-75EB822A17C4}" destId="{98ED8569-F049-407F-9BFA-518065BD6B57}" srcOrd="12" destOrd="0" presId="urn:microsoft.com/office/officeart/2005/8/layout/list1"/>
    <dgm:cxn modelId="{F96D94DC-5ADF-4A5E-83FB-064C4179592B}" type="presParOf" srcId="{98ED8569-F049-407F-9BFA-518065BD6B57}" destId="{EEC38DB1-9719-408B-B593-997BEF198F16}" srcOrd="0" destOrd="0" presId="urn:microsoft.com/office/officeart/2005/8/layout/list1"/>
    <dgm:cxn modelId="{BD5C1361-C48B-47D3-877D-F6C38F829D29}" type="presParOf" srcId="{98ED8569-F049-407F-9BFA-518065BD6B57}" destId="{3A80D877-F91C-4761-AE8D-6FCA21EA7BBE}" srcOrd="1" destOrd="0" presId="urn:microsoft.com/office/officeart/2005/8/layout/list1"/>
    <dgm:cxn modelId="{FB978C70-2E1C-4D97-9C7A-8F491C7D0947}" type="presParOf" srcId="{E10479B0-3137-443A-9D5D-75EB822A17C4}" destId="{D6DF23B1-CC86-4E3A-BAB9-D83B2865391F}" srcOrd="13" destOrd="0" presId="urn:microsoft.com/office/officeart/2005/8/layout/list1"/>
    <dgm:cxn modelId="{88326E38-A645-4001-884E-8C27138F080E}" type="presParOf" srcId="{E10479B0-3137-443A-9D5D-75EB822A17C4}" destId="{F2324FF2-EA5D-4ABA-B37C-AEE2A03031AF}" srcOrd="14" destOrd="0" presId="urn:microsoft.com/office/officeart/2005/8/layout/list1"/>
    <dgm:cxn modelId="{1A3F18E8-F353-49E5-9CE9-4C8FFC59C422}" type="presParOf" srcId="{E10479B0-3137-443A-9D5D-75EB822A17C4}" destId="{CC075D32-AD28-49E8-8774-ED01243FF0CE}" srcOrd="15" destOrd="0" presId="urn:microsoft.com/office/officeart/2005/8/layout/list1"/>
    <dgm:cxn modelId="{FC7E9405-E8FC-4173-969C-BD50FC1CBE62}" type="presParOf" srcId="{E10479B0-3137-443A-9D5D-75EB822A17C4}" destId="{391510A3-00DB-43BD-8A05-E4DB9109653B}" srcOrd="16" destOrd="0" presId="urn:microsoft.com/office/officeart/2005/8/layout/list1"/>
    <dgm:cxn modelId="{68934A3E-8D40-4090-B85B-4F64F94880E0}" type="presParOf" srcId="{391510A3-00DB-43BD-8A05-E4DB9109653B}" destId="{A50E742A-7423-4538-931D-F1A0A6DF8639}" srcOrd="0" destOrd="0" presId="urn:microsoft.com/office/officeart/2005/8/layout/list1"/>
    <dgm:cxn modelId="{DBC19D67-F207-41C1-9512-9B445FF2645A}" type="presParOf" srcId="{391510A3-00DB-43BD-8A05-E4DB9109653B}" destId="{D313BBE5-864A-4F6F-864E-62EB5C2B9C2C}" srcOrd="1" destOrd="0" presId="urn:microsoft.com/office/officeart/2005/8/layout/list1"/>
    <dgm:cxn modelId="{16A7AA30-4A6A-44B4-9C08-CC72E80F08DB}" type="presParOf" srcId="{E10479B0-3137-443A-9D5D-75EB822A17C4}" destId="{72795494-71B8-4048-97CE-AD893BA99376}" srcOrd="17" destOrd="0" presId="urn:microsoft.com/office/officeart/2005/8/layout/list1"/>
    <dgm:cxn modelId="{C9F86F7F-CB69-4917-A423-E795DE043F97}" type="presParOf" srcId="{E10479B0-3137-443A-9D5D-75EB822A17C4}" destId="{C47AC31A-29CA-44D1-A704-A40A9A2CD55A}"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9E288E-2B31-4C95-AA3E-8B32A0000D1A}"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F204DAFC-1F87-4CC8-92F8-0CA3928C2479}">
      <dgm:prSet/>
      <dgm:spPr/>
      <dgm:t>
        <a:bodyPr/>
        <a:lstStyle/>
        <a:p>
          <a:r>
            <a:rPr lang="en-GB"/>
            <a:t>Univariate non-graphical</a:t>
          </a:r>
          <a:endParaRPr lang="en-US"/>
        </a:p>
      </dgm:t>
    </dgm:pt>
    <dgm:pt modelId="{C18898BD-0D16-4098-BDD9-B68E9014C2AC}" type="parTrans" cxnId="{CDF9EA7D-B4AE-4D1C-AD4B-178EFEF5BDBA}">
      <dgm:prSet/>
      <dgm:spPr/>
      <dgm:t>
        <a:bodyPr/>
        <a:lstStyle/>
        <a:p>
          <a:endParaRPr lang="en-US"/>
        </a:p>
      </dgm:t>
    </dgm:pt>
    <dgm:pt modelId="{889694AB-735A-4E20-86D4-C621DEC25AE6}" type="sibTrans" cxnId="{CDF9EA7D-B4AE-4D1C-AD4B-178EFEF5BDBA}">
      <dgm:prSet/>
      <dgm:spPr/>
      <dgm:t>
        <a:bodyPr/>
        <a:lstStyle/>
        <a:p>
          <a:endParaRPr lang="en-US"/>
        </a:p>
      </dgm:t>
    </dgm:pt>
    <dgm:pt modelId="{E7C05E10-2091-426C-BC32-5E33EAF0C37F}">
      <dgm:prSet/>
      <dgm:spPr/>
      <dgm:t>
        <a:bodyPr/>
        <a:lstStyle/>
        <a:p>
          <a:r>
            <a:rPr lang="en-GB"/>
            <a:t>Measuring central tendency – mean, median, mode and distribution</a:t>
          </a:r>
          <a:endParaRPr lang="en-US"/>
        </a:p>
      </dgm:t>
    </dgm:pt>
    <dgm:pt modelId="{175FDE70-81E3-43DE-9AB7-9D397EEEF391}" type="parTrans" cxnId="{580C1DDE-338D-42A4-A126-721C4686D477}">
      <dgm:prSet/>
      <dgm:spPr/>
      <dgm:t>
        <a:bodyPr/>
        <a:lstStyle/>
        <a:p>
          <a:endParaRPr lang="en-US"/>
        </a:p>
      </dgm:t>
    </dgm:pt>
    <dgm:pt modelId="{F5FE080D-52E5-4D6F-B656-5A7CD7E4A8B4}" type="sibTrans" cxnId="{580C1DDE-338D-42A4-A126-721C4686D477}">
      <dgm:prSet/>
      <dgm:spPr/>
      <dgm:t>
        <a:bodyPr/>
        <a:lstStyle/>
        <a:p>
          <a:endParaRPr lang="en-US"/>
        </a:p>
      </dgm:t>
    </dgm:pt>
    <dgm:pt modelId="{04827DCE-61B2-4205-AB5E-49FE11C337B2}">
      <dgm:prSet/>
      <dgm:spPr/>
      <dgm:t>
        <a:bodyPr/>
        <a:lstStyle/>
        <a:p>
          <a:r>
            <a:rPr lang="en-GB"/>
            <a:t>Multivariate non-graphical</a:t>
          </a:r>
          <a:endParaRPr lang="en-US"/>
        </a:p>
      </dgm:t>
    </dgm:pt>
    <dgm:pt modelId="{D32B93BB-985E-4281-A6AA-0F0B883767BF}" type="parTrans" cxnId="{5D8C7415-5382-417B-819C-BCDBEF4DEC2E}">
      <dgm:prSet/>
      <dgm:spPr/>
      <dgm:t>
        <a:bodyPr/>
        <a:lstStyle/>
        <a:p>
          <a:endParaRPr lang="en-US"/>
        </a:p>
      </dgm:t>
    </dgm:pt>
    <dgm:pt modelId="{2E783D55-F5A6-499A-B63A-B20F862FE5A2}" type="sibTrans" cxnId="{5D8C7415-5382-417B-819C-BCDBEF4DEC2E}">
      <dgm:prSet/>
      <dgm:spPr/>
      <dgm:t>
        <a:bodyPr/>
        <a:lstStyle/>
        <a:p>
          <a:endParaRPr lang="en-US"/>
        </a:p>
      </dgm:t>
    </dgm:pt>
    <dgm:pt modelId="{CCE8A596-9FA5-491F-8EC9-9A5CF0113B04}">
      <dgm:prSet/>
      <dgm:spPr/>
      <dgm:t>
        <a:bodyPr/>
        <a:lstStyle/>
        <a:p>
          <a:r>
            <a:rPr lang="en-GB"/>
            <a:t>Cross tabulation, Correlation analysis</a:t>
          </a:r>
          <a:endParaRPr lang="en-US"/>
        </a:p>
      </dgm:t>
    </dgm:pt>
    <dgm:pt modelId="{B2FA99AA-9517-40D2-93AC-D2ADD4A6BD84}" type="parTrans" cxnId="{786BEA3C-52A3-46EE-805E-A29C0362403B}">
      <dgm:prSet/>
      <dgm:spPr/>
      <dgm:t>
        <a:bodyPr/>
        <a:lstStyle/>
        <a:p>
          <a:endParaRPr lang="en-US"/>
        </a:p>
      </dgm:t>
    </dgm:pt>
    <dgm:pt modelId="{01F1932F-F6EA-4AD4-950F-855E328462E2}" type="sibTrans" cxnId="{786BEA3C-52A3-46EE-805E-A29C0362403B}">
      <dgm:prSet/>
      <dgm:spPr/>
      <dgm:t>
        <a:bodyPr/>
        <a:lstStyle/>
        <a:p>
          <a:endParaRPr lang="en-US"/>
        </a:p>
      </dgm:t>
    </dgm:pt>
    <dgm:pt modelId="{190A487A-0DF6-4137-AAF6-692B394C7D03}">
      <dgm:prSet/>
      <dgm:spPr/>
      <dgm:t>
        <a:bodyPr/>
        <a:lstStyle/>
        <a:p>
          <a:r>
            <a:rPr lang="en-GB"/>
            <a:t>Univariate graphical</a:t>
          </a:r>
          <a:endParaRPr lang="en-US"/>
        </a:p>
      </dgm:t>
    </dgm:pt>
    <dgm:pt modelId="{2FBE4B08-B5F1-4D81-A4EC-6562DDBC80B2}" type="parTrans" cxnId="{86EB4BB6-21EE-4C1B-97C0-0A589193B484}">
      <dgm:prSet/>
      <dgm:spPr/>
      <dgm:t>
        <a:bodyPr/>
        <a:lstStyle/>
        <a:p>
          <a:endParaRPr lang="en-US"/>
        </a:p>
      </dgm:t>
    </dgm:pt>
    <dgm:pt modelId="{2A320CA6-B748-4478-9AA8-9EE04C2AA6A6}" type="sibTrans" cxnId="{86EB4BB6-21EE-4C1B-97C0-0A589193B484}">
      <dgm:prSet/>
      <dgm:spPr/>
      <dgm:t>
        <a:bodyPr/>
        <a:lstStyle/>
        <a:p>
          <a:endParaRPr lang="en-US"/>
        </a:p>
      </dgm:t>
    </dgm:pt>
    <dgm:pt modelId="{04217D4B-4374-4FC7-A893-83320F5ACAD5}">
      <dgm:prSet/>
      <dgm:spPr/>
      <dgm:t>
        <a:bodyPr/>
        <a:lstStyle/>
        <a:p>
          <a:r>
            <a:rPr lang="en-GB"/>
            <a:t>Histograms, Boxplots</a:t>
          </a:r>
          <a:endParaRPr lang="en-US"/>
        </a:p>
      </dgm:t>
    </dgm:pt>
    <dgm:pt modelId="{A389E3BE-C42A-46EE-8C1F-C267A5DA5D11}" type="parTrans" cxnId="{AF59EF3F-1DCE-4787-8652-C39C7BD68B24}">
      <dgm:prSet/>
      <dgm:spPr/>
      <dgm:t>
        <a:bodyPr/>
        <a:lstStyle/>
        <a:p>
          <a:endParaRPr lang="en-US"/>
        </a:p>
      </dgm:t>
    </dgm:pt>
    <dgm:pt modelId="{AC72A41B-A37A-46D8-B13E-1A0A3D053D4D}" type="sibTrans" cxnId="{AF59EF3F-1DCE-4787-8652-C39C7BD68B24}">
      <dgm:prSet/>
      <dgm:spPr/>
      <dgm:t>
        <a:bodyPr/>
        <a:lstStyle/>
        <a:p>
          <a:endParaRPr lang="en-US"/>
        </a:p>
      </dgm:t>
    </dgm:pt>
    <dgm:pt modelId="{10D84298-06F5-4F80-8CB2-E702C309A35B}">
      <dgm:prSet/>
      <dgm:spPr/>
      <dgm:t>
        <a:bodyPr/>
        <a:lstStyle/>
        <a:p>
          <a:r>
            <a:rPr lang="en-GB"/>
            <a:t>Multivariate graphical</a:t>
          </a:r>
          <a:endParaRPr lang="en-US"/>
        </a:p>
      </dgm:t>
    </dgm:pt>
    <dgm:pt modelId="{ED63C324-7B68-4760-AE94-AC4B33087CB2}" type="parTrans" cxnId="{55705ADA-AF67-49AB-B7E7-129960F9EFE1}">
      <dgm:prSet/>
      <dgm:spPr/>
      <dgm:t>
        <a:bodyPr/>
        <a:lstStyle/>
        <a:p>
          <a:endParaRPr lang="en-US"/>
        </a:p>
      </dgm:t>
    </dgm:pt>
    <dgm:pt modelId="{FDFCDEF3-49FD-4F65-900B-2ECE3F09923E}" type="sibTrans" cxnId="{55705ADA-AF67-49AB-B7E7-129960F9EFE1}">
      <dgm:prSet/>
      <dgm:spPr/>
      <dgm:t>
        <a:bodyPr/>
        <a:lstStyle/>
        <a:p>
          <a:endParaRPr lang="en-US"/>
        </a:p>
      </dgm:t>
    </dgm:pt>
    <dgm:pt modelId="{3CA9C23E-4DD8-4B59-91E0-A38EAA56564D}">
      <dgm:prSet/>
      <dgm:spPr/>
      <dgm:t>
        <a:bodyPr/>
        <a:lstStyle/>
        <a:p>
          <a:r>
            <a:rPr lang="en-GB"/>
            <a:t>Scatter plots</a:t>
          </a:r>
          <a:endParaRPr lang="en-US"/>
        </a:p>
      </dgm:t>
    </dgm:pt>
    <dgm:pt modelId="{10E27960-F740-45E4-B02A-C2FCC9D1BA81}" type="parTrans" cxnId="{DD10EFE0-9926-470E-BBFA-7369D1A9B320}">
      <dgm:prSet/>
      <dgm:spPr/>
      <dgm:t>
        <a:bodyPr/>
        <a:lstStyle/>
        <a:p>
          <a:endParaRPr lang="en-US"/>
        </a:p>
      </dgm:t>
    </dgm:pt>
    <dgm:pt modelId="{C303B48B-F532-4141-9561-BC31B897BC77}" type="sibTrans" cxnId="{DD10EFE0-9926-470E-BBFA-7369D1A9B320}">
      <dgm:prSet/>
      <dgm:spPr/>
      <dgm:t>
        <a:bodyPr/>
        <a:lstStyle/>
        <a:p>
          <a:endParaRPr lang="en-US"/>
        </a:p>
      </dgm:t>
    </dgm:pt>
    <dgm:pt modelId="{C886C2D6-A49C-405C-A5FC-C790D57EF5F6}" type="pres">
      <dgm:prSet presAssocID="{A39E288E-2B31-4C95-AA3E-8B32A0000D1A}" presName="linear" presStyleCnt="0">
        <dgm:presLayoutVars>
          <dgm:dir/>
          <dgm:animLvl val="lvl"/>
          <dgm:resizeHandles val="exact"/>
        </dgm:presLayoutVars>
      </dgm:prSet>
      <dgm:spPr/>
    </dgm:pt>
    <dgm:pt modelId="{F2ECF92A-3E34-40CD-9B47-9B4A3A2A1EAC}" type="pres">
      <dgm:prSet presAssocID="{F204DAFC-1F87-4CC8-92F8-0CA3928C2479}" presName="parentLin" presStyleCnt="0"/>
      <dgm:spPr/>
    </dgm:pt>
    <dgm:pt modelId="{C5003811-39B1-410D-80D4-551FDA1AD4DC}" type="pres">
      <dgm:prSet presAssocID="{F204DAFC-1F87-4CC8-92F8-0CA3928C2479}" presName="parentLeftMargin" presStyleLbl="node1" presStyleIdx="0" presStyleCnt="4"/>
      <dgm:spPr/>
    </dgm:pt>
    <dgm:pt modelId="{9DA21695-AAB4-45E1-9C51-465528EF7008}" type="pres">
      <dgm:prSet presAssocID="{F204DAFC-1F87-4CC8-92F8-0CA3928C2479}" presName="parentText" presStyleLbl="node1" presStyleIdx="0" presStyleCnt="4">
        <dgm:presLayoutVars>
          <dgm:chMax val="0"/>
          <dgm:bulletEnabled val="1"/>
        </dgm:presLayoutVars>
      </dgm:prSet>
      <dgm:spPr/>
    </dgm:pt>
    <dgm:pt modelId="{EF1438C9-E5B7-4C94-A1BF-A7B6770EA52D}" type="pres">
      <dgm:prSet presAssocID="{F204DAFC-1F87-4CC8-92F8-0CA3928C2479}" presName="negativeSpace" presStyleCnt="0"/>
      <dgm:spPr/>
    </dgm:pt>
    <dgm:pt modelId="{048A0E89-3831-4822-9D60-4CB2CFCC5E08}" type="pres">
      <dgm:prSet presAssocID="{F204DAFC-1F87-4CC8-92F8-0CA3928C2479}" presName="childText" presStyleLbl="conFgAcc1" presStyleIdx="0" presStyleCnt="4">
        <dgm:presLayoutVars>
          <dgm:bulletEnabled val="1"/>
        </dgm:presLayoutVars>
      </dgm:prSet>
      <dgm:spPr/>
    </dgm:pt>
    <dgm:pt modelId="{B18BEBFE-7EED-4646-895C-08FD76F8D489}" type="pres">
      <dgm:prSet presAssocID="{889694AB-735A-4E20-86D4-C621DEC25AE6}" presName="spaceBetweenRectangles" presStyleCnt="0"/>
      <dgm:spPr/>
    </dgm:pt>
    <dgm:pt modelId="{321A220F-0614-4E29-AC96-75A88E07497F}" type="pres">
      <dgm:prSet presAssocID="{04827DCE-61B2-4205-AB5E-49FE11C337B2}" presName="parentLin" presStyleCnt="0"/>
      <dgm:spPr/>
    </dgm:pt>
    <dgm:pt modelId="{D82FFD08-D8DA-49BE-897F-B8A36A61BD33}" type="pres">
      <dgm:prSet presAssocID="{04827DCE-61B2-4205-AB5E-49FE11C337B2}" presName="parentLeftMargin" presStyleLbl="node1" presStyleIdx="0" presStyleCnt="4"/>
      <dgm:spPr/>
    </dgm:pt>
    <dgm:pt modelId="{1EFB432F-5A91-4791-847D-8F13B898EF1A}" type="pres">
      <dgm:prSet presAssocID="{04827DCE-61B2-4205-AB5E-49FE11C337B2}" presName="parentText" presStyleLbl="node1" presStyleIdx="1" presStyleCnt="4">
        <dgm:presLayoutVars>
          <dgm:chMax val="0"/>
          <dgm:bulletEnabled val="1"/>
        </dgm:presLayoutVars>
      </dgm:prSet>
      <dgm:spPr/>
    </dgm:pt>
    <dgm:pt modelId="{532CB6F5-B487-4213-9CF4-F6D421828EA8}" type="pres">
      <dgm:prSet presAssocID="{04827DCE-61B2-4205-AB5E-49FE11C337B2}" presName="negativeSpace" presStyleCnt="0"/>
      <dgm:spPr/>
    </dgm:pt>
    <dgm:pt modelId="{DF0A442E-DAB4-47A6-A8C8-9E3F4C8A432B}" type="pres">
      <dgm:prSet presAssocID="{04827DCE-61B2-4205-AB5E-49FE11C337B2}" presName="childText" presStyleLbl="conFgAcc1" presStyleIdx="1" presStyleCnt="4">
        <dgm:presLayoutVars>
          <dgm:bulletEnabled val="1"/>
        </dgm:presLayoutVars>
      </dgm:prSet>
      <dgm:spPr/>
    </dgm:pt>
    <dgm:pt modelId="{1A50393F-87FA-4CE9-B3E3-3DBB690FB3D0}" type="pres">
      <dgm:prSet presAssocID="{2E783D55-F5A6-499A-B63A-B20F862FE5A2}" presName="spaceBetweenRectangles" presStyleCnt="0"/>
      <dgm:spPr/>
    </dgm:pt>
    <dgm:pt modelId="{C9371DC2-ADA6-431C-A426-C483B34CCE06}" type="pres">
      <dgm:prSet presAssocID="{190A487A-0DF6-4137-AAF6-692B394C7D03}" presName="parentLin" presStyleCnt="0"/>
      <dgm:spPr/>
    </dgm:pt>
    <dgm:pt modelId="{96473B5D-426C-431B-9E04-1B84619247AE}" type="pres">
      <dgm:prSet presAssocID="{190A487A-0DF6-4137-AAF6-692B394C7D03}" presName="parentLeftMargin" presStyleLbl="node1" presStyleIdx="1" presStyleCnt="4"/>
      <dgm:spPr/>
    </dgm:pt>
    <dgm:pt modelId="{F8C7EA6F-A8E0-4213-931B-A4906FCDCEB6}" type="pres">
      <dgm:prSet presAssocID="{190A487A-0DF6-4137-AAF6-692B394C7D03}" presName="parentText" presStyleLbl="node1" presStyleIdx="2" presStyleCnt="4">
        <dgm:presLayoutVars>
          <dgm:chMax val="0"/>
          <dgm:bulletEnabled val="1"/>
        </dgm:presLayoutVars>
      </dgm:prSet>
      <dgm:spPr/>
    </dgm:pt>
    <dgm:pt modelId="{23241F68-AFB6-40F9-ACC6-517D1528DB89}" type="pres">
      <dgm:prSet presAssocID="{190A487A-0DF6-4137-AAF6-692B394C7D03}" presName="negativeSpace" presStyleCnt="0"/>
      <dgm:spPr/>
    </dgm:pt>
    <dgm:pt modelId="{E5B96356-9584-4F80-AFFF-4E4CB63C4E14}" type="pres">
      <dgm:prSet presAssocID="{190A487A-0DF6-4137-AAF6-692B394C7D03}" presName="childText" presStyleLbl="conFgAcc1" presStyleIdx="2" presStyleCnt="4">
        <dgm:presLayoutVars>
          <dgm:bulletEnabled val="1"/>
        </dgm:presLayoutVars>
      </dgm:prSet>
      <dgm:spPr/>
    </dgm:pt>
    <dgm:pt modelId="{6CF252E8-4137-4672-B47D-303241122696}" type="pres">
      <dgm:prSet presAssocID="{2A320CA6-B748-4478-9AA8-9EE04C2AA6A6}" presName="spaceBetweenRectangles" presStyleCnt="0"/>
      <dgm:spPr/>
    </dgm:pt>
    <dgm:pt modelId="{F929E4F6-8C0E-42E7-8422-16E05E93E243}" type="pres">
      <dgm:prSet presAssocID="{10D84298-06F5-4F80-8CB2-E702C309A35B}" presName="parentLin" presStyleCnt="0"/>
      <dgm:spPr/>
    </dgm:pt>
    <dgm:pt modelId="{7AAD3E97-19BA-47AD-8448-65E396D71506}" type="pres">
      <dgm:prSet presAssocID="{10D84298-06F5-4F80-8CB2-E702C309A35B}" presName="parentLeftMargin" presStyleLbl="node1" presStyleIdx="2" presStyleCnt="4"/>
      <dgm:spPr/>
    </dgm:pt>
    <dgm:pt modelId="{FDB7168C-1CE7-496E-8273-D695B81F3185}" type="pres">
      <dgm:prSet presAssocID="{10D84298-06F5-4F80-8CB2-E702C309A35B}" presName="parentText" presStyleLbl="node1" presStyleIdx="3" presStyleCnt="4">
        <dgm:presLayoutVars>
          <dgm:chMax val="0"/>
          <dgm:bulletEnabled val="1"/>
        </dgm:presLayoutVars>
      </dgm:prSet>
      <dgm:spPr/>
    </dgm:pt>
    <dgm:pt modelId="{B746A7C1-8C91-484C-8D66-56D4B581536A}" type="pres">
      <dgm:prSet presAssocID="{10D84298-06F5-4F80-8CB2-E702C309A35B}" presName="negativeSpace" presStyleCnt="0"/>
      <dgm:spPr/>
    </dgm:pt>
    <dgm:pt modelId="{2CB213F7-DF07-447A-B15B-6EB1D03D3817}" type="pres">
      <dgm:prSet presAssocID="{10D84298-06F5-4F80-8CB2-E702C309A35B}" presName="childText" presStyleLbl="conFgAcc1" presStyleIdx="3" presStyleCnt="4">
        <dgm:presLayoutVars>
          <dgm:bulletEnabled val="1"/>
        </dgm:presLayoutVars>
      </dgm:prSet>
      <dgm:spPr/>
    </dgm:pt>
  </dgm:ptLst>
  <dgm:cxnLst>
    <dgm:cxn modelId="{5D8C7415-5382-417B-819C-BCDBEF4DEC2E}" srcId="{A39E288E-2B31-4C95-AA3E-8B32A0000D1A}" destId="{04827DCE-61B2-4205-AB5E-49FE11C337B2}" srcOrd="1" destOrd="0" parTransId="{D32B93BB-985E-4281-A6AA-0F0B883767BF}" sibTransId="{2E783D55-F5A6-499A-B63A-B20F862FE5A2}"/>
    <dgm:cxn modelId="{CA0C953C-B604-4A06-9F01-16D09FD1D03E}" type="presOf" srcId="{04827DCE-61B2-4205-AB5E-49FE11C337B2}" destId="{D82FFD08-D8DA-49BE-897F-B8A36A61BD33}" srcOrd="0" destOrd="0" presId="urn:microsoft.com/office/officeart/2005/8/layout/list1"/>
    <dgm:cxn modelId="{786BEA3C-52A3-46EE-805E-A29C0362403B}" srcId="{04827DCE-61B2-4205-AB5E-49FE11C337B2}" destId="{CCE8A596-9FA5-491F-8EC9-9A5CF0113B04}" srcOrd="0" destOrd="0" parTransId="{B2FA99AA-9517-40D2-93AC-D2ADD4A6BD84}" sibTransId="{01F1932F-F6EA-4AD4-950F-855E328462E2}"/>
    <dgm:cxn modelId="{AF59EF3F-1DCE-4787-8652-C39C7BD68B24}" srcId="{190A487A-0DF6-4137-AAF6-692B394C7D03}" destId="{04217D4B-4374-4FC7-A893-83320F5ACAD5}" srcOrd="0" destOrd="0" parTransId="{A389E3BE-C42A-46EE-8C1F-C267A5DA5D11}" sibTransId="{AC72A41B-A37A-46D8-B13E-1A0A3D053D4D}"/>
    <dgm:cxn modelId="{870D955F-57FD-49A1-96A4-60CAF8815202}" type="presOf" srcId="{04217D4B-4374-4FC7-A893-83320F5ACAD5}" destId="{E5B96356-9584-4F80-AFFF-4E4CB63C4E14}" srcOrd="0" destOrd="0" presId="urn:microsoft.com/office/officeart/2005/8/layout/list1"/>
    <dgm:cxn modelId="{135C566C-59C9-4176-8A70-C5209BDCD058}" type="presOf" srcId="{F204DAFC-1F87-4CC8-92F8-0CA3928C2479}" destId="{9DA21695-AAB4-45E1-9C51-465528EF7008}" srcOrd="1" destOrd="0" presId="urn:microsoft.com/office/officeart/2005/8/layout/list1"/>
    <dgm:cxn modelId="{CB359251-A393-4644-8595-52170CC53DEA}" type="presOf" srcId="{3CA9C23E-4DD8-4B59-91E0-A38EAA56564D}" destId="{2CB213F7-DF07-447A-B15B-6EB1D03D3817}" srcOrd="0" destOrd="0" presId="urn:microsoft.com/office/officeart/2005/8/layout/list1"/>
    <dgm:cxn modelId="{03C59852-332C-4D88-BCC2-DD55B97B9A6F}" type="presOf" srcId="{F204DAFC-1F87-4CC8-92F8-0CA3928C2479}" destId="{C5003811-39B1-410D-80D4-551FDA1AD4DC}" srcOrd="0" destOrd="0" presId="urn:microsoft.com/office/officeart/2005/8/layout/list1"/>
    <dgm:cxn modelId="{FD1D2055-628A-4A4B-92A7-95188C99947C}" type="presOf" srcId="{04827DCE-61B2-4205-AB5E-49FE11C337B2}" destId="{1EFB432F-5A91-4791-847D-8F13B898EF1A}" srcOrd="1" destOrd="0" presId="urn:microsoft.com/office/officeart/2005/8/layout/list1"/>
    <dgm:cxn modelId="{CDF9EA7D-B4AE-4D1C-AD4B-178EFEF5BDBA}" srcId="{A39E288E-2B31-4C95-AA3E-8B32A0000D1A}" destId="{F204DAFC-1F87-4CC8-92F8-0CA3928C2479}" srcOrd="0" destOrd="0" parTransId="{C18898BD-0D16-4098-BDD9-B68E9014C2AC}" sibTransId="{889694AB-735A-4E20-86D4-C621DEC25AE6}"/>
    <dgm:cxn modelId="{75B7FE90-C2D0-4BCC-9852-3CC10B837001}" type="presOf" srcId="{10D84298-06F5-4F80-8CB2-E702C309A35B}" destId="{7AAD3E97-19BA-47AD-8448-65E396D71506}" srcOrd="0" destOrd="0" presId="urn:microsoft.com/office/officeart/2005/8/layout/list1"/>
    <dgm:cxn modelId="{EE8CDF96-6087-4759-93B5-D87A4FF6879A}" type="presOf" srcId="{E7C05E10-2091-426C-BC32-5E33EAF0C37F}" destId="{048A0E89-3831-4822-9D60-4CB2CFCC5E08}" srcOrd="0" destOrd="0" presId="urn:microsoft.com/office/officeart/2005/8/layout/list1"/>
    <dgm:cxn modelId="{427C9E9D-8523-4C3C-A507-A0709486A3A7}" type="presOf" srcId="{CCE8A596-9FA5-491F-8EC9-9A5CF0113B04}" destId="{DF0A442E-DAB4-47A6-A8C8-9E3F4C8A432B}" srcOrd="0" destOrd="0" presId="urn:microsoft.com/office/officeart/2005/8/layout/list1"/>
    <dgm:cxn modelId="{BF486EA5-B85B-41C8-9C98-C7AFD1E8BA50}" type="presOf" srcId="{190A487A-0DF6-4137-AAF6-692B394C7D03}" destId="{F8C7EA6F-A8E0-4213-931B-A4906FCDCEB6}" srcOrd="1" destOrd="0" presId="urn:microsoft.com/office/officeart/2005/8/layout/list1"/>
    <dgm:cxn modelId="{86EB4BB6-21EE-4C1B-97C0-0A589193B484}" srcId="{A39E288E-2B31-4C95-AA3E-8B32A0000D1A}" destId="{190A487A-0DF6-4137-AAF6-692B394C7D03}" srcOrd="2" destOrd="0" parTransId="{2FBE4B08-B5F1-4D81-A4EC-6562DDBC80B2}" sibTransId="{2A320CA6-B748-4478-9AA8-9EE04C2AA6A6}"/>
    <dgm:cxn modelId="{326375BC-1148-421F-BD43-2586D8728C52}" type="presOf" srcId="{10D84298-06F5-4F80-8CB2-E702C309A35B}" destId="{FDB7168C-1CE7-496E-8273-D695B81F3185}" srcOrd="1" destOrd="0" presId="urn:microsoft.com/office/officeart/2005/8/layout/list1"/>
    <dgm:cxn modelId="{55705ADA-AF67-49AB-B7E7-129960F9EFE1}" srcId="{A39E288E-2B31-4C95-AA3E-8B32A0000D1A}" destId="{10D84298-06F5-4F80-8CB2-E702C309A35B}" srcOrd="3" destOrd="0" parTransId="{ED63C324-7B68-4760-AE94-AC4B33087CB2}" sibTransId="{FDFCDEF3-49FD-4F65-900B-2ECE3F09923E}"/>
    <dgm:cxn modelId="{D17D20DB-968D-4A90-BCB9-BD5EE0056D69}" type="presOf" srcId="{A39E288E-2B31-4C95-AA3E-8B32A0000D1A}" destId="{C886C2D6-A49C-405C-A5FC-C790D57EF5F6}" srcOrd="0" destOrd="0" presId="urn:microsoft.com/office/officeart/2005/8/layout/list1"/>
    <dgm:cxn modelId="{580C1DDE-338D-42A4-A126-721C4686D477}" srcId="{F204DAFC-1F87-4CC8-92F8-0CA3928C2479}" destId="{E7C05E10-2091-426C-BC32-5E33EAF0C37F}" srcOrd="0" destOrd="0" parTransId="{175FDE70-81E3-43DE-9AB7-9D397EEEF391}" sibTransId="{F5FE080D-52E5-4D6F-B656-5A7CD7E4A8B4}"/>
    <dgm:cxn modelId="{DD10EFE0-9926-470E-BBFA-7369D1A9B320}" srcId="{10D84298-06F5-4F80-8CB2-E702C309A35B}" destId="{3CA9C23E-4DD8-4B59-91E0-A38EAA56564D}" srcOrd="0" destOrd="0" parTransId="{10E27960-F740-45E4-B02A-C2FCC9D1BA81}" sibTransId="{C303B48B-F532-4141-9561-BC31B897BC77}"/>
    <dgm:cxn modelId="{B26768EE-2A65-455E-8DDF-FE6BC7B77CA7}" type="presOf" srcId="{190A487A-0DF6-4137-AAF6-692B394C7D03}" destId="{96473B5D-426C-431B-9E04-1B84619247AE}" srcOrd="0" destOrd="0" presId="urn:microsoft.com/office/officeart/2005/8/layout/list1"/>
    <dgm:cxn modelId="{BB6BC177-EC48-4659-9DEA-186FC74CAE34}" type="presParOf" srcId="{C886C2D6-A49C-405C-A5FC-C790D57EF5F6}" destId="{F2ECF92A-3E34-40CD-9B47-9B4A3A2A1EAC}" srcOrd="0" destOrd="0" presId="urn:microsoft.com/office/officeart/2005/8/layout/list1"/>
    <dgm:cxn modelId="{158B2A34-1283-463C-9BF8-FF765E576A1C}" type="presParOf" srcId="{F2ECF92A-3E34-40CD-9B47-9B4A3A2A1EAC}" destId="{C5003811-39B1-410D-80D4-551FDA1AD4DC}" srcOrd="0" destOrd="0" presId="urn:microsoft.com/office/officeart/2005/8/layout/list1"/>
    <dgm:cxn modelId="{131F5C48-00BB-4D81-A190-64AEDEDA8971}" type="presParOf" srcId="{F2ECF92A-3E34-40CD-9B47-9B4A3A2A1EAC}" destId="{9DA21695-AAB4-45E1-9C51-465528EF7008}" srcOrd="1" destOrd="0" presId="urn:microsoft.com/office/officeart/2005/8/layout/list1"/>
    <dgm:cxn modelId="{2DF26AC6-A898-48C9-948A-40FCB251BE80}" type="presParOf" srcId="{C886C2D6-A49C-405C-A5FC-C790D57EF5F6}" destId="{EF1438C9-E5B7-4C94-A1BF-A7B6770EA52D}" srcOrd="1" destOrd="0" presId="urn:microsoft.com/office/officeart/2005/8/layout/list1"/>
    <dgm:cxn modelId="{39C193E9-B8BE-4889-8766-2524F535E36A}" type="presParOf" srcId="{C886C2D6-A49C-405C-A5FC-C790D57EF5F6}" destId="{048A0E89-3831-4822-9D60-4CB2CFCC5E08}" srcOrd="2" destOrd="0" presId="urn:microsoft.com/office/officeart/2005/8/layout/list1"/>
    <dgm:cxn modelId="{D963F2CB-C734-40BB-BC0A-5CC5D119B422}" type="presParOf" srcId="{C886C2D6-A49C-405C-A5FC-C790D57EF5F6}" destId="{B18BEBFE-7EED-4646-895C-08FD76F8D489}" srcOrd="3" destOrd="0" presId="urn:microsoft.com/office/officeart/2005/8/layout/list1"/>
    <dgm:cxn modelId="{B133D3B5-BAD5-4F0B-885E-E35A10F9A23D}" type="presParOf" srcId="{C886C2D6-A49C-405C-A5FC-C790D57EF5F6}" destId="{321A220F-0614-4E29-AC96-75A88E07497F}" srcOrd="4" destOrd="0" presId="urn:microsoft.com/office/officeart/2005/8/layout/list1"/>
    <dgm:cxn modelId="{8BC15B55-7E40-41AD-928C-EE8E454162D5}" type="presParOf" srcId="{321A220F-0614-4E29-AC96-75A88E07497F}" destId="{D82FFD08-D8DA-49BE-897F-B8A36A61BD33}" srcOrd="0" destOrd="0" presId="urn:microsoft.com/office/officeart/2005/8/layout/list1"/>
    <dgm:cxn modelId="{980EE33E-5CC7-49BA-AC35-E3DBB4BE2353}" type="presParOf" srcId="{321A220F-0614-4E29-AC96-75A88E07497F}" destId="{1EFB432F-5A91-4791-847D-8F13B898EF1A}" srcOrd="1" destOrd="0" presId="urn:microsoft.com/office/officeart/2005/8/layout/list1"/>
    <dgm:cxn modelId="{0A820F73-889A-435F-AD0F-15AC2C59C307}" type="presParOf" srcId="{C886C2D6-A49C-405C-A5FC-C790D57EF5F6}" destId="{532CB6F5-B487-4213-9CF4-F6D421828EA8}" srcOrd="5" destOrd="0" presId="urn:microsoft.com/office/officeart/2005/8/layout/list1"/>
    <dgm:cxn modelId="{D9DE57D0-EC27-4DBF-94FE-DEE671317257}" type="presParOf" srcId="{C886C2D6-A49C-405C-A5FC-C790D57EF5F6}" destId="{DF0A442E-DAB4-47A6-A8C8-9E3F4C8A432B}" srcOrd="6" destOrd="0" presId="urn:microsoft.com/office/officeart/2005/8/layout/list1"/>
    <dgm:cxn modelId="{E3BCAC77-F246-4C5E-AA32-67F74415A58B}" type="presParOf" srcId="{C886C2D6-A49C-405C-A5FC-C790D57EF5F6}" destId="{1A50393F-87FA-4CE9-B3E3-3DBB690FB3D0}" srcOrd="7" destOrd="0" presId="urn:microsoft.com/office/officeart/2005/8/layout/list1"/>
    <dgm:cxn modelId="{ADFD39D5-4DE1-46D8-814F-955CCCE57934}" type="presParOf" srcId="{C886C2D6-A49C-405C-A5FC-C790D57EF5F6}" destId="{C9371DC2-ADA6-431C-A426-C483B34CCE06}" srcOrd="8" destOrd="0" presId="urn:microsoft.com/office/officeart/2005/8/layout/list1"/>
    <dgm:cxn modelId="{4C41307F-6BE9-4BDB-831E-7C18B7236730}" type="presParOf" srcId="{C9371DC2-ADA6-431C-A426-C483B34CCE06}" destId="{96473B5D-426C-431B-9E04-1B84619247AE}" srcOrd="0" destOrd="0" presId="urn:microsoft.com/office/officeart/2005/8/layout/list1"/>
    <dgm:cxn modelId="{7D1AD0AB-362B-4711-AA69-FCB12CFEB7D7}" type="presParOf" srcId="{C9371DC2-ADA6-431C-A426-C483B34CCE06}" destId="{F8C7EA6F-A8E0-4213-931B-A4906FCDCEB6}" srcOrd="1" destOrd="0" presId="urn:microsoft.com/office/officeart/2005/8/layout/list1"/>
    <dgm:cxn modelId="{6B8910A9-02BD-46F4-86F0-878E4F11D81A}" type="presParOf" srcId="{C886C2D6-A49C-405C-A5FC-C790D57EF5F6}" destId="{23241F68-AFB6-40F9-ACC6-517D1528DB89}" srcOrd="9" destOrd="0" presId="urn:microsoft.com/office/officeart/2005/8/layout/list1"/>
    <dgm:cxn modelId="{A5C7D0A8-B412-45D8-A95B-74DE01A2339B}" type="presParOf" srcId="{C886C2D6-A49C-405C-A5FC-C790D57EF5F6}" destId="{E5B96356-9584-4F80-AFFF-4E4CB63C4E14}" srcOrd="10" destOrd="0" presId="urn:microsoft.com/office/officeart/2005/8/layout/list1"/>
    <dgm:cxn modelId="{72AD170F-AA34-4F02-B9E2-2ED1E10AE4B4}" type="presParOf" srcId="{C886C2D6-A49C-405C-A5FC-C790D57EF5F6}" destId="{6CF252E8-4137-4672-B47D-303241122696}" srcOrd="11" destOrd="0" presId="urn:microsoft.com/office/officeart/2005/8/layout/list1"/>
    <dgm:cxn modelId="{6E43007E-CE28-48EA-BC08-47CD04DD8096}" type="presParOf" srcId="{C886C2D6-A49C-405C-A5FC-C790D57EF5F6}" destId="{F929E4F6-8C0E-42E7-8422-16E05E93E243}" srcOrd="12" destOrd="0" presId="urn:microsoft.com/office/officeart/2005/8/layout/list1"/>
    <dgm:cxn modelId="{6CFBE235-1BC4-4BDF-B477-01A2B39107F7}" type="presParOf" srcId="{F929E4F6-8C0E-42E7-8422-16E05E93E243}" destId="{7AAD3E97-19BA-47AD-8448-65E396D71506}" srcOrd="0" destOrd="0" presId="urn:microsoft.com/office/officeart/2005/8/layout/list1"/>
    <dgm:cxn modelId="{7D8AA48A-E0C0-463C-ADF8-75D992629807}" type="presParOf" srcId="{F929E4F6-8C0E-42E7-8422-16E05E93E243}" destId="{FDB7168C-1CE7-496E-8273-D695B81F3185}" srcOrd="1" destOrd="0" presId="urn:microsoft.com/office/officeart/2005/8/layout/list1"/>
    <dgm:cxn modelId="{ED2A8B33-B474-4471-94DA-860D625E398F}" type="presParOf" srcId="{C886C2D6-A49C-405C-A5FC-C790D57EF5F6}" destId="{B746A7C1-8C91-484C-8D66-56D4B581536A}" srcOrd="13" destOrd="0" presId="urn:microsoft.com/office/officeart/2005/8/layout/list1"/>
    <dgm:cxn modelId="{F34B1BF9-0A5B-47C6-A3D8-7CE13E401D8D}" type="presParOf" srcId="{C886C2D6-A49C-405C-A5FC-C790D57EF5F6}" destId="{2CB213F7-DF07-447A-B15B-6EB1D03D3817}"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B8C5F5-AABE-4DAA-9C14-E05E57900E89}">
      <dsp:nvSpPr>
        <dsp:cNvPr id="0" name=""/>
        <dsp:cNvSpPr/>
      </dsp:nvSpPr>
      <dsp:spPr>
        <a:xfrm>
          <a:off x="0" y="89702"/>
          <a:ext cx="10927829" cy="12168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Confirmatory Data Analysis: </a:t>
          </a:r>
          <a:endParaRPr lang="en-US" sz="3600" kern="1200" dirty="0"/>
        </a:p>
      </dsp:txBody>
      <dsp:txXfrm>
        <a:off x="59399" y="149101"/>
        <a:ext cx="10809031" cy="1098002"/>
      </dsp:txXfrm>
    </dsp:sp>
    <dsp:sp modelId="{B1685B3A-A5EE-41DB-A6A0-0589394E82F4}">
      <dsp:nvSpPr>
        <dsp:cNvPr id="0" name=""/>
        <dsp:cNvSpPr/>
      </dsp:nvSpPr>
      <dsp:spPr>
        <a:xfrm>
          <a:off x="0" y="1306502"/>
          <a:ext cx="10927829"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6959" tIns="40640" rIns="227584" bIns="40640" numCol="1" spcCol="1270" anchor="t" anchorCtr="0">
          <a:noAutofit/>
        </a:bodyPr>
        <a:lstStyle/>
        <a:p>
          <a:pPr marL="803275" lvl="1" indent="-447675" algn="l" defTabSz="1422400">
            <a:lnSpc>
              <a:spcPct val="90000"/>
            </a:lnSpc>
            <a:spcBef>
              <a:spcPct val="0"/>
            </a:spcBef>
            <a:spcAft>
              <a:spcPct val="20000"/>
            </a:spcAft>
            <a:buChar char="•"/>
          </a:pPr>
          <a:r>
            <a:rPr lang="en-US" sz="3200" kern="1200"/>
            <a:t>Verify the hypothesis by statistical analysis</a:t>
          </a:r>
          <a:endParaRPr lang="en-US" sz="3200" kern="1200" dirty="0"/>
        </a:p>
      </dsp:txBody>
      <dsp:txXfrm>
        <a:off x="0" y="1306502"/>
        <a:ext cx="10927829" cy="1076400"/>
      </dsp:txXfrm>
    </dsp:sp>
    <dsp:sp modelId="{3067050F-7B0B-4CFA-B39E-AE64DB4AC414}">
      <dsp:nvSpPr>
        <dsp:cNvPr id="0" name=""/>
        <dsp:cNvSpPr/>
      </dsp:nvSpPr>
      <dsp:spPr>
        <a:xfrm>
          <a:off x="0" y="2382902"/>
          <a:ext cx="10927829" cy="121680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Get conclusions and present your results nicely.</a:t>
          </a:r>
          <a:endParaRPr lang="en-US" sz="3200" kern="1200" dirty="0"/>
        </a:p>
      </dsp:txBody>
      <dsp:txXfrm>
        <a:off x="59399" y="2442301"/>
        <a:ext cx="10809031" cy="10980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675A32-DBED-429D-ABA0-795CB1B64932}">
      <dsp:nvSpPr>
        <dsp:cNvPr id="0" name=""/>
        <dsp:cNvSpPr/>
      </dsp:nvSpPr>
      <dsp:spPr>
        <a:xfrm>
          <a:off x="0" y="216164"/>
          <a:ext cx="7602047" cy="970200"/>
        </a:xfrm>
        <a:prstGeom prst="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90003" tIns="291592" rIns="590003" bIns="128016" numCol="1" spcCol="1270" anchor="t" anchorCtr="0">
          <a:noAutofit/>
        </a:bodyPr>
        <a:lstStyle/>
        <a:p>
          <a:pPr marL="171450" lvl="1" indent="-171450" algn="l" defTabSz="800100">
            <a:lnSpc>
              <a:spcPct val="90000"/>
            </a:lnSpc>
            <a:spcBef>
              <a:spcPct val="0"/>
            </a:spcBef>
            <a:spcAft>
              <a:spcPct val="15000"/>
            </a:spcAft>
            <a:buChar char="•"/>
          </a:pPr>
          <a:r>
            <a:rPr lang="en-GB" sz="1800" kern="1200"/>
            <a:t>High level overview  -- dataset characteristics</a:t>
          </a:r>
          <a:endParaRPr lang="en-US" sz="1800" kern="1200"/>
        </a:p>
        <a:p>
          <a:pPr marL="171450" lvl="1" indent="-171450" algn="l" defTabSz="800100">
            <a:lnSpc>
              <a:spcPct val="90000"/>
            </a:lnSpc>
            <a:spcBef>
              <a:spcPct val="0"/>
            </a:spcBef>
            <a:spcAft>
              <a:spcPct val="15000"/>
            </a:spcAft>
            <a:buChar char="•"/>
          </a:pPr>
          <a:r>
            <a:rPr lang="en-GB" sz="1800" kern="1200"/>
            <a:t>E.g. mean, median, and stddev</a:t>
          </a:r>
          <a:endParaRPr lang="en-US" sz="1800" kern="1200"/>
        </a:p>
      </dsp:txBody>
      <dsp:txXfrm>
        <a:off x="0" y="216164"/>
        <a:ext cx="7602047" cy="970200"/>
      </dsp:txXfrm>
    </dsp:sp>
    <dsp:sp modelId="{6813AB38-A38B-481F-AD3A-BEFBFA7D5073}">
      <dsp:nvSpPr>
        <dsp:cNvPr id="0" name=""/>
        <dsp:cNvSpPr/>
      </dsp:nvSpPr>
      <dsp:spPr>
        <a:xfrm>
          <a:off x="380102" y="9524"/>
          <a:ext cx="5321432" cy="41328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137" tIns="0" rIns="201137" bIns="0" numCol="1" spcCol="1270" anchor="ctr" anchorCtr="0">
          <a:noAutofit/>
        </a:bodyPr>
        <a:lstStyle/>
        <a:p>
          <a:pPr marL="0" lvl="0" indent="0" algn="l" defTabSz="800100">
            <a:lnSpc>
              <a:spcPct val="90000"/>
            </a:lnSpc>
            <a:spcBef>
              <a:spcPct val="0"/>
            </a:spcBef>
            <a:spcAft>
              <a:spcPct val="35000"/>
            </a:spcAft>
            <a:buNone/>
          </a:pPr>
          <a:r>
            <a:rPr lang="en-GB" sz="1800" kern="1200"/>
            <a:t>Summative analysis</a:t>
          </a:r>
          <a:endParaRPr lang="en-US" sz="1800" kern="1200"/>
        </a:p>
      </dsp:txBody>
      <dsp:txXfrm>
        <a:off x="400277" y="29699"/>
        <a:ext cx="5281082" cy="372930"/>
      </dsp:txXfrm>
    </dsp:sp>
    <dsp:sp modelId="{6BF31B3B-F4C5-49DE-A9B9-4EDA6673971C}">
      <dsp:nvSpPr>
        <dsp:cNvPr id="0" name=""/>
        <dsp:cNvSpPr/>
      </dsp:nvSpPr>
      <dsp:spPr>
        <a:xfrm>
          <a:off x="0" y="1468604"/>
          <a:ext cx="7602047" cy="970200"/>
        </a:xfrm>
        <a:prstGeom prst="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90003" tIns="291592" rIns="590003" bIns="128016" numCol="1" spcCol="1270" anchor="t" anchorCtr="0">
          <a:noAutofit/>
        </a:bodyPr>
        <a:lstStyle/>
        <a:p>
          <a:pPr marL="171450" lvl="1" indent="-171450" algn="l" defTabSz="800100">
            <a:lnSpc>
              <a:spcPct val="90000"/>
            </a:lnSpc>
            <a:spcBef>
              <a:spcPct val="0"/>
            </a:spcBef>
            <a:spcAft>
              <a:spcPct val="15000"/>
            </a:spcAft>
            <a:buChar char="•"/>
          </a:pPr>
          <a:r>
            <a:rPr lang="en-GB" sz="1800" kern="1200"/>
            <a:t>Focusing on distribution and properties of individual variables</a:t>
          </a:r>
          <a:endParaRPr lang="en-US" sz="1800" kern="1200"/>
        </a:p>
        <a:p>
          <a:pPr marL="171450" lvl="1" indent="-171450" algn="l" defTabSz="800100">
            <a:lnSpc>
              <a:spcPct val="90000"/>
            </a:lnSpc>
            <a:spcBef>
              <a:spcPct val="0"/>
            </a:spcBef>
            <a:spcAft>
              <a:spcPct val="15000"/>
            </a:spcAft>
            <a:buChar char="•"/>
          </a:pPr>
          <a:r>
            <a:rPr lang="en-GB" sz="1800" kern="1200"/>
            <a:t>E.g. Histogram, count plot</a:t>
          </a:r>
          <a:endParaRPr lang="en-US" sz="1800" kern="1200"/>
        </a:p>
      </dsp:txBody>
      <dsp:txXfrm>
        <a:off x="0" y="1468604"/>
        <a:ext cx="7602047" cy="970200"/>
      </dsp:txXfrm>
    </dsp:sp>
    <dsp:sp modelId="{2A46D71E-DDBE-47CD-83AB-40BC4CB933CC}">
      <dsp:nvSpPr>
        <dsp:cNvPr id="0" name=""/>
        <dsp:cNvSpPr/>
      </dsp:nvSpPr>
      <dsp:spPr>
        <a:xfrm>
          <a:off x="380102" y="1261964"/>
          <a:ext cx="5321432" cy="41328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137" tIns="0" rIns="201137" bIns="0" numCol="1" spcCol="1270" anchor="ctr" anchorCtr="0">
          <a:noAutofit/>
        </a:bodyPr>
        <a:lstStyle/>
        <a:p>
          <a:pPr marL="0" lvl="0" indent="0" algn="l" defTabSz="800100">
            <a:lnSpc>
              <a:spcPct val="90000"/>
            </a:lnSpc>
            <a:spcBef>
              <a:spcPct val="0"/>
            </a:spcBef>
            <a:spcAft>
              <a:spcPct val="35000"/>
            </a:spcAft>
            <a:buNone/>
          </a:pPr>
          <a:r>
            <a:rPr lang="en-GB" sz="1800" kern="1200"/>
            <a:t>Univariate analysis</a:t>
          </a:r>
          <a:endParaRPr lang="en-US" sz="1800" kern="1200"/>
        </a:p>
      </dsp:txBody>
      <dsp:txXfrm>
        <a:off x="400277" y="1282139"/>
        <a:ext cx="5281082" cy="372930"/>
      </dsp:txXfrm>
    </dsp:sp>
    <dsp:sp modelId="{BD6B1D09-BCD5-45D4-AEA8-DAB53732CB6B}">
      <dsp:nvSpPr>
        <dsp:cNvPr id="0" name=""/>
        <dsp:cNvSpPr/>
      </dsp:nvSpPr>
      <dsp:spPr>
        <a:xfrm>
          <a:off x="0" y="2721044"/>
          <a:ext cx="7602047" cy="970200"/>
        </a:xfrm>
        <a:prstGeom prst="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90003" tIns="291592" rIns="590003" bIns="128016" numCol="1" spcCol="1270" anchor="t" anchorCtr="0">
          <a:noAutofit/>
        </a:bodyPr>
        <a:lstStyle/>
        <a:p>
          <a:pPr marL="171450" lvl="1" indent="-171450" algn="l" defTabSz="800100">
            <a:lnSpc>
              <a:spcPct val="90000"/>
            </a:lnSpc>
            <a:spcBef>
              <a:spcPct val="0"/>
            </a:spcBef>
            <a:spcAft>
              <a:spcPct val="15000"/>
            </a:spcAft>
            <a:buChar char="•"/>
          </a:pPr>
          <a:r>
            <a:rPr lang="en-GB" sz="1800" kern="1200"/>
            <a:t>Examining relationships between pairs of variables</a:t>
          </a:r>
          <a:endParaRPr lang="en-US" sz="1800" kern="1200"/>
        </a:p>
        <a:p>
          <a:pPr marL="171450" lvl="1" indent="-171450" algn="l" defTabSz="800100">
            <a:lnSpc>
              <a:spcPct val="90000"/>
            </a:lnSpc>
            <a:spcBef>
              <a:spcPct val="0"/>
            </a:spcBef>
            <a:spcAft>
              <a:spcPct val="15000"/>
            </a:spcAft>
            <a:buChar char="•"/>
          </a:pPr>
          <a:r>
            <a:rPr lang="en-GB" sz="1800" kern="1200"/>
            <a:t>E.g. correlation analysis, scatter plots</a:t>
          </a:r>
          <a:endParaRPr lang="en-US" sz="1800" kern="1200"/>
        </a:p>
      </dsp:txBody>
      <dsp:txXfrm>
        <a:off x="0" y="2721044"/>
        <a:ext cx="7602047" cy="970200"/>
      </dsp:txXfrm>
    </dsp:sp>
    <dsp:sp modelId="{143A2EFE-E412-4799-813B-3681FDC82F87}">
      <dsp:nvSpPr>
        <dsp:cNvPr id="0" name=""/>
        <dsp:cNvSpPr/>
      </dsp:nvSpPr>
      <dsp:spPr>
        <a:xfrm>
          <a:off x="380102" y="2514404"/>
          <a:ext cx="5321432" cy="41328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137" tIns="0" rIns="201137" bIns="0" numCol="1" spcCol="1270" anchor="ctr" anchorCtr="0">
          <a:noAutofit/>
        </a:bodyPr>
        <a:lstStyle/>
        <a:p>
          <a:pPr marL="0" lvl="0" indent="0" algn="l" defTabSz="800100">
            <a:lnSpc>
              <a:spcPct val="90000"/>
            </a:lnSpc>
            <a:spcBef>
              <a:spcPct val="0"/>
            </a:spcBef>
            <a:spcAft>
              <a:spcPct val="35000"/>
            </a:spcAft>
            <a:buNone/>
          </a:pPr>
          <a:r>
            <a:rPr lang="en-GB" sz="1800" kern="1200"/>
            <a:t>Bivariate analysis</a:t>
          </a:r>
          <a:endParaRPr lang="en-US" sz="1800" kern="1200"/>
        </a:p>
      </dsp:txBody>
      <dsp:txXfrm>
        <a:off x="400277" y="2534579"/>
        <a:ext cx="5281082" cy="372930"/>
      </dsp:txXfrm>
    </dsp:sp>
    <dsp:sp modelId="{F2324FF2-EA5D-4ABA-B37C-AEE2A03031AF}">
      <dsp:nvSpPr>
        <dsp:cNvPr id="0" name=""/>
        <dsp:cNvSpPr/>
      </dsp:nvSpPr>
      <dsp:spPr>
        <a:xfrm>
          <a:off x="0" y="3973484"/>
          <a:ext cx="7602047" cy="1234800"/>
        </a:xfrm>
        <a:prstGeom prst="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90003" tIns="291592" rIns="590003" bIns="128016" numCol="1" spcCol="1270" anchor="t" anchorCtr="0">
          <a:noAutofit/>
        </a:bodyPr>
        <a:lstStyle/>
        <a:p>
          <a:pPr marL="171450" lvl="1" indent="-171450" algn="l" defTabSz="800100">
            <a:lnSpc>
              <a:spcPct val="90000"/>
            </a:lnSpc>
            <a:spcBef>
              <a:spcPct val="0"/>
            </a:spcBef>
            <a:spcAft>
              <a:spcPct val="15000"/>
            </a:spcAft>
            <a:buChar char="•"/>
          </a:pPr>
          <a:r>
            <a:rPr lang="en-GB" sz="1800" kern="1200" dirty="0"/>
            <a:t>Extending bivariate analysis to multiple variables simultaneously</a:t>
          </a:r>
          <a:endParaRPr lang="en-US" sz="1800" kern="1200" dirty="0"/>
        </a:p>
        <a:p>
          <a:pPr marL="171450" lvl="1" indent="-171450" algn="l" defTabSz="800100">
            <a:lnSpc>
              <a:spcPct val="90000"/>
            </a:lnSpc>
            <a:spcBef>
              <a:spcPct val="0"/>
            </a:spcBef>
            <a:spcAft>
              <a:spcPct val="15000"/>
            </a:spcAft>
            <a:buChar char="•"/>
          </a:pPr>
          <a:r>
            <a:rPr lang="en-GB" sz="1800" kern="1200" dirty="0"/>
            <a:t>E.g. Stacked bar charts</a:t>
          </a:r>
          <a:endParaRPr lang="en-US" sz="1800" kern="1200" dirty="0"/>
        </a:p>
      </dsp:txBody>
      <dsp:txXfrm>
        <a:off x="0" y="3973484"/>
        <a:ext cx="7602047" cy="1234800"/>
      </dsp:txXfrm>
    </dsp:sp>
    <dsp:sp modelId="{3A80D877-F91C-4761-AE8D-6FCA21EA7BBE}">
      <dsp:nvSpPr>
        <dsp:cNvPr id="0" name=""/>
        <dsp:cNvSpPr/>
      </dsp:nvSpPr>
      <dsp:spPr>
        <a:xfrm>
          <a:off x="380102" y="3766844"/>
          <a:ext cx="5321432" cy="41328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137" tIns="0" rIns="201137" bIns="0" numCol="1" spcCol="1270" anchor="ctr" anchorCtr="0">
          <a:noAutofit/>
        </a:bodyPr>
        <a:lstStyle/>
        <a:p>
          <a:pPr marL="0" lvl="0" indent="0" algn="l" defTabSz="800100">
            <a:lnSpc>
              <a:spcPct val="90000"/>
            </a:lnSpc>
            <a:spcBef>
              <a:spcPct val="0"/>
            </a:spcBef>
            <a:spcAft>
              <a:spcPct val="35000"/>
            </a:spcAft>
            <a:buNone/>
          </a:pPr>
          <a:r>
            <a:rPr lang="en-GB" sz="1800" kern="1200"/>
            <a:t>Multivariate analysis</a:t>
          </a:r>
          <a:endParaRPr lang="en-US" sz="1800" kern="1200"/>
        </a:p>
      </dsp:txBody>
      <dsp:txXfrm>
        <a:off x="400277" y="3787019"/>
        <a:ext cx="5281082" cy="372930"/>
      </dsp:txXfrm>
    </dsp:sp>
    <dsp:sp modelId="{C47AC31A-29CA-44D1-A704-A40A9A2CD55A}">
      <dsp:nvSpPr>
        <dsp:cNvPr id="0" name=""/>
        <dsp:cNvSpPr/>
      </dsp:nvSpPr>
      <dsp:spPr>
        <a:xfrm>
          <a:off x="0" y="5490524"/>
          <a:ext cx="7602047" cy="970200"/>
        </a:xfrm>
        <a:prstGeom prst="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90003" tIns="291592" rIns="590003" bIns="128016" numCol="1" spcCol="1270" anchor="t" anchorCtr="0">
          <a:noAutofit/>
        </a:bodyPr>
        <a:lstStyle/>
        <a:p>
          <a:pPr marL="171450" lvl="1" indent="-171450" algn="l" defTabSz="800100">
            <a:lnSpc>
              <a:spcPct val="90000"/>
            </a:lnSpc>
            <a:spcBef>
              <a:spcPct val="0"/>
            </a:spcBef>
            <a:spcAft>
              <a:spcPct val="15000"/>
            </a:spcAft>
            <a:buChar char="•"/>
          </a:pPr>
          <a:r>
            <a:rPr lang="en-GB" sz="1800" kern="1200"/>
            <a:t>Exploring data graphically</a:t>
          </a:r>
          <a:endParaRPr lang="en-US" sz="1800" kern="1200"/>
        </a:p>
        <a:p>
          <a:pPr marL="171450" lvl="1" indent="-171450" algn="l" defTabSz="800100">
            <a:lnSpc>
              <a:spcPct val="90000"/>
            </a:lnSpc>
            <a:spcBef>
              <a:spcPct val="0"/>
            </a:spcBef>
            <a:spcAft>
              <a:spcPct val="15000"/>
            </a:spcAft>
            <a:buChar char="•"/>
          </a:pPr>
          <a:r>
            <a:rPr lang="en-GB" sz="1800" kern="1200"/>
            <a:t>E.g. histograms, box plots, heatmaps</a:t>
          </a:r>
          <a:endParaRPr lang="en-US" sz="1800" kern="1200"/>
        </a:p>
      </dsp:txBody>
      <dsp:txXfrm>
        <a:off x="0" y="5490524"/>
        <a:ext cx="7602047" cy="970200"/>
      </dsp:txXfrm>
    </dsp:sp>
    <dsp:sp modelId="{D313BBE5-864A-4F6F-864E-62EB5C2B9C2C}">
      <dsp:nvSpPr>
        <dsp:cNvPr id="0" name=""/>
        <dsp:cNvSpPr/>
      </dsp:nvSpPr>
      <dsp:spPr>
        <a:xfrm>
          <a:off x="380102" y="5283884"/>
          <a:ext cx="5321432" cy="41328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137" tIns="0" rIns="201137" bIns="0" numCol="1" spcCol="1270" anchor="ctr" anchorCtr="0">
          <a:noAutofit/>
        </a:bodyPr>
        <a:lstStyle/>
        <a:p>
          <a:pPr marL="0" lvl="0" indent="0" algn="l" defTabSz="800100">
            <a:lnSpc>
              <a:spcPct val="90000"/>
            </a:lnSpc>
            <a:spcBef>
              <a:spcPct val="0"/>
            </a:spcBef>
            <a:spcAft>
              <a:spcPct val="35000"/>
            </a:spcAft>
            <a:buNone/>
          </a:pPr>
          <a:r>
            <a:rPr lang="en-GB" sz="1800" kern="1200"/>
            <a:t>Visualisation methods</a:t>
          </a:r>
          <a:endParaRPr lang="en-US" sz="1800" kern="1200"/>
        </a:p>
      </dsp:txBody>
      <dsp:txXfrm>
        <a:off x="400277" y="5304059"/>
        <a:ext cx="5281082" cy="372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8A0E89-3831-4822-9D60-4CB2CFCC5E08}">
      <dsp:nvSpPr>
        <dsp:cNvPr id="0" name=""/>
        <dsp:cNvSpPr/>
      </dsp:nvSpPr>
      <dsp:spPr>
        <a:xfrm>
          <a:off x="0" y="337396"/>
          <a:ext cx="6263640" cy="11907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437388" rIns="486128" bIns="149352" numCol="1" spcCol="1270" anchor="t" anchorCtr="0">
          <a:noAutofit/>
        </a:bodyPr>
        <a:lstStyle/>
        <a:p>
          <a:pPr marL="228600" lvl="1" indent="-228600" algn="l" defTabSz="933450">
            <a:lnSpc>
              <a:spcPct val="90000"/>
            </a:lnSpc>
            <a:spcBef>
              <a:spcPct val="0"/>
            </a:spcBef>
            <a:spcAft>
              <a:spcPct val="15000"/>
            </a:spcAft>
            <a:buChar char="•"/>
          </a:pPr>
          <a:r>
            <a:rPr lang="en-GB" sz="2100" kern="1200"/>
            <a:t>Measuring central tendency – mean, median, mode and distribution</a:t>
          </a:r>
          <a:endParaRPr lang="en-US" sz="2100" kern="1200"/>
        </a:p>
      </dsp:txBody>
      <dsp:txXfrm>
        <a:off x="0" y="337396"/>
        <a:ext cx="6263640" cy="1190700"/>
      </dsp:txXfrm>
    </dsp:sp>
    <dsp:sp modelId="{9DA21695-AAB4-45E1-9C51-465528EF7008}">
      <dsp:nvSpPr>
        <dsp:cNvPr id="0" name=""/>
        <dsp:cNvSpPr/>
      </dsp:nvSpPr>
      <dsp:spPr>
        <a:xfrm>
          <a:off x="313182" y="27436"/>
          <a:ext cx="4384548" cy="6199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933450">
            <a:lnSpc>
              <a:spcPct val="90000"/>
            </a:lnSpc>
            <a:spcBef>
              <a:spcPct val="0"/>
            </a:spcBef>
            <a:spcAft>
              <a:spcPct val="35000"/>
            </a:spcAft>
            <a:buNone/>
          </a:pPr>
          <a:r>
            <a:rPr lang="en-GB" sz="2100" kern="1200"/>
            <a:t>Univariate non-graphical</a:t>
          </a:r>
          <a:endParaRPr lang="en-US" sz="2100" kern="1200"/>
        </a:p>
      </dsp:txBody>
      <dsp:txXfrm>
        <a:off x="343444" y="57698"/>
        <a:ext cx="4324024" cy="559396"/>
      </dsp:txXfrm>
    </dsp:sp>
    <dsp:sp modelId="{DF0A442E-DAB4-47A6-A8C8-9E3F4C8A432B}">
      <dsp:nvSpPr>
        <dsp:cNvPr id="0" name=""/>
        <dsp:cNvSpPr/>
      </dsp:nvSpPr>
      <dsp:spPr>
        <a:xfrm>
          <a:off x="0" y="1951456"/>
          <a:ext cx="6263640" cy="893025"/>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437388" rIns="486128" bIns="149352" numCol="1" spcCol="1270" anchor="t" anchorCtr="0">
          <a:noAutofit/>
        </a:bodyPr>
        <a:lstStyle/>
        <a:p>
          <a:pPr marL="228600" lvl="1" indent="-228600" algn="l" defTabSz="933450">
            <a:lnSpc>
              <a:spcPct val="90000"/>
            </a:lnSpc>
            <a:spcBef>
              <a:spcPct val="0"/>
            </a:spcBef>
            <a:spcAft>
              <a:spcPct val="15000"/>
            </a:spcAft>
            <a:buChar char="•"/>
          </a:pPr>
          <a:r>
            <a:rPr lang="en-GB" sz="2100" kern="1200"/>
            <a:t>Cross tabulation, Correlation analysis</a:t>
          </a:r>
          <a:endParaRPr lang="en-US" sz="2100" kern="1200"/>
        </a:p>
      </dsp:txBody>
      <dsp:txXfrm>
        <a:off x="0" y="1951456"/>
        <a:ext cx="6263640" cy="893025"/>
      </dsp:txXfrm>
    </dsp:sp>
    <dsp:sp modelId="{1EFB432F-5A91-4791-847D-8F13B898EF1A}">
      <dsp:nvSpPr>
        <dsp:cNvPr id="0" name=""/>
        <dsp:cNvSpPr/>
      </dsp:nvSpPr>
      <dsp:spPr>
        <a:xfrm>
          <a:off x="313182" y="1641496"/>
          <a:ext cx="4384548" cy="6199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933450">
            <a:lnSpc>
              <a:spcPct val="90000"/>
            </a:lnSpc>
            <a:spcBef>
              <a:spcPct val="0"/>
            </a:spcBef>
            <a:spcAft>
              <a:spcPct val="35000"/>
            </a:spcAft>
            <a:buNone/>
          </a:pPr>
          <a:r>
            <a:rPr lang="en-GB" sz="2100" kern="1200"/>
            <a:t>Multivariate non-graphical</a:t>
          </a:r>
          <a:endParaRPr lang="en-US" sz="2100" kern="1200"/>
        </a:p>
      </dsp:txBody>
      <dsp:txXfrm>
        <a:off x="343444" y="1671758"/>
        <a:ext cx="4324024" cy="559396"/>
      </dsp:txXfrm>
    </dsp:sp>
    <dsp:sp modelId="{E5B96356-9584-4F80-AFFF-4E4CB63C4E14}">
      <dsp:nvSpPr>
        <dsp:cNvPr id="0" name=""/>
        <dsp:cNvSpPr/>
      </dsp:nvSpPr>
      <dsp:spPr>
        <a:xfrm>
          <a:off x="0" y="3267841"/>
          <a:ext cx="6263640" cy="893025"/>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437388" rIns="486128" bIns="149352" numCol="1" spcCol="1270" anchor="t" anchorCtr="0">
          <a:noAutofit/>
        </a:bodyPr>
        <a:lstStyle/>
        <a:p>
          <a:pPr marL="228600" lvl="1" indent="-228600" algn="l" defTabSz="933450">
            <a:lnSpc>
              <a:spcPct val="90000"/>
            </a:lnSpc>
            <a:spcBef>
              <a:spcPct val="0"/>
            </a:spcBef>
            <a:spcAft>
              <a:spcPct val="15000"/>
            </a:spcAft>
            <a:buChar char="•"/>
          </a:pPr>
          <a:r>
            <a:rPr lang="en-GB" sz="2100" kern="1200"/>
            <a:t>Histograms, Boxplots</a:t>
          </a:r>
          <a:endParaRPr lang="en-US" sz="2100" kern="1200"/>
        </a:p>
      </dsp:txBody>
      <dsp:txXfrm>
        <a:off x="0" y="3267841"/>
        <a:ext cx="6263640" cy="893025"/>
      </dsp:txXfrm>
    </dsp:sp>
    <dsp:sp modelId="{F8C7EA6F-A8E0-4213-931B-A4906FCDCEB6}">
      <dsp:nvSpPr>
        <dsp:cNvPr id="0" name=""/>
        <dsp:cNvSpPr/>
      </dsp:nvSpPr>
      <dsp:spPr>
        <a:xfrm>
          <a:off x="313182" y="2957881"/>
          <a:ext cx="4384548" cy="6199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933450">
            <a:lnSpc>
              <a:spcPct val="90000"/>
            </a:lnSpc>
            <a:spcBef>
              <a:spcPct val="0"/>
            </a:spcBef>
            <a:spcAft>
              <a:spcPct val="35000"/>
            </a:spcAft>
            <a:buNone/>
          </a:pPr>
          <a:r>
            <a:rPr lang="en-GB" sz="2100" kern="1200"/>
            <a:t>Univariate graphical</a:t>
          </a:r>
          <a:endParaRPr lang="en-US" sz="2100" kern="1200"/>
        </a:p>
      </dsp:txBody>
      <dsp:txXfrm>
        <a:off x="343444" y="2988143"/>
        <a:ext cx="4324024" cy="559396"/>
      </dsp:txXfrm>
    </dsp:sp>
    <dsp:sp modelId="{2CB213F7-DF07-447A-B15B-6EB1D03D3817}">
      <dsp:nvSpPr>
        <dsp:cNvPr id="0" name=""/>
        <dsp:cNvSpPr/>
      </dsp:nvSpPr>
      <dsp:spPr>
        <a:xfrm>
          <a:off x="0" y="4584226"/>
          <a:ext cx="6263640" cy="893025"/>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437388" rIns="486128" bIns="149352" numCol="1" spcCol="1270" anchor="t" anchorCtr="0">
          <a:noAutofit/>
        </a:bodyPr>
        <a:lstStyle/>
        <a:p>
          <a:pPr marL="228600" lvl="1" indent="-228600" algn="l" defTabSz="933450">
            <a:lnSpc>
              <a:spcPct val="90000"/>
            </a:lnSpc>
            <a:spcBef>
              <a:spcPct val="0"/>
            </a:spcBef>
            <a:spcAft>
              <a:spcPct val="15000"/>
            </a:spcAft>
            <a:buChar char="•"/>
          </a:pPr>
          <a:r>
            <a:rPr lang="en-GB" sz="2100" kern="1200"/>
            <a:t>Scatter plots</a:t>
          </a:r>
          <a:endParaRPr lang="en-US" sz="2100" kern="1200"/>
        </a:p>
      </dsp:txBody>
      <dsp:txXfrm>
        <a:off x="0" y="4584226"/>
        <a:ext cx="6263640" cy="893025"/>
      </dsp:txXfrm>
    </dsp:sp>
    <dsp:sp modelId="{FDB7168C-1CE7-496E-8273-D695B81F3185}">
      <dsp:nvSpPr>
        <dsp:cNvPr id="0" name=""/>
        <dsp:cNvSpPr/>
      </dsp:nvSpPr>
      <dsp:spPr>
        <a:xfrm>
          <a:off x="313182" y="4274266"/>
          <a:ext cx="4384548" cy="6199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933450">
            <a:lnSpc>
              <a:spcPct val="90000"/>
            </a:lnSpc>
            <a:spcBef>
              <a:spcPct val="0"/>
            </a:spcBef>
            <a:spcAft>
              <a:spcPct val="35000"/>
            </a:spcAft>
            <a:buNone/>
          </a:pPr>
          <a:r>
            <a:rPr lang="en-GB" sz="2100" kern="1200"/>
            <a:t>Multivariate graphical</a:t>
          </a:r>
          <a:endParaRPr lang="en-US" sz="2100" kern="1200"/>
        </a:p>
      </dsp:txBody>
      <dsp:txXfrm>
        <a:off x="343444" y="4304528"/>
        <a:ext cx="4324024"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DDC4C7-9E20-4A38-8538-528068EAB11E}" type="datetimeFigureOut">
              <a:rPr lang="en-GB" smtClean="0"/>
              <a:t>06/10/2024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70EE11-72E4-4EB3-8ADB-8F86F9E6D657}" type="slidenum">
              <a:rPr lang="en-GB" smtClean="0"/>
              <a:t>‹#›</a:t>
            </a:fld>
            <a:endParaRPr lang="en-GB"/>
          </a:p>
        </p:txBody>
      </p:sp>
    </p:spTree>
    <p:extLst>
      <p:ext uri="{BB962C8B-B14F-4D97-AF65-F5344CB8AC3E}">
        <p14:creationId xmlns:p14="http://schemas.microsoft.com/office/powerpoint/2010/main" val="2921899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070EE11-72E4-4EB3-8ADB-8F86F9E6D657}" type="slidenum">
              <a:rPr lang="en-GB" smtClean="0"/>
              <a:t>8</a:t>
            </a:fld>
            <a:endParaRPr lang="en-GB"/>
          </a:p>
        </p:txBody>
      </p:sp>
    </p:spTree>
    <p:extLst>
      <p:ext uri="{BB962C8B-B14F-4D97-AF65-F5344CB8AC3E}">
        <p14:creationId xmlns:p14="http://schemas.microsoft.com/office/powerpoint/2010/main" val="3028606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070EE11-72E4-4EB3-8ADB-8F86F9E6D657}" type="slidenum">
              <a:rPr lang="en-GB" smtClean="0"/>
              <a:t>12</a:t>
            </a:fld>
            <a:endParaRPr lang="en-GB"/>
          </a:p>
        </p:txBody>
      </p:sp>
    </p:spTree>
    <p:extLst>
      <p:ext uri="{BB962C8B-B14F-4D97-AF65-F5344CB8AC3E}">
        <p14:creationId xmlns:p14="http://schemas.microsoft.com/office/powerpoint/2010/main" val="3431794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0DB1B-162C-9ACD-3863-E16AAB0BDE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AE66C92-5B64-F402-7AD8-C32A266B2A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AFB7F13-82A1-FC51-FC32-AC671E267262}"/>
              </a:ext>
            </a:extLst>
          </p:cNvPr>
          <p:cNvSpPr>
            <a:spLocks noGrp="1"/>
          </p:cNvSpPr>
          <p:nvPr>
            <p:ph type="dt" sz="half" idx="10"/>
          </p:nvPr>
        </p:nvSpPr>
        <p:spPr/>
        <p:txBody>
          <a:bodyPr/>
          <a:lstStyle/>
          <a:p>
            <a:fld id="{2FDC35F8-97EA-487C-96D1-D4E043599539}" type="datetimeFigureOut">
              <a:rPr lang="en-GB" smtClean="0"/>
              <a:t>05/10/2024</a:t>
            </a:fld>
            <a:endParaRPr lang="en-GB"/>
          </a:p>
        </p:txBody>
      </p:sp>
      <p:sp>
        <p:nvSpPr>
          <p:cNvPr id="5" name="Footer Placeholder 4">
            <a:extLst>
              <a:ext uri="{FF2B5EF4-FFF2-40B4-BE49-F238E27FC236}">
                <a16:creationId xmlns:a16="http://schemas.microsoft.com/office/drawing/2014/main" id="{64338A05-30B9-FF65-1DFF-A4350E6138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2D6BA57-99A9-8625-C8AA-EE178696D76D}"/>
              </a:ext>
            </a:extLst>
          </p:cNvPr>
          <p:cNvSpPr>
            <a:spLocks noGrp="1"/>
          </p:cNvSpPr>
          <p:nvPr>
            <p:ph type="sldNum" sz="quarter" idx="12"/>
          </p:nvPr>
        </p:nvSpPr>
        <p:spPr/>
        <p:txBody>
          <a:bodyPr/>
          <a:lstStyle/>
          <a:p>
            <a:fld id="{3D231C73-FF45-4B28-8934-75E3503582C0}" type="slidenum">
              <a:rPr lang="en-GB" smtClean="0"/>
              <a:t>‹#›</a:t>
            </a:fld>
            <a:endParaRPr lang="en-GB"/>
          </a:p>
        </p:txBody>
      </p:sp>
    </p:spTree>
    <p:extLst>
      <p:ext uri="{BB962C8B-B14F-4D97-AF65-F5344CB8AC3E}">
        <p14:creationId xmlns:p14="http://schemas.microsoft.com/office/powerpoint/2010/main" val="3234335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EE00C-6F46-8268-468A-CCAC81F63A2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5A87A01-4B78-3A85-ACED-2E6A40883B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BA86DE0-7097-B2B9-2010-986AA95DEC08}"/>
              </a:ext>
            </a:extLst>
          </p:cNvPr>
          <p:cNvSpPr>
            <a:spLocks noGrp="1"/>
          </p:cNvSpPr>
          <p:nvPr>
            <p:ph type="dt" sz="half" idx="10"/>
          </p:nvPr>
        </p:nvSpPr>
        <p:spPr/>
        <p:txBody>
          <a:bodyPr/>
          <a:lstStyle/>
          <a:p>
            <a:fld id="{2FDC35F8-97EA-487C-96D1-D4E043599539}" type="datetimeFigureOut">
              <a:rPr lang="en-GB" smtClean="0"/>
              <a:t>05/10/2024</a:t>
            </a:fld>
            <a:endParaRPr lang="en-GB"/>
          </a:p>
        </p:txBody>
      </p:sp>
      <p:sp>
        <p:nvSpPr>
          <p:cNvPr id="5" name="Footer Placeholder 4">
            <a:extLst>
              <a:ext uri="{FF2B5EF4-FFF2-40B4-BE49-F238E27FC236}">
                <a16:creationId xmlns:a16="http://schemas.microsoft.com/office/drawing/2014/main" id="{D669FD74-EA01-4F78-6DC2-FC42758B29B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04CA57-DEA0-FCDC-D8A4-81E43100FBCD}"/>
              </a:ext>
            </a:extLst>
          </p:cNvPr>
          <p:cNvSpPr>
            <a:spLocks noGrp="1"/>
          </p:cNvSpPr>
          <p:nvPr>
            <p:ph type="sldNum" sz="quarter" idx="12"/>
          </p:nvPr>
        </p:nvSpPr>
        <p:spPr/>
        <p:txBody>
          <a:bodyPr/>
          <a:lstStyle/>
          <a:p>
            <a:fld id="{3D231C73-FF45-4B28-8934-75E3503582C0}" type="slidenum">
              <a:rPr lang="en-GB" smtClean="0"/>
              <a:t>‹#›</a:t>
            </a:fld>
            <a:endParaRPr lang="en-GB"/>
          </a:p>
        </p:txBody>
      </p:sp>
    </p:spTree>
    <p:extLst>
      <p:ext uri="{BB962C8B-B14F-4D97-AF65-F5344CB8AC3E}">
        <p14:creationId xmlns:p14="http://schemas.microsoft.com/office/powerpoint/2010/main" val="1864697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501FD2-8ADF-F7CF-EBDC-51722C5556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E3DF99E-EAC4-EE6D-8437-192856DC01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12BF7AE-A594-23F0-6193-2B70D46D6261}"/>
              </a:ext>
            </a:extLst>
          </p:cNvPr>
          <p:cNvSpPr>
            <a:spLocks noGrp="1"/>
          </p:cNvSpPr>
          <p:nvPr>
            <p:ph type="dt" sz="half" idx="10"/>
          </p:nvPr>
        </p:nvSpPr>
        <p:spPr/>
        <p:txBody>
          <a:bodyPr/>
          <a:lstStyle/>
          <a:p>
            <a:fld id="{2FDC35F8-97EA-487C-96D1-D4E043599539}" type="datetimeFigureOut">
              <a:rPr lang="en-GB" smtClean="0"/>
              <a:t>05/10/2024</a:t>
            </a:fld>
            <a:endParaRPr lang="en-GB"/>
          </a:p>
        </p:txBody>
      </p:sp>
      <p:sp>
        <p:nvSpPr>
          <p:cNvPr id="5" name="Footer Placeholder 4">
            <a:extLst>
              <a:ext uri="{FF2B5EF4-FFF2-40B4-BE49-F238E27FC236}">
                <a16:creationId xmlns:a16="http://schemas.microsoft.com/office/drawing/2014/main" id="{6946E7A7-034C-C31B-7D50-7F2904CC23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66E732-3FBC-F4D2-9F4C-07C9EA88196F}"/>
              </a:ext>
            </a:extLst>
          </p:cNvPr>
          <p:cNvSpPr>
            <a:spLocks noGrp="1"/>
          </p:cNvSpPr>
          <p:nvPr>
            <p:ph type="sldNum" sz="quarter" idx="12"/>
          </p:nvPr>
        </p:nvSpPr>
        <p:spPr/>
        <p:txBody>
          <a:bodyPr/>
          <a:lstStyle/>
          <a:p>
            <a:fld id="{3D231C73-FF45-4B28-8934-75E3503582C0}" type="slidenum">
              <a:rPr lang="en-GB" smtClean="0"/>
              <a:t>‹#›</a:t>
            </a:fld>
            <a:endParaRPr lang="en-GB"/>
          </a:p>
        </p:txBody>
      </p:sp>
    </p:spTree>
    <p:extLst>
      <p:ext uri="{BB962C8B-B14F-4D97-AF65-F5344CB8AC3E}">
        <p14:creationId xmlns:p14="http://schemas.microsoft.com/office/powerpoint/2010/main" val="3199888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17"/>
        <p:cNvGrpSpPr/>
        <p:nvPr/>
      </p:nvGrpSpPr>
      <p:grpSpPr>
        <a:xfrm>
          <a:off x="0" y="0"/>
          <a:ext cx="0" cy="0"/>
          <a:chOff x="0" y="0"/>
          <a:chExt cx="0" cy="0"/>
        </a:xfrm>
      </p:grpSpPr>
      <p:sp>
        <p:nvSpPr>
          <p:cNvPr id="118" name="Google Shape;118;p19"/>
          <p:cNvSpPr/>
          <p:nvPr/>
        </p:nvSpPr>
        <p:spPr>
          <a:xfrm rot="2539665" flipH="1">
            <a:off x="10603735" y="89578"/>
            <a:ext cx="2532287" cy="1259236"/>
          </a:xfrm>
          <a:custGeom>
            <a:avLst/>
            <a:gdLst/>
            <a:ahLst/>
            <a:cxnLst/>
            <a:rect l="l" t="t" r="r" b="b"/>
            <a:pathLst>
              <a:path w="31345" h="15587" extrusionOk="0">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9" name="Google Shape;119;p19"/>
          <p:cNvSpPr/>
          <p:nvPr/>
        </p:nvSpPr>
        <p:spPr>
          <a:xfrm rot="-1669522" flipH="1">
            <a:off x="-1487491" y="-492875"/>
            <a:ext cx="2765852" cy="2936072"/>
          </a:xfrm>
          <a:custGeom>
            <a:avLst/>
            <a:gdLst/>
            <a:ahLst/>
            <a:cxnLst/>
            <a:rect l="l" t="t" r="r" b="b"/>
            <a:pathLst>
              <a:path w="34236" h="36343" extrusionOk="0">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 name="Google Shape;120;p19"/>
          <p:cNvSpPr/>
          <p:nvPr/>
        </p:nvSpPr>
        <p:spPr>
          <a:xfrm rot="-1532380">
            <a:off x="-2141713" y="-857607"/>
            <a:ext cx="3283692" cy="4639011"/>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 name="Google Shape;121;p19"/>
          <p:cNvSpPr txBox="1">
            <a:spLocks noGrp="1"/>
          </p:cNvSpPr>
          <p:nvPr>
            <p:ph type="body" idx="1"/>
          </p:nvPr>
        </p:nvSpPr>
        <p:spPr>
          <a:xfrm>
            <a:off x="959867" y="2044600"/>
            <a:ext cx="10272000" cy="41316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Clr>
                <a:srgbClr val="434343"/>
              </a:buClr>
              <a:buSzPts val="1400"/>
              <a:buChar char="●"/>
              <a:defRPr>
                <a:solidFill>
                  <a:srgbClr val="434343"/>
                </a:solidFill>
              </a:defRPr>
            </a:lvl1pPr>
            <a:lvl2pPr marL="1219170" lvl="1" indent="-423323" rtl="0">
              <a:lnSpc>
                <a:spcPct val="115000"/>
              </a:lnSpc>
              <a:spcBef>
                <a:spcPts val="0"/>
              </a:spcBef>
              <a:spcAft>
                <a:spcPts val="0"/>
              </a:spcAft>
              <a:buClr>
                <a:srgbClr val="434343"/>
              </a:buClr>
              <a:buSzPts val="1400"/>
              <a:buChar char="○"/>
              <a:defRPr>
                <a:solidFill>
                  <a:srgbClr val="434343"/>
                </a:solidFill>
              </a:defRPr>
            </a:lvl2pPr>
            <a:lvl3pPr marL="1828754" lvl="2" indent="-423323" rtl="0">
              <a:lnSpc>
                <a:spcPct val="115000"/>
              </a:lnSpc>
              <a:spcBef>
                <a:spcPts val="2133"/>
              </a:spcBef>
              <a:spcAft>
                <a:spcPts val="0"/>
              </a:spcAft>
              <a:buClr>
                <a:srgbClr val="434343"/>
              </a:buClr>
              <a:buSzPts val="1400"/>
              <a:buChar char="■"/>
              <a:defRPr>
                <a:solidFill>
                  <a:srgbClr val="434343"/>
                </a:solidFill>
              </a:defRPr>
            </a:lvl3pPr>
            <a:lvl4pPr marL="2438339" lvl="3" indent="-423323" rtl="0">
              <a:lnSpc>
                <a:spcPct val="115000"/>
              </a:lnSpc>
              <a:spcBef>
                <a:spcPts val="2133"/>
              </a:spcBef>
              <a:spcAft>
                <a:spcPts val="0"/>
              </a:spcAft>
              <a:buClr>
                <a:srgbClr val="434343"/>
              </a:buClr>
              <a:buSzPts val="1400"/>
              <a:buChar char="●"/>
              <a:defRPr>
                <a:solidFill>
                  <a:srgbClr val="434343"/>
                </a:solidFill>
              </a:defRPr>
            </a:lvl4pPr>
            <a:lvl5pPr marL="3047924" lvl="4" indent="-423323" rtl="0">
              <a:lnSpc>
                <a:spcPct val="115000"/>
              </a:lnSpc>
              <a:spcBef>
                <a:spcPts val="2133"/>
              </a:spcBef>
              <a:spcAft>
                <a:spcPts val="0"/>
              </a:spcAft>
              <a:buClr>
                <a:srgbClr val="434343"/>
              </a:buClr>
              <a:buSzPts val="1400"/>
              <a:buChar char="○"/>
              <a:defRPr>
                <a:solidFill>
                  <a:srgbClr val="434343"/>
                </a:solidFill>
              </a:defRPr>
            </a:lvl5pPr>
            <a:lvl6pPr marL="3657509" lvl="5" indent="-423323" rtl="0">
              <a:lnSpc>
                <a:spcPct val="115000"/>
              </a:lnSpc>
              <a:spcBef>
                <a:spcPts val="2133"/>
              </a:spcBef>
              <a:spcAft>
                <a:spcPts val="0"/>
              </a:spcAft>
              <a:buClr>
                <a:srgbClr val="434343"/>
              </a:buClr>
              <a:buSzPts val="1400"/>
              <a:buChar char="■"/>
              <a:defRPr>
                <a:solidFill>
                  <a:srgbClr val="434343"/>
                </a:solidFill>
              </a:defRPr>
            </a:lvl6pPr>
            <a:lvl7pPr marL="4267093" lvl="6" indent="-423323" rtl="0">
              <a:lnSpc>
                <a:spcPct val="115000"/>
              </a:lnSpc>
              <a:spcBef>
                <a:spcPts val="2133"/>
              </a:spcBef>
              <a:spcAft>
                <a:spcPts val="0"/>
              </a:spcAft>
              <a:buClr>
                <a:srgbClr val="434343"/>
              </a:buClr>
              <a:buSzPts val="1400"/>
              <a:buChar char="●"/>
              <a:defRPr>
                <a:solidFill>
                  <a:srgbClr val="434343"/>
                </a:solidFill>
              </a:defRPr>
            </a:lvl7pPr>
            <a:lvl8pPr marL="4876678" lvl="7" indent="-423323" rtl="0">
              <a:lnSpc>
                <a:spcPct val="115000"/>
              </a:lnSpc>
              <a:spcBef>
                <a:spcPts val="2133"/>
              </a:spcBef>
              <a:spcAft>
                <a:spcPts val="0"/>
              </a:spcAft>
              <a:buClr>
                <a:srgbClr val="434343"/>
              </a:buClr>
              <a:buSzPts val="1400"/>
              <a:buChar char="○"/>
              <a:defRPr>
                <a:solidFill>
                  <a:srgbClr val="434343"/>
                </a:solidFill>
              </a:defRPr>
            </a:lvl8pPr>
            <a:lvl9pPr marL="5486263" lvl="8" indent="-423323" rtl="0">
              <a:lnSpc>
                <a:spcPct val="115000"/>
              </a:lnSpc>
              <a:spcBef>
                <a:spcPts val="2133"/>
              </a:spcBef>
              <a:spcAft>
                <a:spcPts val="2133"/>
              </a:spcAft>
              <a:buClr>
                <a:srgbClr val="434343"/>
              </a:buClr>
              <a:buSzPts val="1400"/>
              <a:buChar char="■"/>
              <a:defRPr>
                <a:solidFill>
                  <a:srgbClr val="434343"/>
                </a:solidFill>
              </a:defRPr>
            </a:lvl9pPr>
          </a:lstStyle>
          <a:p>
            <a:endParaRPr/>
          </a:p>
        </p:txBody>
      </p:sp>
      <p:sp>
        <p:nvSpPr>
          <p:cNvPr id="122" name="Google Shape;122;p19"/>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222900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3E125-7E98-F2C4-2795-3E37EE81EDD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634D8A4-DD6F-0485-19CF-EE35D2D268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CAAF237-AAB6-9004-AAC7-62326537EC63}"/>
              </a:ext>
            </a:extLst>
          </p:cNvPr>
          <p:cNvSpPr>
            <a:spLocks noGrp="1"/>
          </p:cNvSpPr>
          <p:nvPr>
            <p:ph type="dt" sz="half" idx="10"/>
          </p:nvPr>
        </p:nvSpPr>
        <p:spPr/>
        <p:txBody>
          <a:bodyPr/>
          <a:lstStyle/>
          <a:p>
            <a:fld id="{2FDC35F8-97EA-487C-96D1-D4E043599539}" type="datetimeFigureOut">
              <a:rPr lang="en-GB" smtClean="0"/>
              <a:t>05/10/2024</a:t>
            </a:fld>
            <a:endParaRPr lang="en-GB"/>
          </a:p>
        </p:txBody>
      </p:sp>
      <p:sp>
        <p:nvSpPr>
          <p:cNvPr id="5" name="Footer Placeholder 4">
            <a:extLst>
              <a:ext uri="{FF2B5EF4-FFF2-40B4-BE49-F238E27FC236}">
                <a16:creationId xmlns:a16="http://schemas.microsoft.com/office/drawing/2014/main" id="{3778D19D-0409-AAFB-BB9E-E589CA6E6E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09203BF-AA40-1C08-A4D4-939B9F949013}"/>
              </a:ext>
            </a:extLst>
          </p:cNvPr>
          <p:cNvSpPr>
            <a:spLocks noGrp="1"/>
          </p:cNvSpPr>
          <p:nvPr>
            <p:ph type="sldNum" sz="quarter" idx="12"/>
          </p:nvPr>
        </p:nvSpPr>
        <p:spPr/>
        <p:txBody>
          <a:bodyPr/>
          <a:lstStyle/>
          <a:p>
            <a:fld id="{3D231C73-FF45-4B28-8934-75E3503582C0}" type="slidenum">
              <a:rPr lang="en-GB" smtClean="0"/>
              <a:t>‹#›</a:t>
            </a:fld>
            <a:endParaRPr lang="en-GB"/>
          </a:p>
        </p:txBody>
      </p:sp>
    </p:spTree>
    <p:extLst>
      <p:ext uri="{BB962C8B-B14F-4D97-AF65-F5344CB8AC3E}">
        <p14:creationId xmlns:p14="http://schemas.microsoft.com/office/powerpoint/2010/main" val="3203045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4270-B2D2-3BF1-E168-1C60C5F50A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9FC6C1A-5FA3-31F6-5ECA-9547B85C114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A1F7F6-E2F1-6CB8-5A88-FA521322822A}"/>
              </a:ext>
            </a:extLst>
          </p:cNvPr>
          <p:cNvSpPr>
            <a:spLocks noGrp="1"/>
          </p:cNvSpPr>
          <p:nvPr>
            <p:ph type="dt" sz="half" idx="10"/>
          </p:nvPr>
        </p:nvSpPr>
        <p:spPr/>
        <p:txBody>
          <a:bodyPr/>
          <a:lstStyle/>
          <a:p>
            <a:fld id="{2FDC35F8-97EA-487C-96D1-D4E043599539}" type="datetimeFigureOut">
              <a:rPr lang="en-GB" smtClean="0"/>
              <a:t>05/10/2024</a:t>
            </a:fld>
            <a:endParaRPr lang="en-GB"/>
          </a:p>
        </p:txBody>
      </p:sp>
      <p:sp>
        <p:nvSpPr>
          <p:cNvPr id="5" name="Footer Placeholder 4">
            <a:extLst>
              <a:ext uri="{FF2B5EF4-FFF2-40B4-BE49-F238E27FC236}">
                <a16:creationId xmlns:a16="http://schemas.microsoft.com/office/drawing/2014/main" id="{095A2A46-2D8C-E79D-0B1F-88ECA3663B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9047072-FBB7-DF01-E5B3-DD2D6A154100}"/>
              </a:ext>
            </a:extLst>
          </p:cNvPr>
          <p:cNvSpPr>
            <a:spLocks noGrp="1"/>
          </p:cNvSpPr>
          <p:nvPr>
            <p:ph type="sldNum" sz="quarter" idx="12"/>
          </p:nvPr>
        </p:nvSpPr>
        <p:spPr/>
        <p:txBody>
          <a:bodyPr/>
          <a:lstStyle/>
          <a:p>
            <a:fld id="{3D231C73-FF45-4B28-8934-75E3503582C0}" type="slidenum">
              <a:rPr lang="en-GB" smtClean="0"/>
              <a:t>‹#›</a:t>
            </a:fld>
            <a:endParaRPr lang="en-GB"/>
          </a:p>
        </p:txBody>
      </p:sp>
    </p:spTree>
    <p:extLst>
      <p:ext uri="{BB962C8B-B14F-4D97-AF65-F5344CB8AC3E}">
        <p14:creationId xmlns:p14="http://schemas.microsoft.com/office/powerpoint/2010/main" val="2837283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D62A0-077C-E478-C127-8C2662022F6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71141C1-73E0-569B-671B-FAE4E53052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2875724-5B94-F391-D84D-8AE2D8A8DA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1775FD9-9E04-439F-4D9B-09BD8C6D2A19}"/>
              </a:ext>
            </a:extLst>
          </p:cNvPr>
          <p:cNvSpPr>
            <a:spLocks noGrp="1"/>
          </p:cNvSpPr>
          <p:nvPr>
            <p:ph type="dt" sz="half" idx="10"/>
          </p:nvPr>
        </p:nvSpPr>
        <p:spPr/>
        <p:txBody>
          <a:bodyPr/>
          <a:lstStyle/>
          <a:p>
            <a:fld id="{2FDC35F8-97EA-487C-96D1-D4E043599539}" type="datetimeFigureOut">
              <a:rPr lang="en-GB" smtClean="0"/>
              <a:t>05/10/2024</a:t>
            </a:fld>
            <a:endParaRPr lang="en-GB"/>
          </a:p>
        </p:txBody>
      </p:sp>
      <p:sp>
        <p:nvSpPr>
          <p:cNvPr id="6" name="Footer Placeholder 5">
            <a:extLst>
              <a:ext uri="{FF2B5EF4-FFF2-40B4-BE49-F238E27FC236}">
                <a16:creationId xmlns:a16="http://schemas.microsoft.com/office/drawing/2014/main" id="{B23290D8-E9AC-8B56-6496-5012DBFE3CD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B521B53-6FBC-94C4-5EDE-0916CED6EBE6}"/>
              </a:ext>
            </a:extLst>
          </p:cNvPr>
          <p:cNvSpPr>
            <a:spLocks noGrp="1"/>
          </p:cNvSpPr>
          <p:nvPr>
            <p:ph type="sldNum" sz="quarter" idx="12"/>
          </p:nvPr>
        </p:nvSpPr>
        <p:spPr/>
        <p:txBody>
          <a:bodyPr/>
          <a:lstStyle/>
          <a:p>
            <a:fld id="{3D231C73-FF45-4B28-8934-75E3503582C0}" type="slidenum">
              <a:rPr lang="en-GB" smtClean="0"/>
              <a:t>‹#›</a:t>
            </a:fld>
            <a:endParaRPr lang="en-GB"/>
          </a:p>
        </p:txBody>
      </p:sp>
    </p:spTree>
    <p:extLst>
      <p:ext uri="{BB962C8B-B14F-4D97-AF65-F5344CB8AC3E}">
        <p14:creationId xmlns:p14="http://schemas.microsoft.com/office/powerpoint/2010/main" val="2350537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B58EB-70D3-E43A-B08D-FEB008AAED8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60B9140-3A03-1CA1-9315-C0F936E8E7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534C0B-8134-321B-EB36-0463CE8649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C9C08DB-B7E3-AD12-C26F-156BAB326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1B79DF-7A85-AF05-BFAA-4B4CDE3A25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C9B1550-73F2-456C-ACD8-640C622D920A}"/>
              </a:ext>
            </a:extLst>
          </p:cNvPr>
          <p:cNvSpPr>
            <a:spLocks noGrp="1"/>
          </p:cNvSpPr>
          <p:nvPr>
            <p:ph type="dt" sz="half" idx="10"/>
          </p:nvPr>
        </p:nvSpPr>
        <p:spPr/>
        <p:txBody>
          <a:bodyPr/>
          <a:lstStyle/>
          <a:p>
            <a:fld id="{2FDC35F8-97EA-487C-96D1-D4E043599539}" type="datetimeFigureOut">
              <a:rPr lang="en-GB" smtClean="0"/>
              <a:t>05/10/2024</a:t>
            </a:fld>
            <a:endParaRPr lang="en-GB"/>
          </a:p>
        </p:txBody>
      </p:sp>
      <p:sp>
        <p:nvSpPr>
          <p:cNvPr id="8" name="Footer Placeholder 7">
            <a:extLst>
              <a:ext uri="{FF2B5EF4-FFF2-40B4-BE49-F238E27FC236}">
                <a16:creationId xmlns:a16="http://schemas.microsoft.com/office/drawing/2014/main" id="{4695774B-FBB0-B578-21C3-59B9A14AE61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AE458BF-F115-9D62-419E-C35FF099889D}"/>
              </a:ext>
            </a:extLst>
          </p:cNvPr>
          <p:cNvSpPr>
            <a:spLocks noGrp="1"/>
          </p:cNvSpPr>
          <p:nvPr>
            <p:ph type="sldNum" sz="quarter" idx="12"/>
          </p:nvPr>
        </p:nvSpPr>
        <p:spPr/>
        <p:txBody>
          <a:bodyPr/>
          <a:lstStyle/>
          <a:p>
            <a:fld id="{3D231C73-FF45-4B28-8934-75E3503582C0}" type="slidenum">
              <a:rPr lang="en-GB" smtClean="0"/>
              <a:t>‹#›</a:t>
            </a:fld>
            <a:endParaRPr lang="en-GB"/>
          </a:p>
        </p:txBody>
      </p:sp>
    </p:spTree>
    <p:extLst>
      <p:ext uri="{BB962C8B-B14F-4D97-AF65-F5344CB8AC3E}">
        <p14:creationId xmlns:p14="http://schemas.microsoft.com/office/powerpoint/2010/main" val="2308377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3938F-0AB1-3F6A-8371-2F9C02E4A72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00D4610-60C4-9536-E832-CAC142993037}"/>
              </a:ext>
            </a:extLst>
          </p:cNvPr>
          <p:cNvSpPr>
            <a:spLocks noGrp="1"/>
          </p:cNvSpPr>
          <p:nvPr>
            <p:ph type="dt" sz="half" idx="10"/>
          </p:nvPr>
        </p:nvSpPr>
        <p:spPr/>
        <p:txBody>
          <a:bodyPr/>
          <a:lstStyle/>
          <a:p>
            <a:fld id="{2FDC35F8-97EA-487C-96D1-D4E043599539}" type="datetimeFigureOut">
              <a:rPr lang="en-GB" smtClean="0"/>
              <a:t>05/10/2024</a:t>
            </a:fld>
            <a:endParaRPr lang="en-GB"/>
          </a:p>
        </p:txBody>
      </p:sp>
      <p:sp>
        <p:nvSpPr>
          <p:cNvPr id="4" name="Footer Placeholder 3">
            <a:extLst>
              <a:ext uri="{FF2B5EF4-FFF2-40B4-BE49-F238E27FC236}">
                <a16:creationId xmlns:a16="http://schemas.microsoft.com/office/drawing/2014/main" id="{52EC9D7F-94D3-B247-46D7-A8C16D941D9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5DCDFAD-C710-5310-B0AD-E77D6C8F2590}"/>
              </a:ext>
            </a:extLst>
          </p:cNvPr>
          <p:cNvSpPr>
            <a:spLocks noGrp="1"/>
          </p:cNvSpPr>
          <p:nvPr>
            <p:ph type="sldNum" sz="quarter" idx="12"/>
          </p:nvPr>
        </p:nvSpPr>
        <p:spPr/>
        <p:txBody>
          <a:bodyPr/>
          <a:lstStyle/>
          <a:p>
            <a:fld id="{3D231C73-FF45-4B28-8934-75E3503582C0}" type="slidenum">
              <a:rPr lang="en-GB" smtClean="0"/>
              <a:t>‹#›</a:t>
            </a:fld>
            <a:endParaRPr lang="en-GB"/>
          </a:p>
        </p:txBody>
      </p:sp>
    </p:spTree>
    <p:extLst>
      <p:ext uri="{BB962C8B-B14F-4D97-AF65-F5344CB8AC3E}">
        <p14:creationId xmlns:p14="http://schemas.microsoft.com/office/powerpoint/2010/main" val="3474019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3EF2A-E054-19D5-B168-0D8EEEBE6676}"/>
              </a:ext>
            </a:extLst>
          </p:cNvPr>
          <p:cNvSpPr>
            <a:spLocks noGrp="1"/>
          </p:cNvSpPr>
          <p:nvPr>
            <p:ph type="dt" sz="half" idx="10"/>
          </p:nvPr>
        </p:nvSpPr>
        <p:spPr/>
        <p:txBody>
          <a:bodyPr/>
          <a:lstStyle/>
          <a:p>
            <a:fld id="{2FDC35F8-97EA-487C-96D1-D4E043599539}" type="datetimeFigureOut">
              <a:rPr lang="en-GB" smtClean="0"/>
              <a:t>05/10/2024</a:t>
            </a:fld>
            <a:endParaRPr lang="en-GB"/>
          </a:p>
        </p:txBody>
      </p:sp>
      <p:sp>
        <p:nvSpPr>
          <p:cNvPr id="3" name="Footer Placeholder 2">
            <a:extLst>
              <a:ext uri="{FF2B5EF4-FFF2-40B4-BE49-F238E27FC236}">
                <a16:creationId xmlns:a16="http://schemas.microsoft.com/office/drawing/2014/main" id="{85F193CD-5B81-75AB-0AC5-C05AB04C1BC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E6422C0-C115-88BC-C232-0938BC450A7C}"/>
              </a:ext>
            </a:extLst>
          </p:cNvPr>
          <p:cNvSpPr>
            <a:spLocks noGrp="1"/>
          </p:cNvSpPr>
          <p:nvPr>
            <p:ph type="sldNum" sz="quarter" idx="12"/>
          </p:nvPr>
        </p:nvSpPr>
        <p:spPr/>
        <p:txBody>
          <a:bodyPr/>
          <a:lstStyle/>
          <a:p>
            <a:fld id="{3D231C73-FF45-4B28-8934-75E3503582C0}" type="slidenum">
              <a:rPr lang="en-GB" smtClean="0"/>
              <a:t>‹#›</a:t>
            </a:fld>
            <a:endParaRPr lang="en-GB"/>
          </a:p>
        </p:txBody>
      </p:sp>
    </p:spTree>
    <p:extLst>
      <p:ext uri="{BB962C8B-B14F-4D97-AF65-F5344CB8AC3E}">
        <p14:creationId xmlns:p14="http://schemas.microsoft.com/office/powerpoint/2010/main" val="665115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E5EAB-ADE1-786C-BF2C-301B5D7BD0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A765201-699C-538B-96A7-5AAE54B5C9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8D9C4E4-884D-CF66-4A09-AEA62E9CBB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902CFC-C11C-7360-11E4-E2A37EAAB147}"/>
              </a:ext>
            </a:extLst>
          </p:cNvPr>
          <p:cNvSpPr>
            <a:spLocks noGrp="1"/>
          </p:cNvSpPr>
          <p:nvPr>
            <p:ph type="dt" sz="half" idx="10"/>
          </p:nvPr>
        </p:nvSpPr>
        <p:spPr/>
        <p:txBody>
          <a:bodyPr/>
          <a:lstStyle/>
          <a:p>
            <a:fld id="{2FDC35F8-97EA-487C-96D1-D4E043599539}" type="datetimeFigureOut">
              <a:rPr lang="en-GB" smtClean="0"/>
              <a:t>05/10/2024</a:t>
            </a:fld>
            <a:endParaRPr lang="en-GB"/>
          </a:p>
        </p:txBody>
      </p:sp>
      <p:sp>
        <p:nvSpPr>
          <p:cNvPr id="6" name="Footer Placeholder 5">
            <a:extLst>
              <a:ext uri="{FF2B5EF4-FFF2-40B4-BE49-F238E27FC236}">
                <a16:creationId xmlns:a16="http://schemas.microsoft.com/office/drawing/2014/main" id="{3AB498BA-05FC-BA2D-9BDD-D79E4EF2840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E7D289F-292A-A3F7-21BF-8AF788E31F98}"/>
              </a:ext>
            </a:extLst>
          </p:cNvPr>
          <p:cNvSpPr>
            <a:spLocks noGrp="1"/>
          </p:cNvSpPr>
          <p:nvPr>
            <p:ph type="sldNum" sz="quarter" idx="12"/>
          </p:nvPr>
        </p:nvSpPr>
        <p:spPr/>
        <p:txBody>
          <a:bodyPr/>
          <a:lstStyle/>
          <a:p>
            <a:fld id="{3D231C73-FF45-4B28-8934-75E3503582C0}" type="slidenum">
              <a:rPr lang="en-GB" smtClean="0"/>
              <a:t>‹#›</a:t>
            </a:fld>
            <a:endParaRPr lang="en-GB"/>
          </a:p>
        </p:txBody>
      </p:sp>
    </p:spTree>
    <p:extLst>
      <p:ext uri="{BB962C8B-B14F-4D97-AF65-F5344CB8AC3E}">
        <p14:creationId xmlns:p14="http://schemas.microsoft.com/office/powerpoint/2010/main" val="3375438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7C2D-CE42-ACD5-3E71-FEA508AB62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F0CB5D7-F768-9290-FDC0-E977A853FC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D706E87-8DEC-08E6-3376-AD0D55D142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82ADD2-30CB-DE9F-70DF-878138FA185C}"/>
              </a:ext>
            </a:extLst>
          </p:cNvPr>
          <p:cNvSpPr>
            <a:spLocks noGrp="1"/>
          </p:cNvSpPr>
          <p:nvPr>
            <p:ph type="dt" sz="half" idx="10"/>
          </p:nvPr>
        </p:nvSpPr>
        <p:spPr/>
        <p:txBody>
          <a:bodyPr/>
          <a:lstStyle/>
          <a:p>
            <a:fld id="{2FDC35F8-97EA-487C-96D1-D4E043599539}" type="datetimeFigureOut">
              <a:rPr lang="en-GB" smtClean="0"/>
              <a:t>05/10/2024</a:t>
            </a:fld>
            <a:endParaRPr lang="en-GB"/>
          </a:p>
        </p:txBody>
      </p:sp>
      <p:sp>
        <p:nvSpPr>
          <p:cNvPr id="6" name="Footer Placeholder 5">
            <a:extLst>
              <a:ext uri="{FF2B5EF4-FFF2-40B4-BE49-F238E27FC236}">
                <a16:creationId xmlns:a16="http://schemas.microsoft.com/office/drawing/2014/main" id="{F9DB4770-BFF8-FC34-0C5F-1C69DB411F8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26A6A53-9FB9-FB27-8EA0-D7A31E694EB0}"/>
              </a:ext>
            </a:extLst>
          </p:cNvPr>
          <p:cNvSpPr>
            <a:spLocks noGrp="1"/>
          </p:cNvSpPr>
          <p:nvPr>
            <p:ph type="sldNum" sz="quarter" idx="12"/>
          </p:nvPr>
        </p:nvSpPr>
        <p:spPr/>
        <p:txBody>
          <a:bodyPr/>
          <a:lstStyle/>
          <a:p>
            <a:fld id="{3D231C73-FF45-4B28-8934-75E3503582C0}" type="slidenum">
              <a:rPr lang="en-GB" smtClean="0"/>
              <a:t>‹#›</a:t>
            </a:fld>
            <a:endParaRPr lang="en-GB"/>
          </a:p>
        </p:txBody>
      </p:sp>
    </p:spTree>
    <p:extLst>
      <p:ext uri="{BB962C8B-B14F-4D97-AF65-F5344CB8AC3E}">
        <p14:creationId xmlns:p14="http://schemas.microsoft.com/office/powerpoint/2010/main" val="834635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6BBA79-E474-8C77-91D0-D6504065CE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1F641D9-3FA3-F5E8-8E17-E6F57A5639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D45C522-CAD9-C678-A793-9BEC9099DE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FDC35F8-97EA-487C-96D1-D4E043599539}" type="datetimeFigureOut">
              <a:rPr lang="en-GB" smtClean="0"/>
              <a:t>05/10/2024</a:t>
            </a:fld>
            <a:endParaRPr lang="en-GB"/>
          </a:p>
        </p:txBody>
      </p:sp>
      <p:sp>
        <p:nvSpPr>
          <p:cNvPr id="5" name="Footer Placeholder 4">
            <a:extLst>
              <a:ext uri="{FF2B5EF4-FFF2-40B4-BE49-F238E27FC236}">
                <a16:creationId xmlns:a16="http://schemas.microsoft.com/office/drawing/2014/main" id="{427F10C8-BF98-399D-245C-87CBC5DE6D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AAE0D431-A4F0-E818-2249-543A71B9DB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D231C73-FF45-4B28-8934-75E3503582C0}" type="slidenum">
              <a:rPr lang="en-GB" smtClean="0"/>
              <a:t>‹#›</a:t>
            </a:fld>
            <a:endParaRPr lang="en-GB"/>
          </a:p>
        </p:txBody>
      </p:sp>
    </p:spTree>
    <p:extLst>
      <p:ext uri="{BB962C8B-B14F-4D97-AF65-F5344CB8AC3E}">
        <p14:creationId xmlns:p14="http://schemas.microsoft.com/office/powerpoint/2010/main" val="3781636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3"/>
          <p:cNvSpPr txBox="1">
            <a:spLocks noGrp="1"/>
          </p:cNvSpPr>
          <p:nvPr>
            <p:ph type="ctrTitle"/>
          </p:nvPr>
        </p:nvSpPr>
        <p:spPr>
          <a:xfrm>
            <a:off x="950800" y="1974741"/>
            <a:ext cx="9605688" cy="2118996"/>
          </a:xfrm>
          <a:prstGeom prst="rect">
            <a:avLst/>
          </a:prstGeom>
        </p:spPr>
        <p:txBody>
          <a:bodyPr spcFirstLastPara="1" vert="horz" wrap="square" lIns="121900" tIns="121900" rIns="121900" bIns="121900" rtlCol="0" anchor="b" anchorCtr="0">
            <a:noAutofit/>
          </a:bodyPr>
          <a:lstStyle/>
          <a:p>
            <a:pPr algn="l">
              <a:spcBef>
                <a:spcPts val="0"/>
              </a:spcBef>
            </a:pPr>
            <a:r>
              <a:rPr lang="en" dirty="0"/>
              <a:t>Data Driven AI</a:t>
            </a:r>
            <a:endParaRPr dirty="0"/>
          </a:p>
        </p:txBody>
      </p:sp>
      <p:sp>
        <p:nvSpPr>
          <p:cNvPr id="233" name="Google Shape;233;p33"/>
          <p:cNvSpPr txBox="1">
            <a:spLocks noGrp="1"/>
          </p:cNvSpPr>
          <p:nvPr>
            <p:ph type="subTitle" idx="1"/>
          </p:nvPr>
        </p:nvSpPr>
        <p:spPr>
          <a:xfrm>
            <a:off x="5753644" y="3921598"/>
            <a:ext cx="6038400" cy="634400"/>
          </a:xfrm>
          <a:prstGeom prst="rect">
            <a:avLst/>
          </a:prstGeom>
        </p:spPr>
        <p:txBody>
          <a:bodyPr spcFirstLastPara="1" vert="horz" wrap="square" lIns="121900" tIns="121900" rIns="121900" bIns="121900" rtlCol="0" anchor="t" anchorCtr="0">
            <a:noAutofit/>
          </a:bodyPr>
          <a:lstStyle/>
          <a:p>
            <a:pPr algn="l">
              <a:spcBef>
                <a:spcPts val="0"/>
              </a:spcBef>
            </a:pPr>
            <a:r>
              <a:rPr lang="en" dirty="0"/>
              <a:t>Week 3 - Lecture 1: </a:t>
            </a:r>
            <a:r>
              <a:rPr lang="en-US" sz="2400" kern="1200" dirty="0">
                <a:latin typeface="+mj-lt"/>
                <a:ea typeface="+mj-ea"/>
                <a:cs typeface="+mj-cs"/>
              </a:rPr>
              <a:t>Exploratory Data Analysis</a:t>
            </a:r>
            <a:endParaRPr dirty="0"/>
          </a:p>
        </p:txBody>
      </p:sp>
      <p:sp>
        <p:nvSpPr>
          <p:cNvPr id="235" name="Google Shape;235;p33"/>
          <p:cNvSpPr txBox="1">
            <a:spLocks noGrp="1"/>
          </p:cNvSpPr>
          <p:nvPr>
            <p:ph type="subTitle" idx="4294967295"/>
          </p:nvPr>
        </p:nvSpPr>
        <p:spPr>
          <a:xfrm>
            <a:off x="8743952" y="6174317"/>
            <a:ext cx="3448049" cy="635000"/>
          </a:xfrm>
          <a:prstGeom prst="rect">
            <a:avLst/>
          </a:prstGeom>
        </p:spPr>
        <p:txBody>
          <a:bodyPr spcFirstLastPara="1" vert="horz" wrap="square" lIns="121900" tIns="121900" rIns="121900" bIns="121900" rtlCol="0" anchor="ctr" anchorCtr="0">
            <a:noAutofit/>
          </a:bodyPr>
          <a:lstStyle/>
          <a:p>
            <a:pPr marL="0" indent="0" algn="r">
              <a:spcBef>
                <a:spcPts val="0"/>
              </a:spcBef>
              <a:buNone/>
            </a:pPr>
            <a:r>
              <a:rPr lang="en" sz="1600" dirty="0"/>
              <a:t>CHS 2406: Data-driven AI</a:t>
            </a:r>
            <a:endParaRPr sz="1600" dirty="0"/>
          </a:p>
        </p:txBody>
      </p:sp>
      <p:cxnSp>
        <p:nvCxnSpPr>
          <p:cNvPr id="234" name="Google Shape;234;p33"/>
          <p:cNvCxnSpPr>
            <a:cxnSpLocks/>
          </p:cNvCxnSpPr>
          <p:nvPr/>
        </p:nvCxnSpPr>
        <p:spPr>
          <a:xfrm>
            <a:off x="1109308" y="3803615"/>
            <a:ext cx="8884400" cy="0"/>
          </a:xfrm>
          <a:prstGeom prst="straightConnector1">
            <a:avLst/>
          </a:prstGeom>
          <a:noFill/>
          <a:ln w="19050" cap="flat" cmpd="sng">
            <a:solidFill>
              <a:schemeClr val="dk1"/>
            </a:solidFill>
            <a:prstDash val="solid"/>
            <a:round/>
            <a:headEnd type="none" w="med" len="med"/>
            <a:tailEnd type="none" w="med" len="med"/>
          </a:ln>
        </p:spPr>
      </p:cxnSp>
      <p:sp>
        <p:nvSpPr>
          <p:cNvPr id="2" name="Google Shape;233;p33">
            <a:extLst>
              <a:ext uri="{FF2B5EF4-FFF2-40B4-BE49-F238E27FC236}">
                <a16:creationId xmlns:a16="http://schemas.microsoft.com/office/drawing/2014/main" id="{3122DA07-8646-B568-D317-FD16AB89DB99}"/>
              </a:ext>
            </a:extLst>
          </p:cNvPr>
          <p:cNvSpPr txBox="1">
            <a:spLocks/>
          </p:cNvSpPr>
          <p:nvPr/>
        </p:nvSpPr>
        <p:spPr>
          <a:xfrm>
            <a:off x="950800" y="5288211"/>
            <a:ext cx="6038400" cy="6344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en-US" sz="2400" dirty="0"/>
              <a:t>Dr. Abirami Gunasekaran</a:t>
            </a:r>
            <a:endParaRPr lang="en-GB"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FBD82484-2FB8-A10B-5350-DFF48B24A7C1}"/>
              </a:ext>
            </a:extLst>
          </p:cNvPr>
          <p:cNvSpPr>
            <a:spLocks noGrp="1"/>
          </p:cNvSpPr>
          <p:nvPr>
            <p:ph type="title"/>
          </p:nvPr>
        </p:nvSpPr>
        <p:spPr/>
        <p:txBody>
          <a:bodyPr/>
          <a:lstStyle/>
          <a:p>
            <a:pPr eaLnBrk="1" hangingPunct="1"/>
            <a:r>
              <a:rPr lang="en-US" altLang="en-US" dirty="0"/>
              <a:t>EXAMPLE 3</a:t>
            </a:r>
          </a:p>
        </p:txBody>
      </p:sp>
      <p:sp>
        <p:nvSpPr>
          <p:cNvPr id="14339" name="Content Placeholder 2">
            <a:extLst>
              <a:ext uri="{FF2B5EF4-FFF2-40B4-BE49-F238E27FC236}">
                <a16:creationId xmlns:a16="http://schemas.microsoft.com/office/drawing/2014/main" id="{3DEC06D4-0021-7B36-A805-1BA3D462470C}"/>
              </a:ext>
            </a:extLst>
          </p:cNvPr>
          <p:cNvSpPr>
            <a:spLocks noGrp="1"/>
          </p:cNvSpPr>
          <p:nvPr>
            <p:ph idx="1"/>
          </p:nvPr>
        </p:nvSpPr>
        <p:spPr/>
        <p:txBody>
          <a:bodyPr/>
          <a:lstStyle/>
          <a:p>
            <a:pPr eaLnBrk="1" hangingPunct="1"/>
            <a:r>
              <a:rPr lang="en-US" altLang="en-US" dirty="0"/>
              <a:t>In a project, investigating the well-being of teenagers after an economic hardship, main questions can be</a:t>
            </a:r>
          </a:p>
          <a:p>
            <a:pPr eaLnBrk="1" hangingPunct="1"/>
            <a:endParaRPr lang="en-US" altLang="en-US" dirty="0"/>
          </a:p>
          <a:p>
            <a:pPr lvl="1"/>
            <a:r>
              <a:rPr lang="en-US" altLang="en-US" dirty="0"/>
              <a:t>Is there a positive ( and significant) effect of economic problems on distress?</a:t>
            </a:r>
          </a:p>
          <a:p>
            <a:pPr lvl="1"/>
            <a:endParaRPr lang="en-US" altLang="en-US" dirty="0"/>
          </a:p>
          <a:p>
            <a:pPr lvl="1"/>
            <a:r>
              <a:rPr lang="en-US" altLang="en-US" dirty="0"/>
              <a:t>Which other factors can be most related to the distress of teenagers? e.g. age, gender,…?</a:t>
            </a:r>
          </a:p>
        </p:txBody>
      </p:sp>
      <p:sp>
        <p:nvSpPr>
          <p:cNvPr id="4" name="Slide Number Placeholder 3">
            <a:extLst>
              <a:ext uri="{FF2B5EF4-FFF2-40B4-BE49-F238E27FC236}">
                <a16:creationId xmlns:a16="http://schemas.microsoft.com/office/drawing/2014/main" id="{04C3E60A-0681-47BB-95DF-A5902EDDCF38}"/>
              </a:ext>
            </a:extLst>
          </p:cNvPr>
          <p:cNvSpPr>
            <a:spLocks noGrp="1"/>
          </p:cNvSpPr>
          <p:nvPr>
            <p:ph type="sldNum" sz="quarter" idx="12"/>
          </p:nvPr>
        </p:nvSpPr>
        <p:spPr>
          <a:prstGeom prst="rect">
            <a:avLst/>
          </a:prstGeom>
        </p:spPr>
        <p:txBody>
          <a:bodyPr vert="horz" wrap="square" lIns="121920" tIns="60960" rIns="121920" bIns="60960" numCol="1" rtlCol="0" anchor="ctr" anchorCtr="0" compatLnSpc="1">
            <a:prstTxWarp prst="textNoShape">
              <a:avLst/>
            </a:prstTxWarp>
          </a:bodyPr>
          <a:lstStyle>
            <a:defPPr>
              <a:defRPr lang="en-US"/>
            </a:defPPr>
            <a:lvl1pPr algn="r" rtl="0" eaLnBrk="1" fontAlgn="base" hangingPunct="1">
              <a:spcBef>
                <a:spcPct val="0"/>
              </a:spcBef>
              <a:spcAft>
                <a:spcPct val="0"/>
              </a:spcAft>
              <a:defRPr sz="1600" kern="1200">
                <a:solidFill>
                  <a:srgbClr val="898989"/>
                </a:solidFill>
                <a:latin typeface="Calibri" panose="020F0502020204030204" pitchFamily="34" charset="0"/>
                <a:ea typeface="+mn-ea"/>
                <a:cs typeface="+mn-cs"/>
              </a:defRPr>
            </a:lvl1pPr>
            <a:lvl2pPr marL="609585"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121917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828754"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2438339"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3047924" algn="l" defTabSz="1219170" rtl="0" eaLnBrk="1" latinLnBrk="0" hangingPunct="1">
              <a:defRPr kern="1200">
                <a:solidFill>
                  <a:schemeClr val="tx1"/>
                </a:solidFill>
                <a:latin typeface="Calibri" panose="020F0502020204030204" pitchFamily="34" charset="0"/>
                <a:ea typeface="+mn-ea"/>
                <a:cs typeface="+mn-cs"/>
              </a:defRPr>
            </a:lvl6pPr>
            <a:lvl7pPr marL="3657509" algn="l" defTabSz="1219170" rtl="0" eaLnBrk="1" latinLnBrk="0" hangingPunct="1">
              <a:defRPr kern="1200">
                <a:solidFill>
                  <a:schemeClr val="tx1"/>
                </a:solidFill>
                <a:latin typeface="Calibri" panose="020F0502020204030204" pitchFamily="34" charset="0"/>
                <a:ea typeface="+mn-ea"/>
                <a:cs typeface="+mn-cs"/>
              </a:defRPr>
            </a:lvl7pPr>
            <a:lvl8pPr marL="4267093" algn="l" defTabSz="1219170" rtl="0" eaLnBrk="1" latinLnBrk="0" hangingPunct="1">
              <a:defRPr kern="1200">
                <a:solidFill>
                  <a:schemeClr val="tx1"/>
                </a:solidFill>
                <a:latin typeface="Calibri" panose="020F0502020204030204" pitchFamily="34" charset="0"/>
                <a:ea typeface="+mn-ea"/>
                <a:cs typeface="+mn-cs"/>
              </a:defRPr>
            </a:lvl8pPr>
            <a:lvl9pPr marL="4876678" algn="l" defTabSz="1219170" rtl="0" eaLnBrk="1" latinLnBrk="0" hangingPunct="1">
              <a:defRPr kern="1200">
                <a:solidFill>
                  <a:schemeClr val="tx1"/>
                </a:solidFill>
                <a:latin typeface="Calibri" panose="020F0502020204030204" pitchFamily="34" charset="0"/>
                <a:ea typeface="+mn-ea"/>
                <a:cs typeface="+mn-cs"/>
              </a:defRPr>
            </a:lvl9pPr>
          </a:lstStyle>
          <a:p>
            <a:fld id="{4A7994F4-AEFB-E44C-B598-8916C46EF09E}" type="slidenum">
              <a:rPr lang="en-US" altLang="en-US" smtClean="0"/>
              <a:pPr/>
              <a:t>10</a:t>
            </a:fld>
            <a:endParaRPr lang="en-US" altLang="en-US">
              <a:solidFill>
                <a:srgbClr val="89898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70" name="Rectangle 1026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2" name="Rectangle 1027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4" name="Rectangle 1027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6" name="Rectangle 1027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42" name="Title 1">
            <a:extLst>
              <a:ext uri="{FF2B5EF4-FFF2-40B4-BE49-F238E27FC236}">
                <a16:creationId xmlns:a16="http://schemas.microsoft.com/office/drawing/2014/main" id="{66809638-877D-D4EB-31E6-DCB300912F5B}"/>
              </a:ext>
            </a:extLst>
          </p:cNvPr>
          <p:cNvSpPr>
            <a:spLocks noGrp="1"/>
          </p:cNvSpPr>
          <p:nvPr>
            <p:ph type="title" idx="4294967295"/>
          </p:nvPr>
        </p:nvSpPr>
        <p:spPr>
          <a:xfrm>
            <a:off x="1383564" y="348865"/>
            <a:ext cx="9718111" cy="1576446"/>
          </a:xfrm>
        </p:spPr>
        <p:txBody>
          <a:bodyPr spcFirstLastPara="1" vert="horz" lIns="91440" tIns="45720" rIns="91440" bIns="45720" rtlCol="0" anchor="ctr" anchorCtr="0">
            <a:normAutofit/>
          </a:bodyPr>
          <a:lstStyle/>
          <a:p>
            <a:r>
              <a:rPr lang="en-US" altLang="en-US" sz="4000" kern="1200">
                <a:solidFill>
                  <a:srgbClr val="FFFFFF"/>
                </a:solidFill>
                <a:latin typeface="+mj-lt"/>
                <a:ea typeface="+mj-ea"/>
                <a:cs typeface="+mj-cs"/>
              </a:rPr>
              <a:t>AFTER EDA</a:t>
            </a:r>
          </a:p>
        </p:txBody>
      </p:sp>
      <p:sp>
        <p:nvSpPr>
          <p:cNvPr id="4" name="Slide Number Placeholder 3">
            <a:extLst>
              <a:ext uri="{FF2B5EF4-FFF2-40B4-BE49-F238E27FC236}">
                <a16:creationId xmlns:a16="http://schemas.microsoft.com/office/drawing/2014/main" id="{F4424B25-1D49-4F78-AB9B-817628D27707}"/>
              </a:ext>
            </a:extLst>
          </p:cNvPr>
          <p:cNvSpPr>
            <a:spLocks noGrp="1"/>
          </p:cNvSpPr>
          <p:nvPr>
            <p:ph type="sldNum" sz="quarter" idx="12"/>
          </p:nvPr>
        </p:nvSpPr>
        <p:spPr>
          <a:xfrm>
            <a:off x="11704320" y="6455664"/>
            <a:ext cx="448056" cy="365125"/>
          </a:xfrm>
          <a:prstGeom prst="rect">
            <a:avLst/>
          </a:prstGeom>
        </p:spPr>
        <p:txBody>
          <a:bodyPr vert="horz" lIns="91440" tIns="45720" rIns="91440" bIns="45720" numCol="1" rtlCol="0" anchor="ctr" anchorCtr="0" compatLnSpc="1">
            <a:prstTxWarp prst="textNoShape">
              <a:avLst/>
            </a:prstTxWarp>
            <a:normAutofit/>
          </a:bodyPr>
          <a:lstStyle>
            <a:defPPr>
              <a:defRPr lang="en-US"/>
            </a:defPPr>
            <a:lvl1pPr algn="r" rtl="0" eaLnBrk="1" fontAlgn="base" hangingPunct="1">
              <a:spcBef>
                <a:spcPct val="0"/>
              </a:spcBef>
              <a:spcAft>
                <a:spcPct val="0"/>
              </a:spcAft>
              <a:defRPr sz="1600" kern="1200">
                <a:solidFill>
                  <a:srgbClr val="898989"/>
                </a:solidFill>
                <a:latin typeface="Calibri" panose="020F0502020204030204" pitchFamily="34" charset="0"/>
                <a:ea typeface="+mn-ea"/>
                <a:cs typeface="+mn-cs"/>
              </a:defRPr>
            </a:lvl1pPr>
            <a:lvl2pPr marL="609585"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121917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828754"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2438339"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3047924" algn="l" defTabSz="1219170" rtl="0" eaLnBrk="1" latinLnBrk="0" hangingPunct="1">
              <a:defRPr kern="1200">
                <a:solidFill>
                  <a:schemeClr val="tx1"/>
                </a:solidFill>
                <a:latin typeface="Calibri" panose="020F0502020204030204" pitchFamily="34" charset="0"/>
                <a:ea typeface="+mn-ea"/>
                <a:cs typeface="+mn-cs"/>
              </a:defRPr>
            </a:lvl6pPr>
            <a:lvl7pPr marL="3657509" algn="l" defTabSz="1219170" rtl="0" eaLnBrk="1" latinLnBrk="0" hangingPunct="1">
              <a:defRPr kern="1200">
                <a:solidFill>
                  <a:schemeClr val="tx1"/>
                </a:solidFill>
                <a:latin typeface="Calibri" panose="020F0502020204030204" pitchFamily="34" charset="0"/>
                <a:ea typeface="+mn-ea"/>
                <a:cs typeface="+mn-cs"/>
              </a:defRPr>
            </a:lvl7pPr>
            <a:lvl8pPr marL="4267093" algn="l" defTabSz="1219170" rtl="0" eaLnBrk="1" latinLnBrk="0" hangingPunct="1">
              <a:defRPr kern="1200">
                <a:solidFill>
                  <a:schemeClr val="tx1"/>
                </a:solidFill>
                <a:latin typeface="Calibri" panose="020F0502020204030204" pitchFamily="34" charset="0"/>
                <a:ea typeface="+mn-ea"/>
                <a:cs typeface="+mn-cs"/>
              </a:defRPr>
            </a:lvl8pPr>
            <a:lvl9pPr marL="4876678" algn="l" defTabSz="1219170" rtl="0" eaLnBrk="1" latinLnBrk="0" hangingPunct="1">
              <a:defRPr kern="1200">
                <a:solidFill>
                  <a:schemeClr val="tx1"/>
                </a:solidFill>
                <a:latin typeface="Calibri" panose="020F0502020204030204" pitchFamily="34" charset="0"/>
                <a:ea typeface="+mn-ea"/>
                <a:cs typeface="+mn-cs"/>
              </a:defRPr>
            </a:lvl9pPr>
          </a:lstStyle>
          <a:p>
            <a:pPr>
              <a:spcAft>
                <a:spcPts val="800"/>
              </a:spcAft>
            </a:pPr>
            <a:fld id="{4A7994F4-AEFB-E44C-B598-8916C46EF09E}" type="slidenum">
              <a:rPr lang="en-US" altLang="en-US" sz="1100">
                <a:solidFill>
                  <a:schemeClr val="tx1">
                    <a:lumMod val="50000"/>
                    <a:lumOff val="50000"/>
                  </a:schemeClr>
                </a:solidFill>
                <a:latin typeface="+mn-lt"/>
              </a:rPr>
              <a:pPr>
                <a:spcAft>
                  <a:spcPts val="800"/>
                </a:spcAft>
              </a:pPr>
              <a:t>11</a:t>
            </a:fld>
            <a:endParaRPr lang="en-US" altLang="en-US" sz="1100">
              <a:solidFill>
                <a:schemeClr val="tx1">
                  <a:lumMod val="50000"/>
                  <a:lumOff val="50000"/>
                </a:schemeClr>
              </a:solidFill>
              <a:latin typeface="+mn-lt"/>
            </a:endParaRPr>
          </a:p>
        </p:txBody>
      </p:sp>
      <p:graphicFrame>
        <p:nvGraphicFramePr>
          <p:cNvPr id="10265" name="Content Placeholder 2">
            <a:extLst>
              <a:ext uri="{FF2B5EF4-FFF2-40B4-BE49-F238E27FC236}">
                <a16:creationId xmlns:a16="http://schemas.microsoft.com/office/drawing/2014/main" id="{E7CC5CA6-7BFC-E188-EA69-679A38F4AA67}"/>
              </a:ext>
            </a:extLst>
          </p:cNvPr>
          <p:cNvGraphicFramePr/>
          <p:nvPr>
            <p:extLst>
              <p:ext uri="{D42A27DB-BD31-4B8C-83A1-F6EECF244321}">
                <p14:modId xmlns:p14="http://schemas.microsoft.com/office/powerpoint/2010/main" val="2788710751"/>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249E1-F805-08B9-3464-A17EBCC1FED8}"/>
              </a:ext>
            </a:extLst>
          </p:cNvPr>
          <p:cNvSpPr>
            <a:spLocks noGrp="1"/>
          </p:cNvSpPr>
          <p:nvPr>
            <p:ph type="title"/>
          </p:nvPr>
        </p:nvSpPr>
        <p:spPr>
          <a:xfrm>
            <a:off x="334059" y="637426"/>
            <a:ext cx="3418659" cy="5583148"/>
          </a:xfrm>
        </p:spPr>
        <p:txBody>
          <a:bodyPr vert="horz" lIns="91440" tIns="45720" rIns="91440" bIns="45720" rtlCol="0" anchor="ctr">
            <a:normAutofit/>
          </a:bodyPr>
          <a:lstStyle/>
          <a:p>
            <a:pPr algn="ctr"/>
            <a:r>
              <a:rPr lang="en-US" sz="5400" kern="1200" dirty="0">
                <a:latin typeface="+mj-lt"/>
                <a:ea typeface="+mj-ea"/>
                <a:cs typeface="+mj-cs"/>
              </a:rPr>
              <a:t>Common types of </a:t>
            </a:r>
            <a:br>
              <a:rPr lang="en-US" sz="5400" kern="1200" dirty="0">
                <a:latin typeface="+mj-lt"/>
                <a:ea typeface="+mj-ea"/>
                <a:cs typeface="+mj-cs"/>
              </a:rPr>
            </a:br>
            <a:r>
              <a:rPr lang="en-US" sz="5400" kern="1200" dirty="0">
                <a:latin typeface="+mj-lt"/>
                <a:ea typeface="+mj-ea"/>
                <a:cs typeface="+mj-cs"/>
              </a:rPr>
              <a:t>EDA</a:t>
            </a:r>
          </a:p>
        </p:txBody>
      </p:sp>
      <p:graphicFrame>
        <p:nvGraphicFramePr>
          <p:cNvPr id="12" name="Content Placeholder 8">
            <a:extLst>
              <a:ext uri="{FF2B5EF4-FFF2-40B4-BE49-F238E27FC236}">
                <a16:creationId xmlns:a16="http://schemas.microsoft.com/office/drawing/2014/main" id="{DCC73ED7-9383-683F-0F0A-AA43F8440392}"/>
              </a:ext>
            </a:extLst>
          </p:cNvPr>
          <p:cNvGraphicFramePr>
            <a:graphicFrameLocks noGrp="1"/>
          </p:cNvGraphicFramePr>
          <p:nvPr>
            <p:ph idx="1"/>
            <p:extLst>
              <p:ext uri="{D42A27DB-BD31-4B8C-83A1-F6EECF244321}">
                <p14:modId xmlns:p14="http://schemas.microsoft.com/office/powerpoint/2010/main" val="3824590707"/>
              </p:ext>
            </p:extLst>
          </p:nvPr>
        </p:nvGraphicFramePr>
        <p:xfrm>
          <a:off x="4053659" y="196770"/>
          <a:ext cx="7602047" cy="64702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77739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249E1-F805-08B9-3464-A17EBCC1FED8}"/>
              </a:ext>
            </a:extLst>
          </p:cNvPr>
          <p:cNvSpPr>
            <a:spLocks noGrp="1"/>
          </p:cNvSpPr>
          <p:nvPr>
            <p:ph type="title"/>
          </p:nvPr>
        </p:nvSpPr>
        <p:spPr>
          <a:xfrm>
            <a:off x="919138" y="257737"/>
            <a:ext cx="10907102" cy="584775"/>
          </a:xfrm>
        </p:spPr>
        <p:txBody>
          <a:bodyPr vert="horz" lIns="91440" tIns="45720" rIns="91440" bIns="45720" rtlCol="0">
            <a:noAutofit/>
          </a:bodyPr>
          <a:lstStyle/>
          <a:p>
            <a:pPr algn="ctr"/>
            <a:r>
              <a:rPr lang="en-US" sz="4000" kern="1200" dirty="0">
                <a:latin typeface="+mj-lt"/>
                <a:ea typeface="+mj-ea"/>
                <a:cs typeface="+mj-cs"/>
              </a:rPr>
              <a:t>Cross-classification of EDA Methods</a:t>
            </a:r>
          </a:p>
        </p:txBody>
      </p:sp>
      <p:graphicFrame>
        <p:nvGraphicFramePr>
          <p:cNvPr id="12" name="Content Placeholder 8">
            <a:extLst>
              <a:ext uri="{FF2B5EF4-FFF2-40B4-BE49-F238E27FC236}">
                <a16:creationId xmlns:a16="http://schemas.microsoft.com/office/drawing/2014/main" id="{B9E891A8-2011-B8D4-9834-04AD1AC5382C}"/>
              </a:ext>
            </a:extLst>
          </p:cNvPr>
          <p:cNvGraphicFramePr>
            <a:graphicFrameLocks noGrp="1"/>
          </p:cNvGraphicFramePr>
          <p:nvPr>
            <p:ph idx="1"/>
          </p:nvPr>
        </p:nvGraphicFramePr>
        <p:xfrm>
          <a:off x="4527385" y="109791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5D1BAA09-6401-D32A-2C3C-33E4D9C9CE62}"/>
              </a:ext>
            </a:extLst>
          </p:cNvPr>
          <p:cNvSpPr txBox="1"/>
          <p:nvPr/>
        </p:nvSpPr>
        <p:spPr>
          <a:xfrm>
            <a:off x="1984491" y="5100320"/>
            <a:ext cx="1694695" cy="523220"/>
          </a:xfrm>
          <a:prstGeom prst="rect">
            <a:avLst/>
          </a:prstGeom>
          <a:noFill/>
        </p:spPr>
        <p:txBody>
          <a:bodyPr wrap="none" rtlCol="0">
            <a:spAutoFit/>
          </a:bodyPr>
          <a:lstStyle/>
          <a:p>
            <a:r>
              <a:rPr lang="en-GB" sz="2800" dirty="0"/>
              <a:t>Graphical</a:t>
            </a:r>
          </a:p>
        </p:txBody>
      </p:sp>
      <p:sp>
        <p:nvSpPr>
          <p:cNvPr id="4" name="TextBox 3">
            <a:extLst>
              <a:ext uri="{FF2B5EF4-FFF2-40B4-BE49-F238E27FC236}">
                <a16:creationId xmlns:a16="http://schemas.microsoft.com/office/drawing/2014/main" id="{25E28764-7084-02BE-B7BE-05BE51DEB551}"/>
              </a:ext>
            </a:extLst>
          </p:cNvPr>
          <p:cNvSpPr txBox="1"/>
          <p:nvPr/>
        </p:nvSpPr>
        <p:spPr>
          <a:xfrm>
            <a:off x="1400975" y="2527013"/>
            <a:ext cx="2701124" cy="584775"/>
          </a:xfrm>
          <a:prstGeom prst="rect">
            <a:avLst/>
          </a:prstGeom>
          <a:noFill/>
        </p:spPr>
        <p:txBody>
          <a:bodyPr wrap="none" rtlCol="0">
            <a:spAutoFit/>
          </a:bodyPr>
          <a:lstStyle/>
          <a:p>
            <a:r>
              <a:rPr lang="en-GB" sz="3200" dirty="0"/>
              <a:t>Non-graphical</a:t>
            </a:r>
          </a:p>
        </p:txBody>
      </p:sp>
    </p:spTree>
    <p:extLst>
      <p:ext uri="{BB962C8B-B14F-4D97-AF65-F5344CB8AC3E}">
        <p14:creationId xmlns:p14="http://schemas.microsoft.com/office/powerpoint/2010/main" val="2714392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46E2F645-101A-82F2-F5F2-51DA6AE09452}"/>
              </a:ext>
            </a:extLst>
          </p:cNvPr>
          <p:cNvSpPr>
            <a:spLocks noGrp="1"/>
          </p:cNvSpPr>
          <p:nvPr>
            <p:ph type="title"/>
          </p:nvPr>
        </p:nvSpPr>
        <p:spPr/>
        <p:txBody>
          <a:bodyPr/>
          <a:lstStyle/>
          <a:p>
            <a:pPr algn="ctr" eaLnBrk="1" hangingPunct="1"/>
            <a:r>
              <a:rPr lang="en-US" altLang="en-US" sz="3733" dirty="0"/>
              <a:t>Non-graphical EDA :</a:t>
            </a:r>
            <a:br>
              <a:rPr lang="en-US" altLang="en-US" sz="3733" dirty="0"/>
            </a:br>
            <a:r>
              <a:rPr lang="en-US" altLang="en-US" sz="3733" dirty="0" err="1"/>
              <a:t>Summarising</a:t>
            </a:r>
            <a:r>
              <a:rPr lang="en-US" altLang="en-US" sz="3733" dirty="0"/>
              <a:t> Data With Tables and Plots</a:t>
            </a:r>
          </a:p>
        </p:txBody>
      </p:sp>
      <p:sp>
        <p:nvSpPr>
          <p:cNvPr id="3" name="Content Placeholder 2">
            <a:extLst>
              <a:ext uri="{FF2B5EF4-FFF2-40B4-BE49-F238E27FC236}">
                <a16:creationId xmlns:a16="http://schemas.microsoft.com/office/drawing/2014/main" id="{1B05BBAA-2738-4AE9-9D01-CC5843F32FB4}"/>
              </a:ext>
            </a:extLst>
          </p:cNvPr>
          <p:cNvSpPr>
            <a:spLocks noGrp="1"/>
          </p:cNvSpPr>
          <p:nvPr>
            <p:ph idx="1"/>
          </p:nvPr>
        </p:nvSpPr>
        <p:spPr/>
        <p:txBody>
          <a:bodyPr rtlCol="0">
            <a:normAutofit/>
          </a:bodyPr>
          <a:lstStyle/>
          <a:p>
            <a:pPr marL="0" indent="0">
              <a:buNone/>
              <a:defRPr/>
            </a:pPr>
            <a:r>
              <a:rPr lang="en-US" dirty="0"/>
              <a:t>Examine the entire data set using basic techniques before starting a formal statistical analysis.</a:t>
            </a:r>
          </a:p>
          <a:p>
            <a:pPr lvl="1">
              <a:defRPr/>
            </a:pPr>
            <a:r>
              <a:rPr lang="en-US" dirty="0"/>
              <a:t> </a:t>
            </a:r>
            <a:r>
              <a:rPr lang="en-US" dirty="0" err="1"/>
              <a:t>Familiarising</a:t>
            </a:r>
            <a:r>
              <a:rPr lang="en-US" dirty="0"/>
              <a:t> yourself with the data.</a:t>
            </a:r>
          </a:p>
          <a:p>
            <a:pPr lvl="1">
              <a:defRPr/>
            </a:pPr>
            <a:r>
              <a:rPr lang="en-US" dirty="0"/>
              <a:t> Find possible errors and anomalies.</a:t>
            </a:r>
          </a:p>
          <a:p>
            <a:pPr lvl="1">
              <a:defRPr/>
            </a:pPr>
            <a:r>
              <a:rPr lang="en-US" dirty="0"/>
              <a:t> Examine the distribution of values for each variable.</a:t>
            </a:r>
          </a:p>
          <a:p>
            <a:pPr>
              <a:defRPr/>
            </a:pPr>
            <a:r>
              <a:rPr lang="en-GB" dirty="0"/>
              <a:t>5-number summaries:</a:t>
            </a:r>
          </a:p>
          <a:p>
            <a:pPr lvl="1">
              <a:defRPr/>
            </a:pPr>
            <a:r>
              <a:rPr lang="en-GB" dirty="0"/>
              <a:t>For each continuous feature, the statistical description is used to provide various summary statistics such as  </a:t>
            </a:r>
          </a:p>
          <a:p>
            <a:pPr lvl="2" algn="just">
              <a:defRPr/>
            </a:pPr>
            <a:r>
              <a:rPr lang="en-GB" dirty="0"/>
              <a:t>The feature's number of records, maximum, minimum values, mean and dispersion of data from the </a:t>
            </a:r>
            <a:r>
              <a:rPr lang="en-GB" dirty="0" err="1"/>
              <a:t>center</a:t>
            </a:r>
            <a:r>
              <a:rPr lang="en-GB" dirty="0"/>
              <a:t>, as well as its percentage of the overall data set as 25%, 50%, and 75%</a:t>
            </a:r>
            <a:endParaRPr lang="en-US" dirty="0"/>
          </a:p>
        </p:txBody>
      </p:sp>
      <p:sp>
        <p:nvSpPr>
          <p:cNvPr id="4" name="Slide Number Placeholder 3">
            <a:extLst>
              <a:ext uri="{FF2B5EF4-FFF2-40B4-BE49-F238E27FC236}">
                <a16:creationId xmlns:a16="http://schemas.microsoft.com/office/drawing/2014/main" id="{E3875FAA-6C6D-4001-8722-D11CF08AB523}"/>
              </a:ext>
            </a:extLst>
          </p:cNvPr>
          <p:cNvSpPr>
            <a:spLocks noGrp="1"/>
          </p:cNvSpPr>
          <p:nvPr>
            <p:ph type="sldNum" sz="quarter" idx="12"/>
          </p:nvPr>
        </p:nvSpPr>
        <p:spPr>
          <a:prstGeom prst="rect">
            <a:avLst/>
          </a:prstGeom>
        </p:spPr>
        <p:txBody>
          <a:bodyPr vert="horz" wrap="square" lIns="121920" tIns="60960" rIns="121920" bIns="60960" numCol="1" rtlCol="0" anchor="ctr" anchorCtr="0" compatLnSpc="1">
            <a:prstTxWarp prst="textNoShape">
              <a:avLst/>
            </a:prstTxWarp>
          </a:bodyPr>
          <a:lstStyle>
            <a:defPPr>
              <a:defRPr lang="en-US"/>
            </a:defPPr>
            <a:lvl1pPr algn="r" rtl="0" eaLnBrk="1" fontAlgn="base" hangingPunct="1">
              <a:spcBef>
                <a:spcPct val="0"/>
              </a:spcBef>
              <a:spcAft>
                <a:spcPct val="0"/>
              </a:spcAft>
              <a:defRPr sz="1600" kern="1200">
                <a:solidFill>
                  <a:srgbClr val="898989"/>
                </a:solidFill>
                <a:latin typeface="Calibri" panose="020F0502020204030204" pitchFamily="34" charset="0"/>
                <a:ea typeface="+mn-ea"/>
                <a:cs typeface="+mn-cs"/>
              </a:defRPr>
            </a:lvl1pPr>
            <a:lvl2pPr marL="609585"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121917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828754"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2438339"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3047924" algn="l" defTabSz="1219170" rtl="0" eaLnBrk="1" latinLnBrk="0" hangingPunct="1">
              <a:defRPr kern="1200">
                <a:solidFill>
                  <a:schemeClr val="tx1"/>
                </a:solidFill>
                <a:latin typeface="Calibri" panose="020F0502020204030204" pitchFamily="34" charset="0"/>
                <a:ea typeface="+mn-ea"/>
                <a:cs typeface="+mn-cs"/>
              </a:defRPr>
            </a:lvl6pPr>
            <a:lvl7pPr marL="3657509" algn="l" defTabSz="1219170" rtl="0" eaLnBrk="1" latinLnBrk="0" hangingPunct="1">
              <a:defRPr kern="1200">
                <a:solidFill>
                  <a:schemeClr val="tx1"/>
                </a:solidFill>
                <a:latin typeface="Calibri" panose="020F0502020204030204" pitchFamily="34" charset="0"/>
                <a:ea typeface="+mn-ea"/>
                <a:cs typeface="+mn-cs"/>
              </a:defRPr>
            </a:lvl7pPr>
            <a:lvl8pPr marL="4267093" algn="l" defTabSz="1219170" rtl="0" eaLnBrk="1" latinLnBrk="0" hangingPunct="1">
              <a:defRPr kern="1200">
                <a:solidFill>
                  <a:schemeClr val="tx1"/>
                </a:solidFill>
                <a:latin typeface="Calibri" panose="020F0502020204030204" pitchFamily="34" charset="0"/>
                <a:ea typeface="+mn-ea"/>
                <a:cs typeface="+mn-cs"/>
              </a:defRPr>
            </a:lvl8pPr>
            <a:lvl9pPr marL="4876678" algn="l" defTabSz="1219170" rtl="0" eaLnBrk="1" latinLnBrk="0" hangingPunct="1">
              <a:defRPr kern="1200">
                <a:solidFill>
                  <a:schemeClr val="tx1"/>
                </a:solidFill>
                <a:latin typeface="Calibri" panose="020F0502020204030204" pitchFamily="34" charset="0"/>
                <a:ea typeface="+mn-ea"/>
                <a:cs typeface="+mn-cs"/>
              </a:defRPr>
            </a:lvl9pPr>
          </a:lstStyle>
          <a:p>
            <a:fld id="{4A7994F4-AEFB-E44C-B598-8916C46EF09E}" type="slidenum">
              <a:rPr lang="en-US" altLang="en-US" smtClean="0"/>
              <a:pPr/>
              <a:t>14</a:t>
            </a:fld>
            <a:endParaRPr lang="en-US" altLang="en-US">
              <a:solidFill>
                <a:srgbClr val="89898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F7FBCD74-1032-5A5B-A875-B345FF8E63D5}"/>
              </a:ext>
            </a:extLst>
          </p:cNvPr>
          <p:cNvSpPr>
            <a:spLocks noGrp="1"/>
          </p:cNvSpPr>
          <p:nvPr>
            <p:ph type="title"/>
          </p:nvPr>
        </p:nvSpPr>
        <p:spPr/>
        <p:txBody>
          <a:bodyPr/>
          <a:lstStyle/>
          <a:p>
            <a:pPr eaLnBrk="1" hangingPunct="1"/>
            <a:r>
              <a:rPr lang="en-US" altLang="en-US" dirty="0" err="1"/>
              <a:t>Summarising</a:t>
            </a:r>
            <a:r>
              <a:rPr lang="en-US" altLang="en-US" dirty="0"/>
              <a:t> Variables</a:t>
            </a:r>
          </a:p>
        </p:txBody>
      </p:sp>
      <p:sp>
        <p:nvSpPr>
          <p:cNvPr id="3" name="Content Placeholder 2">
            <a:extLst>
              <a:ext uri="{FF2B5EF4-FFF2-40B4-BE49-F238E27FC236}">
                <a16:creationId xmlns:a16="http://schemas.microsoft.com/office/drawing/2014/main" id="{3CD265A8-9B86-4CC8-8307-2D7BB67ECB01}"/>
              </a:ext>
            </a:extLst>
          </p:cNvPr>
          <p:cNvSpPr>
            <a:spLocks noGrp="1"/>
          </p:cNvSpPr>
          <p:nvPr>
            <p:ph idx="1"/>
          </p:nvPr>
        </p:nvSpPr>
        <p:spPr>
          <a:xfrm>
            <a:off x="838200" y="1500504"/>
            <a:ext cx="10515600" cy="4758055"/>
          </a:xfrm>
        </p:spPr>
        <p:txBody>
          <a:bodyPr rtlCol="0">
            <a:noAutofit/>
          </a:bodyPr>
          <a:lstStyle/>
          <a:p>
            <a:pPr>
              <a:defRPr/>
            </a:pPr>
            <a:r>
              <a:rPr lang="en-US" sz="2200" dirty="0">
                <a:solidFill>
                  <a:srgbClr val="FF0000"/>
                </a:solidFill>
                <a:latin typeface="Arial" panose="020B0604020202020204" pitchFamily="34" charset="0"/>
                <a:cs typeface="Arial" panose="020B0604020202020204" pitchFamily="34" charset="0"/>
              </a:rPr>
              <a:t>Categorical variables</a:t>
            </a:r>
          </a:p>
          <a:p>
            <a:pPr lvl="1">
              <a:defRPr/>
            </a:pPr>
            <a:r>
              <a:rPr lang="en-US" sz="2200" dirty="0">
                <a:latin typeface="Arial" panose="020B0604020202020204" pitchFamily="34" charset="0"/>
                <a:cs typeface="Arial" panose="020B0604020202020204" pitchFamily="34" charset="0"/>
              </a:rPr>
              <a:t>Frequency tables - how many observations in each category?</a:t>
            </a:r>
          </a:p>
          <a:p>
            <a:pPr lvl="1">
              <a:defRPr/>
            </a:pPr>
            <a:r>
              <a:rPr lang="en-US" sz="2200" dirty="0">
                <a:latin typeface="Arial" panose="020B0604020202020204" pitchFamily="34" charset="0"/>
                <a:cs typeface="Arial" panose="020B0604020202020204" pitchFamily="34" charset="0"/>
              </a:rPr>
              <a:t>Relative frequency table - percent in each category.</a:t>
            </a:r>
          </a:p>
          <a:p>
            <a:pPr>
              <a:defRPr/>
            </a:pPr>
            <a:endParaRPr lang="en-US" sz="2200" dirty="0">
              <a:solidFill>
                <a:srgbClr val="FF0000"/>
              </a:solidFill>
              <a:latin typeface="Arial" panose="020B0604020202020204" pitchFamily="34" charset="0"/>
              <a:cs typeface="Arial" panose="020B0604020202020204" pitchFamily="34" charset="0"/>
            </a:endParaRPr>
          </a:p>
          <a:p>
            <a:pPr>
              <a:defRPr/>
            </a:pPr>
            <a:r>
              <a:rPr lang="en-US" sz="2200" dirty="0">
                <a:solidFill>
                  <a:srgbClr val="FF0000"/>
                </a:solidFill>
                <a:latin typeface="Arial" panose="020B0604020202020204" pitchFamily="34" charset="0"/>
                <a:cs typeface="Arial" panose="020B0604020202020204" pitchFamily="34" charset="0"/>
              </a:rPr>
              <a:t>Continuous variables</a:t>
            </a:r>
          </a:p>
          <a:p>
            <a:pPr lvl="1">
              <a:defRPr/>
            </a:pPr>
            <a:r>
              <a:rPr lang="en-US" sz="2200" dirty="0">
                <a:latin typeface="Arial" panose="020B0604020202020204" pitchFamily="34" charset="0"/>
                <a:cs typeface="Arial" panose="020B0604020202020204" pitchFamily="34" charset="0"/>
              </a:rPr>
              <a:t>Bin the observations (create categories .e.g., (0-10), (11-20), etc.) then, treat as ordered categorical. </a:t>
            </a:r>
          </a:p>
          <a:p>
            <a:pPr marL="0" indent="0">
              <a:buNone/>
              <a:defRPr/>
            </a:pPr>
            <a:endParaRPr lang="en-US" sz="2200" dirty="0">
              <a:latin typeface="Arial" panose="020B0604020202020204" pitchFamily="34" charset="0"/>
              <a:cs typeface="Arial" panose="020B0604020202020204" pitchFamily="34" charset="0"/>
            </a:endParaRPr>
          </a:p>
          <a:p>
            <a:pPr marL="0" indent="0" algn="just">
              <a:buNone/>
              <a:defRPr/>
            </a:pPr>
            <a:r>
              <a:rPr lang="en-US" sz="2200" dirty="0">
                <a:latin typeface="Arial" panose="020B0604020202020204" pitchFamily="34" charset="0"/>
                <a:cs typeface="Arial" panose="020B0604020202020204" pitchFamily="34" charset="0"/>
              </a:rPr>
              <a:t>The goal for both categorical and continuous data is data reduction while preserving/extracting key information about the process under investigation.</a:t>
            </a:r>
          </a:p>
          <a:p>
            <a:pPr marL="457189" lvl="1" indent="0">
              <a:buNone/>
              <a:defRPr/>
            </a:pPr>
            <a:endParaRPr lang="en-US" sz="22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DF85C7B7-BFAF-43A2-8CF0-4B05D5366498}"/>
              </a:ext>
            </a:extLst>
          </p:cNvPr>
          <p:cNvSpPr>
            <a:spLocks noGrp="1"/>
          </p:cNvSpPr>
          <p:nvPr>
            <p:ph type="sldNum" sz="quarter" idx="12"/>
          </p:nvPr>
        </p:nvSpPr>
        <p:spPr>
          <a:prstGeom prst="rect">
            <a:avLst/>
          </a:prstGeom>
        </p:spPr>
        <p:txBody>
          <a:bodyPr vert="horz" wrap="square" lIns="121920" tIns="60960" rIns="121920" bIns="60960" numCol="1" rtlCol="0" anchor="ctr" anchorCtr="0" compatLnSpc="1">
            <a:prstTxWarp prst="textNoShape">
              <a:avLst/>
            </a:prstTxWarp>
          </a:bodyPr>
          <a:lstStyle>
            <a:defPPr>
              <a:defRPr lang="en-US"/>
            </a:defPPr>
            <a:lvl1pPr algn="r" rtl="0" eaLnBrk="1" fontAlgn="base" hangingPunct="1">
              <a:spcBef>
                <a:spcPct val="0"/>
              </a:spcBef>
              <a:spcAft>
                <a:spcPct val="0"/>
              </a:spcAft>
              <a:defRPr sz="1600" kern="1200">
                <a:solidFill>
                  <a:srgbClr val="898989"/>
                </a:solidFill>
                <a:latin typeface="Calibri" panose="020F0502020204030204" pitchFamily="34" charset="0"/>
                <a:ea typeface="+mn-ea"/>
                <a:cs typeface="+mn-cs"/>
              </a:defRPr>
            </a:lvl1pPr>
            <a:lvl2pPr marL="609585"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121917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828754"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2438339"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3047924" algn="l" defTabSz="1219170" rtl="0" eaLnBrk="1" latinLnBrk="0" hangingPunct="1">
              <a:defRPr kern="1200">
                <a:solidFill>
                  <a:schemeClr val="tx1"/>
                </a:solidFill>
                <a:latin typeface="Calibri" panose="020F0502020204030204" pitchFamily="34" charset="0"/>
                <a:ea typeface="+mn-ea"/>
                <a:cs typeface="+mn-cs"/>
              </a:defRPr>
            </a:lvl6pPr>
            <a:lvl7pPr marL="3657509" algn="l" defTabSz="1219170" rtl="0" eaLnBrk="1" latinLnBrk="0" hangingPunct="1">
              <a:defRPr kern="1200">
                <a:solidFill>
                  <a:schemeClr val="tx1"/>
                </a:solidFill>
                <a:latin typeface="Calibri" panose="020F0502020204030204" pitchFamily="34" charset="0"/>
                <a:ea typeface="+mn-ea"/>
                <a:cs typeface="+mn-cs"/>
              </a:defRPr>
            </a:lvl7pPr>
            <a:lvl8pPr marL="4267093" algn="l" defTabSz="1219170" rtl="0" eaLnBrk="1" latinLnBrk="0" hangingPunct="1">
              <a:defRPr kern="1200">
                <a:solidFill>
                  <a:schemeClr val="tx1"/>
                </a:solidFill>
                <a:latin typeface="Calibri" panose="020F0502020204030204" pitchFamily="34" charset="0"/>
                <a:ea typeface="+mn-ea"/>
                <a:cs typeface="+mn-cs"/>
              </a:defRPr>
            </a:lvl8pPr>
            <a:lvl9pPr marL="4876678" algn="l" defTabSz="1219170" rtl="0" eaLnBrk="1" latinLnBrk="0" hangingPunct="1">
              <a:defRPr kern="1200">
                <a:solidFill>
                  <a:schemeClr val="tx1"/>
                </a:solidFill>
                <a:latin typeface="Calibri" panose="020F0502020204030204" pitchFamily="34" charset="0"/>
                <a:ea typeface="+mn-ea"/>
                <a:cs typeface="+mn-cs"/>
              </a:defRPr>
            </a:lvl9pPr>
          </a:lstStyle>
          <a:p>
            <a:fld id="{4A7994F4-AEFB-E44C-B598-8916C46EF09E}" type="slidenum">
              <a:rPr lang="en-US" altLang="en-US" smtClean="0"/>
              <a:pPr/>
              <a:t>15</a:t>
            </a:fld>
            <a:endParaRPr lang="en-US" altLang="en-US">
              <a:solidFill>
                <a:srgbClr val="89898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CE04AD00-20D6-8CEF-C6F3-F3BCDDDBE2E5}"/>
              </a:ext>
            </a:extLst>
          </p:cNvPr>
          <p:cNvSpPr>
            <a:spLocks noGrp="1"/>
          </p:cNvSpPr>
          <p:nvPr>
            <p:ph type="title"/>
          </p:nvPr>
        </p:nvSpPr>
        <p:spPr/>
        <p:txBody>
          <a:bodyPr/>
          <a:lstStyle/>
          <a:p>
            <a:pPr eaLnBrk="1" hangingPunct="1"/>
            <a:r>
              <a:rPr lang="en-US" altLang="en-US" dirty="0"/>
              <a:t>Categorical Data Summaries</a:t>
            </a:r>
          </a:p>
        </p:txBody>
      </p:sp>
      <p:sp>
        <p:nvSpPr>
          <p:cNvPr id="3" name="Content Placeholder 2">
            <a:extLst>
              <a:ext uri="{FF2B5EF4-FFF2-40B4-BE49-F238E27FC236}">
                <a16:creationId xmlns:a16="http://schemas.microsoft.com/office/drawing/2014/main" id="{6263D840-88C6-4CDC-8DB9-BF8782DBA8E0}"/>
              </a:ext>
            </a:extLst>
          </p:cNvPr>
          <p:cNvSpPr>
            <a:spLocks noGrp="1"/>
          </p:cNvSpPr>
          <p:nvPr>
            <p:ph idx="1"/>
          </p:nvPr>
        </p:nvSpPr>
        <p:spPr/>
        <p:txBody>
          <a:bodyPr rtlCol="0">
            <a:normAutofit/>
          </a:bodyPr>
          <a:lstStyle/>
          <a:p>
            <a:pPr marL="0" indent="0">
              <a:buNone/>
              <a:defRPr/>
            </a:pPr>
            <a:r>
              <a:rPr lang="en-US" dirty="0"/>
              <a:t>Tables</a:t>
            </a:r>
          </a:p>
          <a:p>
            <a:pPr marL="0" indent="0">
              <a:buNone/>
              <a:defRPr/>
            </a:pPr>
            <a:endParaRPr lang="en-US" dirty="0"/>
          </a:p>
          <a:p>
            <a:pPr marL="0" indent="0">
              <a:buNone/>
              <a:defRPr/>
            </a:pPr>
            <a:endParaRPr lang="en-US" dirty="0"/>
          </a:p>
          <a:p>
            <a:pPr marL="0" indent="0">
              <a:buNone/>
              <a:defRPr/>
            </a:pPr>
            <a:endParaRPr lang="en-US" dirty="0"/>
          </a:p>
          <a:p>
            <a:pPr marL="0" indent="0">
              <a:buNone/>
              <a:defRPr/>
            </a:pPr>
            <a:endParaRPr lang="en-US" dirty="0"/>
          </a:p>
          <a:p>
            <a:pPr marL="0" indent="0">
              <a:buNone/>
              <a:defRPr/>
            </a:pPr>
            <a:r>
              <a:rPr lang="en-US" dirty="0"/>
              <a:t>Cancer site is a variable taking 5 values</a:t>
            </a:r>
          </a:p>
          <a:p>
            <a:pPr lvl="1">
              <a:defRPr/>
            </a:pPr>
            <a:r>
              <a:rPr lang="en-US" dirty="0"/>
              <a:t>categorical or continuous?</a:t>
            </a:r>
          </a:p>
          <a:p>
            <a:pPr lvl="1">
              <a:defRPr/>
            </a:pPr>
            <a:r>
              <a:rPr lang="en-US" dirty="0"/>
              <a:t>ordered or unordered?</a:t>
            </a:r>
          </a:p>
          <a:p>
            <a:pPr>
              <a:defRPr/>
            </a:pPr>
            <a:endParaRPr lang="en-US" dirty="0"/>
          </a:p>
        </p:txBody>
      </p:sp>
      <p:sp>
        <p:nvSpPr>
          <p:cNvPr id="5" name="Slide Number Placeholder 4">
            <a:extLst>
              <a:ext uri="{FF2B5EF4-FFF2-40B4-BE49-F238E27FC236}">
                <a16:creationId xmlns:a16="http://schemas.microsoft.com/office/drawing/2014/main" id="{304E89EE-0F56-4D02-9E85-BD9056284AF1}"/>
              </a:ext>
            </a:extLst>
          </p:cNvPr>
          <p:cNvSpPr>
            <a:spLocks noGrp="1"/>
          </p:cNvSpPr>
          <p:nvPr>
            <p:ph type="sldNum" sz="quarter" idx="12"/>
          </p:nvPr>
        </p:nvSpPr>
        <p:spPr>
          <a:prstGeom prst="rect">
            <a:avLst/>
          </a:prstGeom>
        </p:spPr>
        <p:txBody>
          <a:bodyPr vert="horz" wrap="square" lIns="121920" tIns="60960" rIns="121920" bIns="60960" numCol="1" rtlCol="0" anchor="ctr" anchorCtr="0" compatLnSpc="1">
            <a:prstTxWarp prst="textNoShape">
              <a:avLst/>
            </a:prstTxWarp>
          </a:bodyPr>
          <a:lstStyle>
            <a:defPPr>
              <a:defRPr lang="en-US"/>
            </a:defPPr>
            <a:lvl1pPr algn="r" rtl="0" eaLnBrk="1" fontAlgn="base" hangingPunct="1">
              <a:spcBef>
                <a:spcPct val="0"/>
              </a:spcBef>
              <a:spcAft>
                <a:spcPct val="0"/>
              </a:spcAft>
              <a:defRPr sz="1600" kern="1200">
                <a:solidFill>
                  <a:srgbClr val="898989"/>
                </a:solidFill>
                <a:latin typeface="Calibri" panose="020F0502020204030204" pitchFamily="34" charset="0"/>
                <a:ea typeface="+mn-ea"/>
                <a:cs typeface="+mn-cs"/>
              </a:defRPr>
            </a:lvl1pPr>
            <a:lvl2pPr marL="609585"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121917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828754"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2438339"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3047924" algn="l" defTabSz="1219170" rtl="0" eaLnBrk="1" latinLnBrk="0" hangingPunct="1">
              <a:defRPr kern="1200">
                <a:solidFill>
                  <a:schemeClr val="tx1"/>
                </a:solidFill>
                <a:latin typeface="Calibri" panose="020F0502020204030204" pitchFamily="34" charset="0"/>
                <a:ea typeface="+mn-ea"/>
                <a:cs typeface="+mn-cs"/>
              </a:defRPr>
            </a:lvl6pPr>
            <a:lvl7pPr marL="3657509" algn="l" defTabSz="1219170" rtl="0" eaLnBrk="1" latinLnBrk="0" hangingPunct="1">
              <a:defRPr kern="1200">
                <a:solidFill>
                  <a:schemeClr val="tx1"/>
                </a:solidFill>
                <a:latin typeface="Calibri" panose="020F0502020204030204" pitchFamily="34" charset="0"/>
                <a:ea typeface="+mn-ea"/>
                <a:cs typeface="+mn-cs"/>
              </a:defRPr>
            </a:lvl7pPr>
            <a:lvl8pPr marL="4267093" algn="l" defTabSz="1219170" rtl="0" eaLnBrk="1" latinLnBrk="0" hangingPunct="1">
              <a:defRPr kern="1200">
                <a:solidFill>
                  <a:schemeClr val="tx1"/>
                </a:solidFill>
                <a:latin typeface="Calibri" panose="020F0502020204030204" pitchFamily="34" charset="0"/>
                <a:ea typeface="+mn-ea"/>
                <a:cs typeface="+mn-cs"/>
              </a:defRPr>
            </a:lvl8pPr>
            <a:lvl9pPr marL="4876678" algn="l" defTabSz="1219170" rtl="0" eaLnBrk="1" latinLnBrk="0" hangingPunct="1">
              <a:defRPr kern="1200">
                <a:solidFill>
                  <a:schemeClr val="tx1"/>
                </a:solidFill>
                <a:latin typeface="Calibri" panose="020F0502020204030204" pitchFamily="34" charset="0"/>
                <a:ea typeface="+mn-ea"/>
                <a:cs typeface="+mn-cs"/>
              </a:defRPr>
            </a:lvl9pPr>
          </a:lstStyle>
          <a:p>
            <a:fld id="{4A7994F4-AEFB-E44C-B598-8916C46EF09E}" type="slidenum">
              <a:rPr lang="en-US" altLang="en-US" smtClean="0"/>
              <a:pPr/>
              <a:t>16</a:t>
            </a:fld>
            <a:endParaRPr lang="en-US" altLang="en-US">
              <a:solidFill>
                <a:srgbClr val="898989"/>
              </a:solidFill>
            </a:endParaRPr>
          </a:p>
        </p:txBody>
      </p:sp>
      <p:pic>
        <p:nvPicPr>
          <p:cNvPr id="21508" name="Picture 3">
            <a:extLst>
              <a:ext uri="{FF2B5EF4-FFF2-40B4-BE49-F238E27FC236}">
                <a16:creationId xmlns:a16="http://schemas.microsoft.com/office/drawing/2014/main" id="{9ADA9FE3-9CDD-59B4-A641-C986F43AAB1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55691" y="2510200"/>
            <a:ext cx="7880351"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7E3AF7EC-EBE3-64D1-60F2-5AB5C66ECA5B}"/>
              </a:ext>
            </a:extLst>
          </p:cNvPr>
          <p:cNvSpPr>
            <a:spLocks noGrp="1"/>
          </p:cNvSpPr>
          <p:nvPr>
            <p:ph type="title"/>
          </p:nvPr>
        </p:nvSpPr>
        <p:spPr/>
        <p:txBody>
          <a:bodyPr/>
          <a:lstStyle/>
          <a:p>
            <a:pPr eaLnBrk="1" hangingPunct="1"/>
            <a:r>
              <a:rPr lang="en-US" altLang="en-US" dirty="0"/>
              <a:t>Frequency Table</a:t>
            </a:r>
          </a:p>
        </p:txBody>
      </p:sp>
      <p:sp>
        <p:nvSpPr>
          <p:cNvPr id="3" name="Content Placeholder 2">
            <a:extLst>
              <a:ext uri="{FF2B5EF4-FFF2-40B4-BE49-F238E27FC236}">
                <a16:creationId xmlns:a16="http://schemas.microsoft.com/office/drawing/2014/main" id="{87C72336-C945-464D-B3E9-B2BFCC8BFA14}"/>
              </a:ext>
            </a:extLst>
          </p:cNvPr>
          <p:cNvSpPr>
            <a:spLocks noGrp="1"/>
          </p:cNvSpPr>
          <p:nvPr>
            <p:ph idx="1"/>
          </p:nvPr>
        </p:nvSpPr>
        <p:spPr>
          <a:xfrm>
            <a:off x="838200" y="1300080"/>
            <a:ext cx="10515600" cy="4351338"/>
          </a:xfrm>
        </p:spPr>
        <p:txBody>
          <a:bodyPr rtlCol="0">
            <a:normAutofit/>
          </a:bodyPr>
          <a:lstStyle/>
          <a:p>
            <a:pPr>
              <a:defRPr/>
            </a:pPr>
            <a:endParaRPr lang="en-US" dirty="0"/>
          </a:p>
          <a:p>
            <a:pPr>
              <a:defRPr/>
            </a:pPr>
            <a:r>
              <a:rPr lang="en-US" dirty="0"/>
              <a:t>Frequency Table: Categories with counts</a:t>
            </a:r>
          </a:p>
          <a:p>
            <a:pPr>
              <a:defRPr/>
            </a:pPr>
            <a:r>
              <a:rPr lang="en-US" dirty="0"/>
              <a:t>Relative Frequency Table: Percentage in each category</a:t>
            </a:r>
          </a:p>
        </p:txBody>
      </p:sp>
      <p:sp>
        <p:nvSpPr>
          <p:cNvPr id="5" name="Slide Number Placeholder 4">
            <a:extLst>
              <a:ext uri="{FF2B5EF4-FFF2-40B4-BE49-F238E27FC236}">
                <a16:creationId xmlns:a16="http://schemas.microsoft.com/office/drawing/2014/main" id="{93571ECE-E008-46B5-AED8-865F91312119}"/>
              </a:ext>
            </a:extLst>
          </p:cNvPr>
          <p:cNvSpPr>
            <a:spLocks noGrp="1"/>
          </p:cNvSpPr>
          <p:nvPr>
            <p:ph type="sldNum" sz="quarter" idx="12"/>
          </p:nvPr>
        </p:nvSpPr>
        <p:spPr>
          <a:prstGeom prst="rect">
            <a:avLst/>
          </a:prstGeom>
        </p:spPr>
        <p:txBody>
          <a:bodyPr vert="horz" wrap="square" lIns="121920" tIns="60960" rIns="121920" bIns="60960" numCol="1" rtlCol="0" anchor="ctr" anchorCtr="0" compatLnSpc="1">
            <a:prstTxWarp prst="textNoShape">
              <a:avLst/>
            </a:prstTxWarp>
          </a:bodyPr>
          <a:lstStyle>
            <a:defPPr>
              <a:defRPr lang="en-US"/>
            </a:defPPr>
            <a:lvl1pPr algn="r" rtl="0" eaLnBrk="1" fontAlgn="base" hangingPunct="1">
              <a:spcBef>
                <a:spcPct val="0"/>
              </a:spcBef>
              <a:spcAft>
                <a:spcPct val="0"/>
              </a:spcAft>
              <a:defRPr sz="1600" kern="1200">
                <a:solidFill>
                  <a:srgbClr val="898989"/>
                </a:solidFill>
                <a:latin typeface="Calibri" panose="020F0502020204030204" pitchFamily="34" charset="0"/>
                <a:ea typeface="+mn-ea"/>
                <a:cs typeface="+mn-cs"/>
              </a:defRPr>
            </a:lvl1pPr>
            <a:lvl2pPr marL="609585"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121917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828754"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2438339"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3047924" algn="l" defTabSz="1219170" rtl="0" eaLnBrk="1" latinLnBrk="0" hangingPunct="1">
              <a:defRPr kern="1200">
                <a:solidFill>
                  <a:schemeClr val="tx1"/>
                </a:solidFill>
                <a:latin typeface="Calibri" panose="020F0502020204030204" pitchFamily="34" charset="0"/>
                <a:ea typeface="+mn-ea"/>
                <a:cs typeface="+mn-cs"/>
              </a:defRPr>
            </a:lvl6pPr>
            <a:lvl7pPr marL="3657509" algn="l" defTabSz="1219170" rtl="0" eaLnBrk="1" latinLnBrk="0" hangingPunct="1">
              <a:defRPr kern="1200">
                <a:solidFill>
                  <a:schemeClr val="tx1"/>
                </a:solidFill>
                <a:latin typeface="Calibri" panose="020F0502020204030204" pitchFamily="34" charset="0"/>
                <a:ea typeface="+mn-ea"/>
                <a:cs typeface="+mn-cs"/>
              </a:defRPr>
            </a:lvl7pPr>
            <a:lvl8pPr marL="4267093" algn="l" defTabSz="1219170" rtl="0" eaLnBrk="1" latinLnBrk="0" hangingPunct="1">
              <a:defRPr kern="1200">
                <a:solidFill>
                  <a:schemeClr val="tx1"/>
                </a:solidFill>
                <a:latin typeface="Calibri" panose="020F0502020204030204" pitchFamily="34" charset="0"/>
                <a:ea typeface="+mn-ea"/>
                <a:cs typeface="+mn-cs"/>
              </a:defRPr>
            </a:lvl8pPr>
            <a:lvl9pPr marL="4876678" algn="l" defTabSz="1219170" rtl="0" eaLnBrk="1" latinLnBrk="0" hangingPunct="1">
              <a:defRPr kern="1200">
                <a:solidFill>
                  <a:schemeClr val="tx1"/>
                </a:solidFill>
                <a:latin typeface="Calibri" panose="020F0502020204030204" pitchFamily="34" charset="0"/>
                <a:ea typeface="+mn-ea"/>
                <a:cs typeface="+mn-cs"/>
              </a:defRPr>
            </a:lvl9pPr>
          </a:lstStyle>
          <a:p>
            <a:fld id="{4A7994F4-AEFB-E44C-B598-8916C46EF09E}" type="slidenum">
              <a:rPr lang="en-US" altLang="en-US" smtClean="0"/>
              <a:pPr/>
              <a:t>17</a:t>
            </a:fld>
            <a:endParaRPr lang="en-US" altLang="en-US">
              <a:solidFill>
                <a:srgbClr val="898989"/>
              </a:solidFill>
            </a:endParaRPr>
          </a:p>
        </p:txBody>
      </p:sp>
      <p:pic>
        <p:nvPicPr>
          <p:cNvPr id="22532" name="Picture 3">
            <a:extLst>
              <a:ext uri="{FF2B5EF4-FFF2-40B4-BE49-F238E27FC236}">
                <a16:creationId xmlns:a16="http://schemas.microsoft.com/office/drawing/2014/main" id="{68053699-2ED6-3F46-E8BE-4AEDDC8D8E6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9673" y="3161068"/>
            <a:ext cx="10009187" cy="198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4249E1-F805-08B9-3464-A17EBCC1FED8}"/>
              </a:ext>
            </a:extLst>
          </p:cNvPr>
          <p:cNvSpPr>
            <a:spLocks noGrp="1"/>
          </p:cNvSpPr>
          <p:nvPr>
            <p:ph type="title"/>
          </p:nvPr>
        </p:nvSpPr>
        <p:spPr>
          <a:xfrm>
            <a:off x="872237" y="0"/>
            <a:ext cx="4959603" cy="1180617"/>
          </a:xfrm>
        </p:spPr>
        <p:txBody>
          <a:bodyPr vert="horz" lIns="91440" tIns="45720" rIns="91440" bIns="45720" rtlCol="0" anchor="b">
            <a:normAutofit fontScale="90000"/>
          </a:bodyPr>
          <a:lstStyle/>
          <a:p>
            <a:pPr algn="ctr"/>
            <a:r>
              <a:rPr lang="en-US" sz="4000" kern="1200" dirty="0">
                <a:latin typeface="+mj-lt"/>
                <a:ea typeface="+mj-ea"/>
                <a:cs typeface="+mj-cs"/>
              </a:rPr>
              <a:t>Graphical EDA:</a:t>
            </a:r>
            <a:br>
              <a:rPr lang="en-US" sz="4000" kern="1200" dirty="0">
                <a:latin typeface="+mj-lt"/>
                <a:ea typeface="+mj-ea"/>
                <a:cs typeface="+mj-cs"/>
              </a:rPr>
            </a:br>
            <a:r>
              <a:rPr lang="en-US" sz="4000" kern="1200" dirty="0">
                <a:latin typeface="+mj-lt"/>
                <a:ea typeface="+mj-ea"/>
                <a:cs typeface="+mj-cs"/>
              </a:rPr>
              <a:t>Univariate </a:t>
            </a:r>
            <a:r>
              <a:rPr lang="en-US" sz="4000" kern="1200" dirty="0" err="1">
                <a:latin typeface="+mj-lt"/>
                <a:ea typeface="+mj-ea"/>
                <a:cs typeface="+mj-cs"/>
              </a:rPr>
              <a:t>visualisation</a:t>
            </a:r>
            <a:r>
              <a:rPr lang="en-US" sz="4000" kern="1200" dirty="0">
                <a:latin typeface="+mj-lt"/>
                <a:ea typeface="+mj-ea"/>
                <a:cs typeface="+mj-cs"/>
              </a:rPr>
              <a:t>:</a:t>
            </a:r>
          </a:p>
        </p:txBody>
      </p:sp>
      <p:sp>
        <p:nvSpPr>
          <p:cNvPr id="9" name="Content Placeholder 8">
            <a:extLst>
              <a:ext uri="{FF2B5EF4-FFF2-40B4-BE49-F238E27FC236}">
                <a16:creationId xmlns:a16="http://schemas.microsoft.com/office/drawing/2014/main" id="{904BAEC0-46B2-46F4-1545-DA9445F57142}"/>
              </a:ext>
            </a:extLst>
          </p:cNvPr>
          <p:cNvSpPr>
            <a:spLocks noGrp="1"/>
          </p:cNvSpPr>
          <p:nvPr>
            <p:ph idx="1"/>
          </p:nvPr>
        </p:nvSpPr>
        <p:spPr>
          <a:xfrm>
            <a:off x="531818" y="1280488"/>
            <a:ext cx="5300022" cy="4486541"/>
          </a:xfrm>
        </p:spPr>
        <p:txBody>
          <a:bodyPr anchor="t">
            <a:normAutofit/>
          </a:bodyPr>
          <a:lstStyle/>
          <a:p>
            <a:pPr algn="just"/>
            <a:r>
              <a:rPr lang="en-GB" sz="2000" b="1" dirty="0"/>
              <a:t>Histogram</a:t>
            </a:r>
            <a:r>
              <a:rPr lang="en-GB" sz="2000" dirty="0"/>
              <a:t> - </a:t>
            </a:r>
            <a:r>
              <a:rPr lang="en-US" altLang="en-US" sz="2000" dirty="0"/>
              <a:t>is a bar chart constructed using the frequencies or relative frequencies of a grouped (or binned) continuous variable</a:t>
            </a:r>
          </a:p>
          <a:p>
            <a:r>
              <a:rPr lang="en-GB" sz="2000" dirty="0"/>
              <a:t>E.g. </a:t>
            </a:r>
            <a:r>
              <a:rPr lang="en-US" altLang="en-US" sz="1800" dirty="0"/>
              <a:t>Ages of 10 adult leukemia patients:</a:t>
            </a:r>
          </a:p>
          <a:p>
            <a:pPr marL="0" indent="0" algn="ctr">
              <a:buNone/>
            </a:pPr>
            <a:r>
              <a:rPr lang="en-US" altLang="en-US" sz="1800" dirty="0"/>
              <a:t>35; 40; 52; 27; 31; 42; 43; 28; 50; 35</a:t>
            </a:r>
          </a:p>
          <a:p>
            <a:pPr algn="just"/>
            <a:r>
              <a:rPr lang="en-GB" sz="2000" dirty="0"/>
              <a:t>Advantages:</a:t>
            </a:r>
          </a:p>
          <a:p>
            <a:pPr lvl="1" algn="just"/>
            <a:r>
              <a:rPr lang="en-GB" sz="1800" dirty="0"/>
              <a:t>Shows variability, Skewness, modalities, outliers, strong patterns</a:t>
            </a:r>
          </a:p>
          <a:p>
            <a:pPr algn="just"/>
            <a:r>
              <a:rPr lang="en-GB" sz="2000" dirty="0"/>
              <a:t>Issues</a:t>
            </a:r>
          </a:p>
          <a:p>
            <a:pPr lvl="1" algn="just"/>
            <a:r>
              <a:rPr lang="en-US" altLang="en-US" sz="2000" dirty="0"/>
              <a:t>It discards some information (the exact values), retaining only the frequencies in each bin</a:t>
            </a:r>
            <a:endParaRPr lang="en-GB" sz="2000" dirty="0"/>
          </a:p>
        </p:txBody>
      </p:sp>
      <p:pic>
        <p:nvPicPr>
          <p:cNvPr id="3" name="Picture 3">
            <a:extLst>
              <a:ext uri="{FF2B5EF4-FFF2-40B4-BE49-F238E27FC236}">
                <a16:creationId xmlns:a16="http://schemas.microsoft.com/office/drawing/2014/main" id="{BC37A88B-8BE7-BBD9-4838-5139203E9C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512442" y="677213"/>
            <a:ext cx="5201023" cy="508981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C5413B6-0F9D-EC60-F334-6C8929749CF3}"/>
              </a:ext>
            </a:extLst>
          </p:cNvPr>
          <p:cNvSpPr txBox="1"/>
          <p:nvPr/>
        </p:nvSpPr>
        <p:spPr>
          <a:xfrm>
            <a:off x="6704077" y="668027"/>
            <a:ext cx="5201023" cy="369332"/>
          </a:xfrm>
          <a:prstGeom prst="rect">
            <a:avLst/>
          </a:prstGeom>
          <a:noFill/>
        </p:spPr>
        <p:txBody>
          <a:bodyPr wrap="square">
            <a:spAutoFit/>
          </a:bodyPr>
          <a:lstStyle/>
          <a:p>
            <a:pPr algn="just"/>
            <a:r>
              <a:rPr lang="en-US" altLang="en-US" sz="1800" dirty="0"/>
              <a:t>Age histogram of 10 adult leukemia patients</a:t>
            </a:r>
            <a:endParaRPr lang="en-GB" sz="1800" dirty="0"/>
          </a:p>
        </p:txBody>
      </p:sp>
    </p:spTree>
    <p:extLst>
      <p:ext uri="{BB962C8B-B14F-4D97-AF65-F5344CB8AC3E}">
        <p14:creationId xmlns:p14="http://schemas.microsoft.com/office/powerpoint/2010/main" val="3629067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4249E1-F805-08B9-3464-A17EBCC1FED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Univariate visualisation</a:t>
            </a:r>
          </a:p>
        </p:txBody>
      </p:sp>
      <p:sp>
        <p:nvSpPr>
          <p:cNvPr id="9" name="Content Placeholder 8">
            <a:extLst>
              <a:ext uri="{FF2B5EF4-FFF2-40B4-BE49-F238E27FC236}">
                <a16:creationId xmlns:a16="http://schemas.microsoft.com/office/drawing/2014/main" id="{904BAEC0-46B2-46F4-1545-DA9445F57142}"/>
              </a:ext>
            </a:extLst>
          </p:cNvPr>
          <p:cNvSpPr>
            <a:spLocks noGrp="1"/>
          </p:cNvSpPr>
          <p:nvPr>
            <p:ph idx="1"/>
          </p:nvPr>
        </p:nvSpPr>
        <p:spPr>
          <a:xfrm>
            <a:off x="838200" y="1777654"/>
            <a:ext cx="5857240" cy="4660021"/>
          </a:xfrm>
        </p:spPr>
        <p:txBody>
          <a:bodyPr>
            <a:normAutofit fontScale="92500" lnSpcReduction="10000"/>
          </a:bodyPr>
          <a:lstStyle/>
          <a:p>
            <a:pPr algn="just"/>
            <a:r>
              <a:rPr lang="en-GB" sz="2000" b="1" dirty="0"/>
              <a:t>Boxplots</a:t>
            </a:r>
            <a:r>
              <a:rPr lang="en-GB" sz="2000" dirty="0"/>
              <a:t> -  is a graphical representation of a dataset's distribution showing the</a:t>
            </a:r>
          </a:p>
          <a:p>
            <a:pPr lvl="1" algn="just"/>
            <a:r>
              <a:rPr lang="en-GB" sz="2000" dirty="0"/>
              <a:t>median, quartiles (Q1 and Q3), outliers, IQR, and skewness </a:t>
            </a:r>
          </a:p>
          <a:p>
            <a:r>
              <a:rPr lang="en-GB" sz="2000" dirty="0"/>
              <a:t>Advantages</a:t>
            </a:r>
          </a:p>
          <a:p>
            <a:pPr lvl="1"/>
            <a:r>
              <a:rPr lang="en-GB" sz="1800" dirty="0"/>
              <a:t>Visualises spread and skewness</a:t>
            </a:r>
          </a:p>
          <a:p>
            <a:pPr lvl="1"/>
            <a:r>
              <a:rPr lang="en-GB" sz="1800" dirty="0"/>
              <a:t>Detects outliers</a:t>
            </a:r>
          </a:p>
          <a:p>
            <a:pPr lvl="1"/>
            <a:r>
              <a:rPr lang="en-GB" sz="1800" dirty="0"/>
              <a:t>Summarises large datasets compactly</a:t>
            </a:r>
            <a:endParaRPr lang="en-GB" dirty="0"/>
          </a:p>
          <a:p>
            <a:r>
              <a:rPr lang="en-GB" sz="2000" dirty="0"/>
              <a:t>Issues</a:t>
            </a:r>
            <a:endParaRPr lang="en-GB" sz="2400" dirty="0"/>
          </a:p>
          <a:p>
            <a:pPr lvl="1"/>
            <a:r>
              <a:rPr lang="en-GB" sz="1800" dirty="0"/>
              <a:t>Limited details - (e.g.) no multiple modes/specific data points</a:t>
            </a:r>
          </a:p>
          <a:p>
            <a:pPr lvl="1"/>
            <a:r>
              <a:rPr lang="en-GB" sz="1800" dirty="0"/>
              <a:t>Misinterpretation leads to misleading conclusions </a:t>
            </a:r>
          </a:p>
          <a:p>
            <a:pPr marL="0" indent="0">
              <a:lnSpc>
                <a:spcPct val="100000"/>
              </a:lnSpc>
              <a:buNone/>
            </a:pPr>
            <a:endParaRPr lang="en-GB" sz="2000" dirty="0"/>
          </a:p>
          <a:p>
            <a:pPr marL="0" indent="0">
              <a:lnSpc>
                <a:spcPct val="100000"/>
              </a:lnSpc>
              <a:buNone/>
            </a:pPr>
            <a:r>
              <a:rPr lang="en-GB" sz="2000" dirty="0"/>
              <a:t>Other univariate methods</a:t>
            </a:r>
          </a:p>
          <a:p>
            <a:pPr lvl="1">
              <a:lnSpc>
                <a:spcPct val="100000"/>
              </a:lnSpc>
            </a:pPr>
            <a:r>
              <a:rPr lang="en-GB" sz="2000" dirty="0"/>
              <a:t>Count plot, Pie chart, etc.</a:t>
            </a:r>
          </a:p>
        </p:txBody>
      </p:sp>
      <p:pic>
        <p:nvPicPr>
          <p:cNvPr id="4" name="Picture 3">
            <a:extLst>
              <a:ext uri="{FF2B5EF4-FFF2-40B4-BE49-F238E27FC236}">
                <a16:creationId xmlns:a16="http://schemas.microsoft.com/office/drawing/2014/main" id="{6E54E9DF-8B94-FE09-EBF7-39529E4DF67B}"/>
              </a:ext>
            </a:extLst>
          </p:cNvPr>
          <p:cNvPicPr>
            <a:picLocks noChangeAspect="1"/>
          </p:cNvPicPr>
          <p:nvPr/>
        </p:nvPicPr>
        <p:blipFill rotWithShape="1">
          <a:blip r:embed="rId2"/>
          <a:srcRect l="50000" t="37185" r="32167" b="26370"/>
          <a:stretch/>
        </p:blipFill>
        <p:spPr>
          <a:xfrm>
            <a:off x="7802880" y="1501876"/>
            <a:ext cx="4053840" cy="4660021"/>
          </a:xfrm>
          <a:prstGeom prst="rect">
            <a:avLst/>
          </a:prstGeom>
        </p:spPr>
      </p:pic>
    </p:spTree>
    <p:extLst>
      <p:ext uri="{BB962C8B-B14F-4D97-AF65-F5344CB8AC3E}">
        <p14:creationId xmlns:p14="http://schemas.microsoft.com/office/powerpoint/2010/main" val="1458538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1" name="Rectangle 410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2" name="Rectangle 410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3" name="Rectangle 410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Rectangle 410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Title 1">
            <a:extLst>
              <a:ext uri="{FF2B5EF4-FFF2-40B4-BE49-F238E27FC236}">
                <a16:creationId xmlns:a16="http://schemas.microsoft.com/office/drawing/2014/main" id="{B5AFE39F-5CD3-FAE4-82BE-489BD9AA80B7}"/>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altLang="en-US" sz="4000" kern="1200" dirty="0">
                <a:solidFill>
                  <a:srgbClr val="FFFFFF"/>
                </a:solidFill>
                <a:latin typeface="+mj-lt"/>
                <a:ea typeface="+mj-ea"/>
                <a:cs typeface="+mj-cs"/>
              </a:rPr>
              <a:t>What </a:t>
            </a:r>
            <a:r>
              <a:rPr lang="en-US" altLang="en-US" sz="4000" dirty="0">
                <a:solidFill>
                  <a:srgbClr val="FFFFFF"/>
                </a:solidFill>
              </a:rPr>
              <a:t>is</a:t>
            </a:r>
            <a:r>
              <a:rPr lang="en-US" altLang="en-US" sz="4000" kern="1200" dirty="0">
                <a:solidFill>
                  <a:srgbClr val="FFFFFF"/>
                </a:solidFill>
                <a:latin typeface="+mj-lt"/>
                <a:ea typeface="+mj-ea"/>
                <a:cs typeface="+mj-cs"/>
              </a:rPr>
              <a:t> Exploratory Data Analysis (EDA)?</a:t>
            </a:r>
          </a:p>
        </p:txBody>
      </p:sp>
      <p:sp>
        <p:nvSpPr>
          <p:cNvPr id="4099" name="Content Placeholder 2">
            <a:extLst>
              <a:ext uri="{FF2B5EF4-FFF2-40B4-BE49-F238E27FC236}">
                <a16:creationId xmlns:a16="http://schemas.microsoft.com/office/drawing/2014/main" id="{5731E1D4-E985-2150-FECF-0CA1D2B67879}"/>
              </a:ext>
            </a:extLst>
          </p:cNvPr>
          <p:cNvSpPr>
            <a:spLocks noGrp="1"/>
          </p:cNvSpPr>
          <p:nvPr>
            <p:ph type="body" idx="4294967295"/>
          </p:nvPr>
        </p:nvSpPr>
        <p:spPr>
          <a:xfrm>
            <a:off x="1026159" y="1581224"/>
            <a:ext cx="10016089" cy="5097367"/>
          </a:xfrm>
        </p:spPr>
        <p:txBody>
          <a:bodyPr vert="horz" lIns="91440" tIns="45720" rIns="91440" bIns="45720" rtlCol="0" anchor="ctr">
            <a:normAutofit/>
          </a:bodyPr>
          <a:lstStyle/>
          <a:p>
            <a:pPr marL="723885" algn="just">
              <a:spcBef>
                <a:spcPts val="0"/>
              </a:spcBef>
              <a:spcAft>
                <a:spcPts val="1200"/>
              </a:spcAft>
            </a:pPr>
            <a:r>
              <a:rPr lang="en-US" altLang="en-US" sz="2400" dirty="0">
                <a:latin typeface="Arial" panose="020B0604020202020204" pitchFamily="34" charset="0"/>
                <a:cs typeface="Arial" panose="020B0604020202020204" pitchFamily="34" charset="0"/>
              </a:rPr>
              <a:t>An approach to data analysis that employs a variety of techniques (mostly graphical) </a:t>
            </a:r>
            <a:r>
              <a:rPr lang="en-GB" altLang="en-US" sz="2400" dirty="0">
                <a:latin typeface="Arial" panose="020B0604020202020204" pitchFamily="34" charset="0"/>
                <a:cs typeface="Arial" panose="020B0604020202020204" pitchFamily="34" charset="0"/>
              </a:rPr>
              <a:t>to investigate datasets and summarise their main characteristics. </a:t>
            </a:r>
            <a:endParaRPr lang="en-US" altLang="en-US" sz="2400" dirty="0">
              <a:latin typeface="Arial" panose="020B0604020202020204" pitchFamily="34" charset="0"/>
              <a:cs typeface="Arial" panose="020B0604020202020204" pitchFamily="34" charset="0"/>
            </a:endParaRPr>
          </a:p>
          <a:p>
            <a:pPr marL="723885" algn="just">
              <a:spcBef>
                <a:spcPts val="1200"/>
              </a:spcBef>
            </a:pPr>
            <a:r>
              <a:rPr lang="en-US" altLang="en-US" sz="2400" dirty="0">
                <a:latin typeface="Arial" panose="020B0604020202020204" pitchFamily="34" charset="0"/>
                <a:cs typeface="Arial" panose="020B0604020202020204" pitchFamily="34" charset="0"/>
              </a:rPr>
              <a:t>The analysis of datasets can be based on various numerical methods and graphical tools.</a:t>
            </a:r>
          </a:p>
          <a:p>
            <a:pPr marL="723885" algn="just">
              <a:spcBef>
                <a:spcPts val="0"/>
              </a:spcBef>
            </a:pPr>
            <a:endParaRPr lang="en-US" altLang="en-US" sz="2400" dirty="0">
              <a:latin typeface="Arial" panose="020B0604020202020204" pitchFamily="34" charset="0"/>
              <a:cs typeface="Arial" panose="020B0604020202020204" pitchFamily="34" charset="0"/>
            </a:endParaRPr>
          </a:p>
          <a:p>
            <a:pPr marL="723885" algn="just">
              <a:spcBef>
                <a:spcPts val="0"/>
              </a:spcBef>
            </a:pPr>
            <a:r>
              <a:rPr lang="en-US" altLang="en-US" sz="2400" dirty="0">
                <a:latin typeface="Arial" panose="020B0604020202020204" pitchFamily="34" charset="0"/>
                <a:cs typeface="Arial" panose="020B0604020202020204" pitchFamily="34" charset="0"/>
              </a:rPr>
              <a:t>Exploring data for patterns, trends, underlying structure, deviations from the trend, anomalies and strange structures.</a:t>
            </a:r>
          </a:p>
          <a:p>
            <a:pPr marL="723885" algn="just">
              <a:spcBef>
                <a:spcPts val="0"/>
              </a:spcBef>
            </a:pPr>
            <a:endParaRPr lang="en-US" altLang="en-US" sz="2400" dirty="0">
              <a:latin typeface="Arial" panose="020B0604020202020204" pitchFamily="34" charset="0"/>
              <a:cs typeface="Arial" panose="020B0604020202020204" pitchFamily="34" charset="0"/>
            </a:endParaRPr>
          </a:p>
          <a:p>
            <a:pPr marL="723885" algn="just">
              <a:spcBef>
                <a:spcPts val="0"/>
              </a:spcBef>
            </a:pPr>
            <a:r>
              <a:rPr lang="en-US" altLang="en-US" sz="2400" dirty="0">
                <a:latin typeface="Arial" panose="020B0604020202020204" pitchFamily="34" charset="0"/>
                <a:cs typeface="Arial" panose="020B0604020202020204" pitchFamily="34" charset="0"/>
              </a:rPr>
              <a:t>It facilitates discovering unexpected as well as confirming the expected patterns or hypotheses.</a:t>
            </a:r>
          </a:p>
        </p:txBody>
      </p:sp>
      <p:sp>
        <p:nvSpPr>
          <p:cNvPr id="5" name="Slide Number Placeholder 4">
            <a:extLst>
              <a:ext uri="{FF2B5EF4-FFF2-40B4-BE49-F238E27FC236}">
                <a16:creationId xmlns:a16="http://schemas.microsoft.com/office/drawing/2014/main" id="{F2836349-2E0A-4DC6-9595-0D67E75A8831}"/>
              </a:ext>
            </a:extLst>
          </p:cNvPr>
          <p:cNvSpPr>
            <a:spLocks noGrp="1"/>
          </p:cNvSpPr>
          <p:nvPr>
            <p:ph type="sldNum" sz="quarter" idx="12"/>
          </p:nvPr>
        </p:nvSpPr>
        <p:spPr>
          <a:xfrm>
            <a:off x="11704320" y="6455431"/>
            <a:ext cx="445913" cy="365125"/>
          </a:xfrm>
          <a:prstGeom prst="rect">
            <a:avLst/>
          </a:prstGeom>
        </p:spPr>
        <p:txBody>
          <a:bodyPr vert="horz" lIns="91440" tIns="45720" rIns="91440" bIns="45720" numCol="1" rtlCol="0" anchor="ctr" anchorCtr="0" compatLnSpc="1">
            <a:prstTxWarp prst="textNoShape">
              <a:avLst/>
            </a:prstTxWarp>
            <a:normAutofit/>
          </a:bodyPr>
          <a:lstStyle>
            <a:defPPr>
              <a:defRPr lang="en-US"/>
            </a:defPPr>
            <a:lvl1pPr algn="r" rtl="0" eaLnBrk="1" fontAlgn="base" hangingPunct="1">
              <a:spcBef>
                <a:spcPct val="0"/>
              </a:spcBef>
              <a:spcAft>
                <a:spcPct val="0"/>
              </a:spcAft>
              <a:defRPr sz="1600" kern="1200">
                <a:solidFill>
                  <a:srgbClr val="898989"/>
                </a:solidFill>
                <a:latin typeface="Calibri" panose="020F0502020204030204" pitchFamily="34" charset="0"/>
                <a:ea typeface="+mn-ea"/>
                <a:cs typeface="+mn-cs"/>
              </a:defRPr>
            </a:lvl1pPr>
            <a:lvl2pPr marL="609585"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121917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828754"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2438339"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3047924" algn="l" defTabSz="1219170" rtl="0" eaLnBrk="1" latinLnBrk="0" hangingPunct="1">
              <a:defRPr kern="1200">
                <a:solidFill>
                  <a:schemeClr val="tx1"/>
                </a:solidFill>
                <a:latin typeface="Calibri" panose="020F0502020204030204" pitchFamily="34" charset="0"/>
                <a:ea typeface="+mn-ea"/>
                <a:cs typeface="+mn-cs"/>
              </a:defRPr>
            </a:lvl6pPr>
            <a:lvl7pPr marL="3657509" algn="l" defTabSz="1219170" rtl="0" eaLnBrk="1" latinLnBrk="0" hangingPunct="1">
              <a:defRPr kern="1200">
                <a:solidFill>
                  <a:schemeClr val="tx1"/>
                </a:solidFill>
                <a:latin typeface="Calibri" panose="020F0502020204030204" pitchFamily="34" charset="0"/>
                <a:ea typeface="+mn-ea"/>
                <a:cs typeface="+mn-cs"/>
              </a:defRPr>
            </a:lvl7pPr>
            <a:lvl8pPr marL="4267093" algn="l" defTabSz="1219170" rtl="0" eaLnBrk="1" latinLnBrk="0" hangingPunct="1">
              <a:defRPr kern="1200">
                <a:solidFill>
                  <a:schemeClr val="tx1"/>
                </a:solidFill>
                <a:latin typeface="Calibri" panose="020F0502020204030204" pitchFamily="34" charset="0"/>
                <a:ea typeface="+mn-ea"/>
                <a:cs typeface="+mn-cs"/>
              </a:defRPr>
            </a:lvl8pPr>
            <a:lvl9pPr marL="4876678" algn="l" defTabSz="1219170" rtl="0" eaLnBrk="1" latinLnBrk="0" hangingPunct="1">
              <a:defRPr kern="1200">
                <a:solidFill>
                  <a:schemeClr val="tx1"/>
                </a:solidFill>
                <a:latin typeface="Calibri" panose="020F0502020204030204" pitchFamily="34" charset="0"/>
                <a:ea typeface="+mn-ea"/>
                <a:cs typeface="+mn-cs"/>
              </a:defRPr>
            </a:lvl9pPr>
          </a:lstStyle>
          <a:p>
            <a:pPr>
              <a:spcAft>
                <a:spcPts val="600"/>
              </a:spcAft>
            </a:pPr>
            <a:fld id="{4A7994F4-AEFB-E44C-B598-8916C46EF09E}" type="slidenum">
              <a:rPr lang="en-US" altLang="en-US" sz="1100">
                <a:solidFill>
                  <a:schemeClr val="tx1">
                    <a:lumMod val="50000"/>
                    <a:lumOff val="50000"/>
                  </a:schemeClr>
                </a:solidFill>
                <a:latin typeface="+mn-lt"/>
              </a:rPr>
              <a:pPr>
                <a:spcAft>
                  <a:spcPts val="600"/>
                </a:spcAft>
              </a:pPr>
              <a:t>2</a:t>
            </a:fld>
            <a:endParaRPr lang="en-US" altLang="en-US" sz="1100">
              <a:solidFill>
                <a:schemeClr val="tx1">
                  <a:lumMod val="50000"/>
                  <a:lumOff val="50000"/>
                </a:schemeClr>
              </a:solidFill>
              <a:latin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4249E1-F805-08B9-3464-A17EBCC1FED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Bi</a:t>
            </a:r>
            <a:r>
              <a:rPr lang="en-US" sz="3200" kern="1200" dirty="0">
                <a:solidFill>
                  <a:schemeClr val="bg1"/>
                </a:solidFill>
                <a:latin typeface="+mj-lt"/>
                <a:ea typeface="+mj-ea"/>
                <a:cs typeface="+mj-cs"/>
              </a:rPr>
              <a:t>variate visualisation</a:t>
            </a:r>
          </a:p>
        </p:txBody>
      </p:sp>
      <p:sp>
        <p:nvSpPr>
          <p:cNvPr id="9" name="Content Placeholder 8">
            <a:extLst>
              <a:ext uri="{FF2B5EF4-FFF2-40B4-BE49-F238E27FC236}">
                <a16:creationId xmlns:a16="http://schemas.microsoft.com/office/drawing/2014/main" id="{904BAEC0-46B2-46F4-1545-DA9445F57142}"/>
              </a:ext>
            </a:extLst>
          </p:cNvPr>
          <p:cNvSpPr>
            <a:spLocks noGrp="1"/>
          </p:cNvSpPr>
          <p:nvPr>
            <p:ph idx="1"/>
          </p:nvPr>
        </p:nvSpPr>
        <p:spPr>
          <a:xfrm>
            <a:off x="675640" y="1635414"/>
            <a:ext cx="5897880" cy="4816185"/>
          </a:xfrm>
        </p:spPr>
        <p:txBody>
          <a:bodyPr>
            <a:normAutofit lnSpcReduction="10000"/>
          </a:bodyPr>
          <a:lstStyle/>
          <a:p>
            <a:pPr algn="just"/>
            <a:r>
              <a:rPr lang="en-GB" sz="2000" dirty="0"/>
              <a:t>To analyse two continuous variables – use </a:t>
            </a:r>
            <a:r>
              <a:rPr lang="en-GB" sz="2000" b="1" dirty="0"/>
              <a:t>scatterplot</a:t>
            </a:r>
            <a:r>
              <a:rPr lang="en-GB" sz="2000" dirty="0"/>
              <a:t> – display values for 2 variables for set of data points</a:t>
            </a:r>
          </a:p>
          <a:p>
            <a:pPr algn="just"/>
            <a:r>
              <a:rPr lang="en-GB" sz="2000" dirty="0"/>
              <a:t>E.g. Comparing the </a:t>
            </a:r>
            <a:r>
              <a:rPr lang="en-GB" sz="2000" dirty="0" err="1"/>
              <a:t>sepal_width</a:t>
            </a:r>
            <a:r>
              <a:rPr lang="en-GB" sz="2000" dirty="0"/>
              <a:t> and </a:t>
            </a:r>
            <a:r>
              <a:rPr lang="en-GB" sz="2000" dirty="0" err="1"/>
              <a:t>petal_length</a:t>
            </a:r>
            <a:r>
              <a:rPr lang="en-GB" sz="2000" dirty="0"/>
              <a:t> features (from iris dataset)</a:t>
            </a:r>
          </a:p>
          <a:p>
            <a:pPr algn="just"/>
            <a:r>
              <a:rPr lang="en-GB" sz="2000" dirty="0"/>
              <a:t>Advantages</a:t>
            </a:r>
          </a:p>
          <a:p>
            <a:pPr lvl="1" algn="just"/>
            <a:r>
              <a:rPr lang="en-GB" sz="1800" dirty="0"/>
              <a:t>Visualises relationships</a:t>
            </a:r>
          </a:p>
          <a:p>
            <a:pPr lvl="1" algn="just"/>
            <a:r>
              <a:rPr lang="en-GB" sz="1800" dirty="0"/>
              <a:t>Identifies patterns</a:t>
            </a:r>
          </a:p>
          <a:p>
            <a:pPr algn="just"/>
            <a:r>
              <a:rPr lang="en-GB" sz="2000" dirty="0"/>
              <a:t>Issues</a:t>
            </a:r>
          </a:p>
          <a:p>
            <a:pPr lvl="1" algn="just"/>
            <a:r>
              <a:rPr lang="en-GB" sz="1800" dirty="0"/>
              <a:t>Overplotting</a:t>
            </a:r>
          </a:p>
          <a:p>
            <a:pPr lvl="1" algn="just"/>
            <a:r>
              <a:rPr lang="en-GB" sz="1800" dirty="0"/>
              <a:t>Limited to two variables</a:t>
            </a:r>
          </a:p>
          <a:p>
            <a:pPr lvl="1" algn="just"/>
            <a:r>
              <a:rPr lang="en-GB" sz="1800" dirty="0"/>
              <a:t>Interpretation can be subjective to the viewer</a:t>
            </a:r>
          </a:p>
          <a:p>
            <a:pPr lvl="1" algn="just"/>
            <a:endParaRPr lang="en-GB" sz="1800" dirty="0"/>
          </a:p>
          <a:p>
            <a:pPr marL="0" indent="0">
              <a:lnSpc>
                <a:spcPct val="100000"/>
              </a:lnSpc>
              <a:buNone/>
            </a:pPr>
            <a:r>
              <a:rPr lang="en-GB" sz="2000" dirty="0"/>
              <a:t>Other bivariate methods</a:t>
            </a:r>
          </a:p>
          <a:p>
            <a:pPr lvl="1">
              <a:lnSpc>
                <a:spcPct val="100000"/>
              </a:lnSpc>
            </a:pPr>
            <a:r>
              <a:rPr lang="en-GB" sz="2000" dirty="0"/>
              <a:t>Heat map, Swarm plot, Line chart, etc.</a:t>
            </a:r>
          </a:p>
          <a:p>
            <a:pPr marL="457200" lvl="1" indent="0" algn="just">
              <a:buNone/>
            </a:pPr>
            <a:endParaRPr lang="en-GB" sz="1800" dirty="0"/>
          </a:p>
        </p:txBody>
      </p:sp>
      <p:pic>
        <p:nvPicPr>
          <p:cNvPr id="2050" name="Picture 2" descr="How To Make Scatter Plot with Regression Line using Seaborn in Python? -  GeeksforGeeks">
            <a:extLst>
              <a:ext uri="{FF2B5EF4-FFF2-40B4-BE49-F238E27FC236}">
                <a16:creationId xmlns:a16="http://schemas.microsoft.com/office/drawing/2014/main" id="{9C233B32-4BE0-84F2-56E9-1C60B2B983E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328" r="3845"/>
          <a:stretch/>
        </p:blipFill>
        <p:spPr bwMode="auto">
          <a:xfrm>
            <a:off x="6730691" y="2002419"/>
            <a:ext cx="5306979" cy="4039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0826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4249E1-F805-08B9-3464-A17EBCC1FED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a:solidFill>
                  <a:schemeClr val="bg1"/>
                </a:solidFill>
              </a:rPr>
              <a:t>Bi</a:t>
            </a:r>
            <a:r>
              <a:rPr lang="en-US" sz="3200" kern="1200">
                <a:solidFill>
                  <a:schemeClr val="bg1"/>
                </a:solidFill>
                <a:latin typeface="+mj-lt"/>
                <a:ea typeface="+mj-ea"/>
                <a:cs typeface="+mj-cs"/>
              </a:rPr>
              <a:t>variate visualisation</a:t>
            </a:r>
            <a:endParaRPr lang="en-US" sz="3200" kern="1200" dirty="0">
              <a:solidFill>
                <a:schemeClr val="bg1"/>
              </a:solidFill>
              <a:latin typeface="+mj-lt"/>
              <a:ea typeface="+mj-ea"/>
              <a:cs typeface="+mj-cs"/>
            </a:endParaRPr>
          </a:p>
        </p:txBody>
      </p:sp>
      <p:sp>
        <p:nvSpPr>
          <p:cNvPr id="9" name="Content Placeholder 8">
            <a:extLst>
              <a:ext uri="{FF2B5EF4-FFF2-40B4-BE49-F238E27FC236}">
                <a16:creationId xmlns:a16="http://schemas.microsoft.com/office/drawing/2014/main" id="{904BAEC0-46B2-46F4-1545-DA9445F57142}"/>
              </a:ext>
            </a:extLst>
          </p:cNvPr>
          <p:cNvSpPr>
            <a:spLocks noGrp="1"/>
          </p:cNvSpPr>
          <p:nvPr>
            <p:ph idx="1"/>
          </p:nvPr>
        </p:nvSpPr>
        <p:spPr>
          <a:xfrm>
            <a:off x="838200" y="1777654"/>
            <a:ext cx="5125720" cy="4806025"/>
          </a:xfrm>
        </p:spPr>
        <p:txBody>
          <a:bodyPr>
            <a:normAutofit fontScale="92500" lnSpcReduction="10000"/>
          </a:bodyPr>
          <a:lstStyle/>
          <a:p>
            <a:r>
              <a:rPr lang="en-GB" sz="2400" dirty="0"/>
              <a:t>To analyse two variables – one continuous, one categorical – </a:t>
            </a:r>
          </a:p>
          <a:p>
            <a:pPr lvl="1"/>
            <a:r>
              <a:rPr lang="en-GB" sz="2000" dirty="0"/>
              <a:t>Use Side by side boxplots - </a:t>
            </a:r>
            <a:r>
              <a:rPr lang="en-GB" sz="1600" dirty="0"/>
              <a:t>compare the distributions of a continuous variable across two or more categorical groups</a:t>
            </a:r>
            <a:endParaRPr lang="en-GB" sz="2000" dirty="0"/>
          </a:p>
          <a:p>
            <a:r>
              <a:rPr lang="en-GB" sz="2400" dirty="0"/>
              <a:t>E.g. </a:t>
            </a:r>
            <a:r>
              <a:rPr lang="en-GB" sz="2000" dirty="0"/>
              <a:t>Distribution of Gas Mileage by Number of Gears</a:t>
            </a:r>
          </a:p>
          <a:p>
            <a:r>
              <a:rPr lang="en-GB" sz="2400" dirty="0"/>
              <a:t>Advantages</a:t>
            </a:r>
          </a:p>
          <a:p>
            <a:pPr lvl="1"/>
            <a:r>
              <a:rPr lang="en-GB" sz="2000" dirty="0"/>
              <a:t>Compact representation</a:t>
            </a:r>
          </a:p>
          <a:p>
            <a:pPr lvl="1"/>
            <a:r>
              <a:rPr lang="en-GB" sz="2000" dirty="0"/>
              <a:t>Direct comparison </a:t>
            </a:r>
            <a:r>
              <a:rPr lang="en-GB" sz="2000" dirty="0" err="1"/>
              <a:t>bw</a:t>
            </a:r>
            <a:r>
              <a:rPr lang="en-GB" sz="2000" dirty="0"/>
              <a:t> multiple groups</a:t>
            </a:r>
          </a:p>
          <a:p>
            <a:pPr lvl="1"/>
            <a:r>
              <a:rPr lang="en-GB" sz="2000" dirty="0"/>
              <a:t>Visualises outliers</a:t>
            </a:r>
          </a:p>
          <a:p>
            <a:r>
              <a:rPr lang="en-GB" sz="2400" dirty="0"/>
              <a:t>Issues</a:t>
            </a:r>
          </a:p>
          <a:p>
            <a:pPr lvl="1"/>
            <a:r>
              <a:rPr lang="en-GB" sz="2000" dirty="0"/>
              <a:t>Leads to misinterpretation if not analysed with context</a:t>
            </a:r>
          </a:p>
          <a:p>
            <a:pPr lvl="1"/>
            <a:r>
              <a:rPr lang="en-GB" sz="2000" dirty="0"/>
              <a:t>Limited detail – no distribution shape/data points are shown</a:t>
            </a:r>
          </a:p>
        </p:txBody>
      </p:sp>
      <p:pic>
        <p:nvPicPr>
          <p:cNvPr id="3074" name="Picture 2">
            <a:extLst>
              <a:ext uri="{FF2B5EF4-FFF2-40B4-BE49-F238E27FC236}">
                <a16:creationId xmlns:a16="http://schemas.microsoft.com/office/drawing/2014/main" id="{401CC578-79E0-36D3-8ABF-63B3F65A562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615" r="5312" b="4206"/>
          <a:stretch/>
        </p:blipFill>
        <p:spPr bwMode="auto">
          <a:xfrm>
            <a:off x="6228082" y="2258378"/>
            <a:ext cx="5570878" cy="37896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2449516-0002-2156-D7B5-E7902472744A}"/>
              </a:ext>
            </a:extLst>
          </p:cNvPr>
          <p:cNvSpPr txBox="1"/>
          <p:nvPr/>
        </p:nvSpPr>
        <p:spPr>
          <a:xfrm>
            <a:off x="7447282" y="6662705"/>
            <a:ext cx="4490718" cy="253916"/>
          </a:xfrm>
          <a:prstGeom prst="rect">
            <a:avLst/>
          </a:prstGeom>
          <a:noFill/>
        </p:spPr>
        <p:txBody>
          <a:bodyPr wrap="square">
            <a:spAutoFit/>
          </a:bodyPr>
          <a:lstStyle/>
          <a:p>
            <a:r>
              <a:rPr lang="en-GB" sz="1050" dirty="0"/>
              <a:t>https://homepages.gac.edu/~anienow2/MCS_142/R/R-boxplot2.html</a:t>
            </a:r>
          </a:p>
        </p:txBody>
      </p:sp>
    </p:spTree>
    <p:extLst>
      <p:ext uri="{BB962C8B-B14F-4D97-AF65-F5344CB8AC3E}">
        <p14:creationId xmlns:p14="http://schemas.microsoft.com/office/powerpoint/2010/main" val="4074133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84DF55BE-B4AB-4BA1-BDE1-E9F7FB3F1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4249E1-F805-08B9-3464-A17EBCC1FED8}"/>
              </a:ext>
            </a:extLst>
          </p:cNvPr>
          <p:cNvSpPr>
            <a:spLocks noGrp="1"/>
          </p:cNvSpPr>
          <p:nvPr>
            <p:ph type="title"/>
          </p:nvPr>
        </p:nvSpPr>
        <p:spPr>
          <a:xfrm>
            <a:off x="638049" y="208143"/>
            <a:ext cx="5981278" cy="898199"/>
          </a:xfrm>
        </p:spPr>
        <p:txBody>
          <a:bodyPr vert="horz" lIns="91440" tIns="45720" rIns="91440" bIns="45720" rtlCol="0">
            <a:normAutofit/>
          </a:bodyPr>
          <a:lstStyle/>
          <a:p>
            <a:r>
              <a:rPr lang="en-US" sz="4000" u="sng" kern="1200" dirty="0">
                <a:latin typeface="+mj-lt"/>
                <a:ea typeface="+mj-ea"/>
                <a:cs typeface="+mj-cs"/>
              </a:rPr>
              <a:t>Multivariate </a:t>
            </a:r>
            <a:r>
              <a:rPr lang="en-US" sz="4000" u="sng" kern="1200" dirty="0" err="1">
                <a:latin typeface="+mj-lt"/>
                <a:ea typeface="+mj-ea"/>
                <a:cs typeface="+mj-cs"/>
              </a:rPr>
              <a:t>visualisation</a:t>
            </a:r>
            <a:endParaRPr lang="en-US" sz="4000" u="sng" kern="1200" dirty="0">
              <a:latin typeface="+mj-lt"/>
              <a:ea typeface="+mj-ea"/>
              <a:cs typeface="+mj-cs"/>
            </a:endParaRPr>
          </a:p>
        </p:txBody>
      </p:sp>
      <p:sp>
        <p:nvSpPr>
          <p:cNvPr id="9" name="Content Placeholder 8">
            <a:extLst>
              <a:ext uri="{FF2B5EF4-FFF2-40B4-BE49-F238E27FC236}">
                <a16:creationId xmlns:a16="http://schemas.microsoft.com/office/drawing/2014/main" id="{904BAEC0-46B2-46F4-1545-DA9445F57142}"/>
              </a:ext>
            </a:extLst>
          </p:cNvPr>
          <p:cNvSpPr>
            <a:spLocks noGrp="1"/>
          </p:cNvSpPr>
          <p:nvPr>
            <p:ph idx="1"/>
          </p:nvPr>
        </p:nvSpPr>
        <p:spPr>
          <a:xfrm>
            <a:off x="767081" y="1239520"/>
            <a:ext cx="5981278" cy="4860599"/>
          </a:xfrm>
        </p:spPr>
        <p:txBody>
          <a:bodyPr>
            <a:normAutofit lnSpcReduction="10000"/>
          </a:bodyPr>
          <a:lstStyle/>
          <a:p>
            <a:pPr algn="just"/>
            <a:r>
              <a:rPr lang="en-GB" sz="2400" dirty="0"/>
              <a:t>To analyse three variables – two categorical and one continuous variables - use </a:t>
            </a:r>
            <a:r>
              <a:rPr lang="en-GB" sz="2400" b="1" dirty="0"/>
              <a:t>stacked or grouped bar </a:t>
            </a:r>
            <a:r>
              <a:rPr lang="en-GB" sz="2400" dirty="0"/>
              <a:t>chart </a:t>
            </a:r>
          </a:p>
          <a:p>
            <a:pPr lvl="1" algn="just"/>
            <a:r>
              <a:rPr lang="en-GB" sz="1800" dirty="0"/>
              <a:t>In grouped bar chart,  bars are grouped side by side for each category, while in stacked bar chart, bars are divided into segments stacked on top of one another to show the contribution of each sub-category</a:t>
            </a:r>
          </a:p>
          <a:p>
            <a:pPr algn="just"/>
            <a:r>
              <a:rPr lang="en-GB" sz="2400" dirty="0"/>
              <a:t>Advantages</a:t>
            </a:r>
          </a:p>
          <a:p>
            <a:pPr lvl="1" algn="just"/>
            <a:r>
              <a:rPr lang="en-GB" sz="1800" dirty="0"/>
              <a:t>Clear and compact comparison</a:t>
            </a:r>
          </a:p>
          <a:p>
            <a:pPr lvl="1" algn="just"/>
            <a:r>
              <a:rPr lang="en-GB" sz="1800" dirty="0"/>
              <a:t>Easy to interpret</a:t>
            </a:r>
          </a:p>
          <a:p>
            <a:pPr algn="just"/>
            <a:r>
              <a:rPr lang="en-GB" sz="2400" dirty="0"/>
              <a:t>Issues</a:t>
            </a:r>
          </a:p>
          <a:p>
            <a:pPr lvl="1" algn="just"/>
            <a:r>
              <a:rPr lang="en-GB" sz="1800" dirty="0"/>
              <a:t>Overcrowding – for many categories, bars become hard to read</a:t>
            </a:r>
          </a:p>
          <a:p>
            <a:pPr lvl="1" algn="just"/>
            <a:r>
              <a:rPr lang="en-GB" sz="1800" dirty="0"/>
              <a:t>If not designed carefully, it may lead to misleading conclusions </a:t>
            </a:r>
          </a:p>
        </p:txBody>
      </p:sp>
      <p:pic>
        <p:nvPicPr>
          <p:cNvPr id="4100" name="Picture 4" descr="Create a grouped bar plot in Matplotlib - GeeksforGeeks">
            <a:extLst>
              <a:ext uri="{FF2B5EF4-FFF2-40B4-BE49-F238E27FC236}">
                <a16:creationId xmlns:a16="http://schemas.microsoft.com/office/drawing/2014/main" id="{548CB9AF-B4A8-CFE9-440D-71A569F4676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255"/>
          <a:stretch/>
        </p:blipFill>
        <p:spPr bwMode="auto">
          <a:xfrm>
            <a:off x="7515441" y="3466481"/>
            <a:ext cx="4548412" cy="3384755"/>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Stacked Bar Graph — Matplotlib 3.1.2 documentation">
            <a:extLst>
              <a:ext uri="{FF2B5EF4-FFF2-40B4-BE49-F238E27FC236}">
                <a16:creationId xmlns:a16="http://schemas.microsoft.com/office/drawing/2014/main" id="{124F1514-A1DF-0E27-A606-F37DEEB0469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745" t="7358" r="9232" b="5334"/>
          <a:stretch/>
        </p:blipFill>
        <p:spPr bwMode="auto">
          <a:xfrm>
            <a:off x="7522847" y="137022"/>
            <a:ext cx="4446584" cy="3384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787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4249E1-F805-08B9-3464-A17EBCC1FED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Multivariate visualisation</a:t>
            </a:r>
          </a:p>
        </p:txBody>
      </p:sp>
      <p:sp>
        <p:nvSpPr>
          <p:cNvPr id="9" name="Content Placeholder 8">
            <a:extLst>
              <a:ext uri="{FF2B5EF4-FFF2-40B4-BE49-F238E27FC236}">
                <a16:creationId xmlns:a16="http://schemas.microsoft.com/office/drawing/2014/main" id="{904BAEC0-46B2-46F4-1545-DA9445F57142}"/>
              </a:ext>
            </a:extLst>
          </p:cNvPr>
          <p:cNvSpPr>
            <a:spLocks noGrp="1"/>
          </p:cNvSpPr>
          <p:nvPr>
            <p:ph idx="1"/>
          </p:nvPr>
        </p:nvSpPr>
        <p:spPr>
          <a:xfrm>
            <a:off x="482600" y="1625254"/>
            <a:ext cx="5792318" cy="4807109"/>
          </a:xfrm>
        </p:spPr>
        <p:txBody>
          <a:bodyPr>
            <a:normAutofit fontScale="92500" lnSpcReduction="10000"/>
          </a:bodyPr>
          <a:lstStyle/>
          <a:p>
            <a:r>
              <a:rPr lang="en-GB" sz="2600" dirty="0"/>
              <a:t>More than 2 variables – </a:t>
            </a:r>
            <a:r>
              <a:rPr lang="en-GB" sz="2200" dirty="0"/>
              <a:t>to show the relationships between pairs of multiple continuous variables </a:t>
            </a:r>
            <a:r>
              <a:rPr lang="en-GB" sz="2200" b="1" dirty="0"/>
              <a:t>- pairwise scatter plots</a:t>
            </a:r>
          </a:p>
          <a:p>
            <a:r>
              <a:rPr lang="en-GB" sz="2200" dirty="0"/>
              <a:t>Each cell in the matrix represents a scatter plot comparing two variables</a:t>
            </a:r>
          </a:p>
          <a:p>
            <a:r>
              <a:rPr lang="en-GB" sz="2600" dirty="0"/>
              <a:t>Advantages</a:t>
            </a:r>
          </a:p>
          <a:p>
            <a:pPr lvl="1"/>
            <a:r>
              <a:rPr lang="en-GB" sz="2100" dirty="0"/>
              <a:t>complete visual summary of relationships</a:t>
            </a:r>
          </a:p>
          <a:p>
            <a:pPr lvl="1"/>
            <a:r>
              <a:rPr lang="en-GB" sz="2100" dirty="0"/>
              <a:t>Visualises relationships</a:t>
            </a:r>
          </a:p>
          <a:p>
            <a:pPr lvl="1"/>
            <a:r>
              <a:rPr lang="en-GB" sz="2100" dirty="0"/>
              <a:t>Detects outliers</a:t>
            </a:r>
          </a:p>
          <a:p>
            <a:r>
              <a:rPr lang="en-GB" sz="2400" dirty="0"/>
              <a:t>Issues</a:t>
            </a:r>
            <a:endParaRPr lang="en-GB" dirty="0"/>
          </a:p>
          <a:p>
            <a:pPr lvl="1"/>
            <a:r>
              <a:rPr lang="en-GB" sz="2100" dirty="0"/>
              <a:t>not suitable for comparing categorical variables.</a:t>
            </a:r>
          </a:p>
          <a:p>
            <a:pPr lvl="1"/>
            <a:r>
              <a:rPr lang="en-GB" sz="2100" dirty="0"/>
              <a:t>Complex when dealing with a high number of variables and relationships are non-linear.</a:t>
            </a:r>
          </a:p>
          <a:p>
            <a:pPr lvl="1"/>
            <a:r>
              <a:rPr lang="en-GB" sz="2100" dirty="0"/>
              <a:t>Overplotting</a:t>
            </a:r>
          </a:p>
        </p:txBody>
      </p:sp>
      <p:pic>
        <p:nvPicPr>
          <p:cNvPr id="5122" name="Picture 2" descr="Scatter-plot matrix for various band parameters. Each off-diagonal plot...  | Download Scientific Diagram">
            <a:extLst>
              <a:ext uri="{FF2B5EF4-FFF2-40B4-BE49-F238E27FC236}">
                <a16:creationId xmlns:a16="http://schemas.microsoft.com/office/drawing/2014/main" id="{9766D18E-2613-879B-2C55-35B55465E5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0518" y="1474284"/>
            <a:ext cx="5382730" cy="4958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047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59E3702-96D2-31A7-1D31-35C7561E0D75}"/>
              </a:ext>
            </a:extLst>
          </p:cNvPr>
          <p:cNvSpPr>
            <a:spLocks noGrp="1"/>
          </p:cNvSpPr>
          <p:nvPr>
            <p:ph type="body" idx="1"/>
          </p:nvPr>
        </p:nvSpPr>
        <p:spPr>
          <a:xfrm>
            <a:off x="1672907" y="756032"/>
            <a:ext cx="3335973" cy="494347"/>
          </a:xfrm>
        </p:spPr>
        <p:txBody>
          <a:bodyPr>
            <a:normAutofit/>
          </a:bodyPr>
          <a:lstStyle/>
          <a:p>
            <a:r>
              <a:rPr lang="en-GB" b="0" dirty="0"/>
              <a:t>Feature 1 &amp; Feature 2</a:t>
            </a:r>
          </a:p>
        </p:txBody>
      </p:sp>
      <p:pic>
        <p:nvPicPr>
          <p:cNvPr id="5" name="Content Placeholder 4" descr="A diagram of a number of dots&#10;&#10;Description automatically generated">
            <a:extLst>
              <a:ext uri="{FF2B5EF4-FFF2-40B4-BE49-F238E27FC236}">
                <a16:creationId xmlns:a16="http://schemas.microsoft.com/office/drawing/2014/main" id="{3444EAF6-3F45-A58F-B3E2-E012B7DFA78C}"/>
              </a:ext>
            </a:extLst>
          </p:cNvPr>
          <p:cNvPicPr>
            <a:picLocks noGrp="1" noChangeAspect="1"/>
          </p:cNvPicPr>
          <p:nvPr>
            <p:ph sz="half" idx="2"/>
          </p:nvPr>
        </p:nvPicPr>
        <p:blipFill>
          <a:blip r:embed="rId2"/>
          <a:stretch>
            <a:fillRect/>
          </a:stretch>
        </p:blipFill>
        <p:spPr>
          <a:xfrm>
            <a:off x="282204" y="1123054"/>
            <a:ext cx="5737597" cy="4584383"/>
          </a:xfrm>
          <a:prstGeom prst="rect">
            <a:avLst/>
          </a:prstGeom>
        </p:spPr>
      </p:pic>
      <p:sp>
        <p:nvSpPr>
          <p:cNvPr id="11" name="Text Placeholder 10">
            <a:extLst>
              <a:ext uri="{FF2B5EF4-FFF2-40B4-BE49-F238E27FC236}">
                <a16:creationId xmlns:a16="http://schemas.microsoft.com/office/drawing/2014/main" id="{6E092A0B-1C25-DA99-7C09-4F3F2ADFA0A7}"/>
              </a:ext>
            </a:extLst>
          </p:cNvPr>
          <p:cNvSpPr>
            <a:spLocks noGrp="1"/>
          </p:cNvSpPr>
          <p:nvPr>
            <p:ph type="body" sz="quarter" idx="3"/>
          </p:nvPr>
        </p:nvSpPr>
        <p:spPr>
          <a:xfrm>
            <a:off x="1580310" y="120512"/>
            <a:ext cx="9279573" cy="648075"/>
          </a:xfrm>
        </p:spPr>
        <p:txBody>
          <a:bodyPr>
            <a:normAutofit/>
          </a:bodyPr>
          <a:lstStyle/>
          <a:p>
            <a:pPr algn="ctr"/>
            <a:r>
              <a:rPr lang="en-GB" sz="3200" dirty="0"/>
              <a:t>What do you interpret from these charts?</a:t>
            </a:r>
          </a:p>
        </p:txBody>
      </p:sp>
      <p:pic>
        <p:nvPicPr>
          <p:cNvPr id="7" name="Picture 6" descr="A graph of dots and lines&#10;&#10;Description automatically generated with medium confidence">
            <a:extLst>
              <a:ext uri="{FF2B5EF4-FFF2-40B4-BE49-F238E27FC236}">
                <a16:creationId xmlns:a16="http://schemas.microsoft.com/office/drawing/2014/main" id="{BE0EDCCE-B08B-17F1-5E2D-83868AA6CF2C}"/>
              </a:ext>
            </a:extLst>
          </p:cNvPr>
          <p:cNvPicPr>
            <a:picLocks noChangeAspect="1"/>
          </p:cNvPicPr>
          <p:nvPr/>
        </p:nvPicPr>
        <p:blipFill>
          <a:blip r:embed="rId3"/>
          <a:stretch>
            <a:fillRect/>
          </a:stretch>
        </p:blipFill>
        <p:spPr>
          <a:xfrm>
            <a:off x="6063721" y="1123054"/>
            <a:ext cx="5737597" cy="4584383"/>
          </a:xfrm>
          <a:prstGeom prst="rect">
            <a:avLst/>
          </a:prstGeom>
        </p:spPr>
      </p:pic>
      <p:sp>
        <p:nvSpPr>
          <p:cNvPr id="15" name="Text Placeholder 9">
            <a:extLst>
              <a:ext uri="{FF2B5EF4-FFF2-40B4-BE49-F238E27FC236}">
                <a16:creationId xmlns:a16="http://schemas.microsoft.com/office/drawing/2014/main" id="{383451E4-D427-C021-B2E5-6D8E29F6ABC1}"/>
              </a:ext>
            </a:extLst>
          </p:cNvPr>
          <p:cNvSpPr txBox="1">
            <a:spLocks/>
          </p:cNvSpPr>
          <p:nvPr/>
        </p:nvSpPr>
        <p:spPr>
          <a:xfrm>
            <a:off x="7410504" y="779182"/>
            <a:ext cx="3335973" cy="494346"/>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GB" b="0" dirty="0"/>
              <a:t>Feature 3 &amp; Feature 4</a:t>
            </a:r>
          </a:p>
        </p:txBody>
      </p:sp>
      <p:sp>
        <p:nvSpPr>
          <p:cNvPr id="16" name="Text Placeholder 9">
            <a:extLst>
              <a:ext uri="{FF2B5EF4-FFF2-40B4-BE49-F238E27FC236}">
                <a16:creationId xmlns:a16="http://schemas.microsoft.com/office/drawing/2014/main" id="{77DF74C8-9C78-C67D-A4D0-53A44B4A9CE9}"/>
              </a:ext>
            </a:extLst>
          </p:cNvPr>
          <p:cNvSpPr txBox="1">
            <a:spLocks/>
          </p:cNvSpPr>
          <p:nvPr/>
        </p:nvSpPr>
        <p:spPr>
          <a:xfrm>
            <a:off x="540517" y="5775769"/>
            <a:ext cx="11260801" cy="12858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457200" indent="-457200">
              <a:buAutoNum type="arabicPeriod"/>
            </a:pPr>
            <a:r>
              <a:rPr lang="en-GB" b="0" dirty="0"/>
              <a:t>How many classes are there? Which class(es) has more distinct characteristics?</a:t>
            </a:r>
          </a:p>
          <a:p>
            <a:pPr marL="457200" indent="-457200">
              <a:buAutoNum type="arabicPeriod"/>
            </a:pPr>
            <a:r>
              <a:rPr lang="en-GB" b="0" dirty="0"/>
              <a:t>Which feature combination will be more informative to classification models?</a:t>
            </a:r>
          </a:p>
          <a:p>
            <a:endParaRPr lang="en-GB" b="0" dirty="0"/>
          </a:p>
        </p:txBody>
      </p:sp>
    </p:spTree>
    <p:extLst>
      <p:ext uri="{BB962C8B-B14F-4D97-AF65-F5344CB8AC3E}">
        <p14:creationId xmlns:p14="http://schemas.microsoft.com/office/powerpoint/2010/main" val="160182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D2A96-E5A6-7EC3-E6FC-832720371F76}"/>
              </a:ext>
            </a:extLst>
          </p:cNvPr>
          <p:cNvSpPr>
            <a:spLocks noGrp="1"/>
          </p:cNvSpPr>
          <p:nvPr>
            <p:ph type="title"/>
          </p:nvPr>
        </p:nvSpPr>
        <p:spPr>
          <a:xfrm>
            <a:off x="664580" y="133632"/>
            <a:ext cx="5944564" cy="630298"/>
          </a:xfrm>
        </p:spPr>
        <p:txBody>
          <a:bodyPr>
            <a:normAutofit fontScale="90000"/>
          </a:bodyPr>
          <a:lstStyle/>
          <a:p>
            <a:r>
              <a:rPr lang="en-GB" dirty="0"/>
              <a:t>Python Libraries</a:t>
            </a:r>
          </a:p>
        </p:txBody>
      </p:sp>
      <p:sp>
        <p:nvSpPr>
          <p:cNvPr id="3" name="Content Placeholder 2">
            <a:extLst>
              <a:ext uri="{FF2B5EF4-FFF2-40B4-BE49-F238E27FC236}">
                <a16:creationId xmlns:a16="http://schemas.microsoft.com/office/drawing/2014/main" id="{E66825E1-D81D-ADC7-BFD2-F0FC0C98CBF4}"/>
              </a:ext>
            </a:extLst>
          </p:cNvPr>
          <p:cNvSpPr>
            <a:spLocks noGrp="1"/>
          </p:cNvSpPr>
          <p:nvPr>
            <p:ph idx="1"/>
          </p:nvPr>
        </p:nvSpPr>
        <p:spPr>
          <a:xfrm>
            <a:off x="838200" y="885118"/>
            <a:ext cx="10515600" cy="5666153"/>
          </a:xfrm>
        </p:spPr>
        <p:txBody>
          <a:bodyPr>
            <a:normAutofit fontScale="92500" lnSpcReduction="10000"/>
          </a:bodyPr>
          <a:lstStyle/>
          <a:p>
            <a:pPr marL="0" indent="0">
              <a:buNone/>
            </a:pPr>
            <a:r>
              <a:rPr lang="en-GB" dirty="0"/>
              <a:t>The widely used libraries for data visualisation in Python</a:t>
            </a:r>
          </a:p>
          <a:p>
            <a:pPr lvl="1"/>
            <a:r>
              <a:rPr lang="en-GB" sz="3600" dirty="0"/>
              <a:t>Matplotlib  </a:t>
            </a:r>
          </a:p>
          <a:p>
            <a:pPr lvl="2"/>
            <a:r>
              <a:rPr lang="en-GB" sz="2400" dirty="0"/>
              <a:t>creating  static, animated, and interactive plots in Python</a:t>
            </a:r>
          </a:p>
          <a:p>
            <a:pPr marL="914400" lvl="2" indent="0">
              <a:buNone/>
            </a:pPr>
            <a:r>
              <a:rPr lang="en-GB" sz="2400" dirty="0"/>
              <a:t>Example Usage: </a:t>
            </a:r>
          </a:p>
          <a:p>
            <a:pPr lvl="2"/>
            <a:r>
              <a:rPr lang="en-GB" sz="2400" dirty="0">
                <a:solidFill>
                  <a:srgbClr val="0070C0"/>
                </a:solidFill>
              </a:rPr>
              <a:t>import </a:t>
            </a:r>
            <a:r>
              <a:rPr lang="en-GB" sz="2400" dirty="0" err="1">
                <a:solidFill>
                  <a:srgbClr val="0070C0"/>
                </a:solidFill>
              </a:rPr>
              <a:t>matplotlib.pyplot</a:t>
            </a:r>
            <a:r>
              <a:rPr lang="en-GB" sz="2400" dirty="0">
                <a:solidFill>
                  <a:srgbClr val="0070C0"/>
                </a:solidFill>
              </a:rPr>
              <a:t> as </a:t>
            </a:r>
            <a:r>
              <a:rPr lang="en-GB" sz="2400" dirty="0" err="1">
                <a:solidFill>
                  <a:srgbClr val="0070C0"/>
                </a:solidFill>
              </a:rPr>
              <a:t>plt</a:t>
            </a:r>
            <a:endParaRPr lang="en-GB" sz="2400" dirty="0">
              <a:solidFill>
                <a:srgbClr val="0070C0"/>
              </a:solidFill>
            </a:endParaRPr>
          </a:p>
          <a:p>
            <a:pPr lvl="1"/>
            <a:r>
              <a:rPr lang="en-GB" sz="3600" dirty="0"/>
              <a:t>Seaborn </a:t>
            </a:r>
          </a:p>
          <a:p>
            <a:pPr lvl="2"/>
            <a:r>
              <a:rPr lang="en-GB" sz="2400" dirty="0"/>
              <a:t>a statistical data visualisation library, built on top of matplotlib </a:t>
            </a:r>
          </a:p>
          <a:p>
            <a:pPr lvl="2"/>
            <a:r>
              <a:rPr lang="en-GB" sz="2400" dirty="0"/>
              <a:t>provides high-level, attractive, and informative graphics.</a:t>
            </a:r>
          </a:p>
          <a:p>
            <a:pPr marL="914400" lvl="2" indent="0">
              <a:buNone/>
            </a:pPr>
            <a:r>
              <a:rPr lang="en-GB" sz="2400" dirty="0"/>
              <a:t>Example Usage: </a:t>
            </a:r>
          </a:p>
          <a:p>
            <a:pPr lvl="2"/>
            <a:r>
              <a:rPr lang="en-GB" sz="2400" dirty="0">
                <a:solidFill>
                  <a:srgbClr val="0070C0"/>
                </a:solidFill>
              </a:rPr>
              <a:t>Import seaborn as </a:t>
            </a:r>
            <a:r>
              <a:rPr lang="en-GB" sz="2400" dirty="0" err="1">
                <a:solidFill>
                  <a:srgbClr val="0070C0"/>
                </a:solidFill>
              </a:rPr>
              <a:t>sns</a:t>
            </a:r>
            <a:endParaRPr lang="en-GB" sz="2400" dirty="0">
              <a:solidFill>
                <a:srgbClr val="0070C0"/>
              </a:solidFill>
            </a:endParaRPr>
          </a:p>
          <a:p>
            <a:pPr lvl="1"/>
            <a:r>
              <a:rPr lang="en-GB" sz="3600" dirty="0" err="1"/>
              <a:t>Plotly</a:t>
            </a:r>
            <a:endParaRPr lang="en-GB" sz="3600" dirty="0"/>
          </a:p>
          <a:p>
            <a:pPr lvl="2"/>
            <a:r>
              <a:rPr lang="en-GB" sz="2400" dirty="0"/>
              <a:t>library for creating interactive plots</a:t>
            </a:r>
          </a:p>
          <a:p>
            <a:pPr lvl="2"/>
            <a:r>
              <a:rPr lang="en-GB" sz="2400" dirty="0"/>
              <a:t>supports web-based visualisations and interactive dashboards</a:t>
            </a:r>
          </a:p>
          <a:p>
            <a:pPr marL="914400" lvl="2" indent="0">
              <a:buFont typeface="Arial" panose="020B0604020202020204" pitchFamily="34" charset="0"/>
              <a:buNone/>
            </a:pPr>
            <a:r>
              <a:rPr lang="en-GB" sz="2400" dirty="0"/>
              <a:t>Example Usage: </a:t>
            </a:r>
          </a:p>
          <a:p>
            <a:pPr lvl="2"/>
            <a:r>
              <a:rPr lang="en-GB" sz="2400" dirty="0">
                <a:solidFill>
                  <a:srgbClr val="0070C0"/>
                </a:solidFill>
              </a:rPr>
              <a:t>import </a:t>
            </a:r>
            <a:r>
              <a:rPr lang="en-GB" sz="2400" dirty="0" err="1">
                <a:solidFill>
                  <a:srgbClr val="0070C0"/>
                </a:solidFill>
              </a:rPr>
              <a:t>plotly.express</a:t>
            </a:r>
            <a:r>
              <a:rPr lang="en-GB" sz="2400" dirty="0">
                <a:solidFill>
                  <a:srgbClr val="0070C0"/>
                </a:solidFill>
              </a:rPr>
              <a:t> as </a:t>
            </a:r>
            <a:r>
              <a:rPr lang="en-GB" sz="2400" dirty="0" err="1">
                <a:solidFill>
                  <a:srgbClr val="0070C0"/>
                </a:solidFill>
              </a:rPr>
              <a:t>px</a:t>
            </a:r>
            <a:endParaRPr lang="en-GB" sz="2400" dirty="0">
              <a:solidFill>
                <a:srgbClr val="0070C0"/>
              </a:solidFill>
            </a:endParaRPr>
          </a:p>
          <a:p>
            <a:pPr lvl="2"/>
            <a:endParaRPr lang="en-GB" sz="2400" dirty="0"/>
          </a:p>
        </p:txBody>
      </p:sp>
    </p:spTree>
    <p:extLst>
      <p:ext uri="{BB962C8B-B14F-4D97-AF65-F5344CB8AC3E}">
        <p14:creationId xmlns:p14="http://schemas.microsoft.com/office/powerpoint/2010/main" val="2985983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25745-9C5F-0A75-1A9D-E3FC0303F7BD}"/>
              </a:ext>
            </a:extLst>
          </p:cNvPr>
          <p:cNvSpPr>
            <a:spLocks noGrp="1"/>
          </p:cNvSpPr>
          <p:nvPr>
            <p:ph type="title"/>
          </p:nvPr>
        </p:nvSpPr>
        <p:spPr>
          <a:xfrm>
            <a:off x="838200" y="365126"/>
            <a:ext cx="6731643" cy="699746"/>
          </a:xfrm>
        </p:spPr>
        <p:txBody>
          <a:bodyPr/>
          <a:lstStyle/>
          <a:p>
            <a:r>
              <a:rPr lang="en-GB" u="sng" dirty="0"/>
              <a:t>Best Practices:</a:t>
            </a:r>
          </a:p>
        </p:txBody>
      </p:sp>
      <p:sp>
        <p:nvSpPr>
          <p:cNvPr id="3" name="Content Placeholder 2">
            <a:extLst>
              <a:ext uri="{FF2B5EF4-FFF2-40B4-BE49-F238E27FC236}">
                <a16:creationId xmlns:a16="http://schemas.microsoft.com/office/drawing/2014/main" id="{D1CB9E23-F77C-49B1-8D7C-154BE9B9ABA8}"/>
              </a:ext>
            </a:extLst>
          </p:cNvPr>
          <p:cNvSpPr>
            <a:spLocks noGrp="1"/>
          </p:cNvSpPr>
          <p:nvPr>
            <p:ph idx="1"/>
          </p:nvPr>
        </p:nvSpPr>
        <p:spPr>
          <a:xfrm>
            <a:off x="838200" y="1381760"/>
            <a:ext cx="10515600" cy="4795203"/>
          </a:xfrm>
        </p:spPr>
        <p:txBody>
          <a:bodyPr>
            <a:normAutofit/>
          </a:bodyPr>
          <a:lstStyle/>
          <a:p>
            <a:pPr marL="285750" indent="-285750" algn="just"/>
            <a:r>
              <a:rPr lang="en-GB" dirty="0">
                <a:latin typeface="Arial" panose="020B0604020202020204" pitchFamily="34" charset="0"/>
                <a:cs typeface="Arial" panose="020B0604020202020204" pitchFamily="34" charset="0"/>
              </a:rPr>
              <a:t>Start with simple summaries and visualisations.</a:t>
            </a:r>
          </a:p>
          <a:p>
            <a:pPr marL="285750" indent="-285750" algn="just"/>
            <a:r>
              <a:rPr lang="en-GB" dirty="0">
                <a:latin typeface="Arial" panose="020B0604020202020204" pitchFamily="34" charset="0"/>
                <a:cs typeface="Arial" panose="020B0604020202020204" pitchFamily="34" charset="0"/>
              </a:rPr>
              <a:t>Identify and address data quality issues.</a:t>
            </a:r>
          </a:p>
          <a:p>
            <a:pPr marL="285750" indent="-285750" algn="just"/>
            <a:r>
              <a:rPr lang="en-GB" dirty="0">
                <a:latin typeface="Arial" panose="020B0604020202020204" pitchFamily="34" charset="0"/>
                <a:cs typeface="Arial" panose="020B0604020202020204" pitchFamily="34" charset="0"/>
              </a:rPr>
              <a:t>Don’t assume patterns—explore various plots.</a:t>
            </a:r>
          </a:p>
          <a:p>
            <a:pPr marL="285750" indent="-285750" algn="just"/>
            <a:r>
              <a:rPr lang="en-GB" dirty="0">
                <a:latin typeface="Arial" panose="020B0604020202020204" pitchFamily="34" charset="0"/>
                <a:cs typeface="Arial" panose="020B0604020202020204" pitchFamily="34" charset="0"/>
              </a:rPr>
              <a:t>It is almost always a good idea to perform univariate EDA on each of the components of a multivariate EDA before performing the multivariate EDA.</a:t>
            </a:r>
          </a:p>
          <a:p>
            <a:pPr marL="285750" indent="-285750" algn="just"/>
            <a:endParaRPr lang="en-GB" dirty="0">
              <a:latin typeface="Arial" panose="020B0604020202020204" pitchFamily="34" charset="0"/>
              <a:cs typeface="Arial" panose="020B0604020202020204" pitchFamily="34" charset="0"/>
            </a:endParaRPr>
          </a:p>
          <a:p>
            <a:pPr algn="just">
              <a:buFont typeface="Arial" panose="020B0604020202020204" pitchFamily="34" charset="0"/>
              <a:buChar char="•"/>
            </a:pPr>
            <a:r>
              <a:rPr lang="en-GB" b="1" dirty="0">
                <a:latin typeface="Arial" panose="020B0604020202020204" pitchFamily="34" charset="0"/>
                <a:cs typeface="Arial" panose="020B0604020202020204" pitchFamily="34" charset="0"/>
              </a:rPr>
              <a:t>Common Mistakes to Avoid</a:t>
            </a:r>
            <a:r>
              <a:rPr lang="en-GB" dirty="0">
                <a:latin typeface="Arial" panose="020B0604020202020204" pitchFamily="34" charset="0"/>
                <a:cs typeface="Arial" panose="020B0604020202020204" pitchFamily="34" charset="0"/>
              </a:rPr>
              <a:t>:</a:t>
            </a:r>
          </a:p>
          <a:p>
            <a:pPr marL="742950" lvl="1" indent="-285750" algn="just">
              <a:buFont typeface="Arial" panose="020B0604020202020204" pitchFamily="34" charset="0"/>
              <a:buChar char="•"/>
            </a:pPr>
            <a:r>
              <a:rPr lang="en-GB" sz="2800" dirty="0">
                <a:latin typeface="Arial" panose="020B0604020202020204" pitchFamily="34" charset="0"/>
                <a:cs typeface="Arial" panose="020B0604020202020204" pitchFamily="34" charset="0"/>
              </a:rPr>
              <a:t>Over-relying on summary statistics without visual checks.</a:t>
            </a:r>
          </a:p>
          <a:p>
            <a:pPr marL="742950" lvl="1" indent="-285750" algn="just">
              <a:buFont typeface="Arial" panose="020B0604020202020204" pitchFamily="34" charset="0"/>
              <a:buChar char="•"/>
            </a:pPr>
            <a:r>
              <a:rPr lang="en-GB" sz="2800" dirty="0">
                <a:latin typeface="Arial" panose="020B0604020202020204" pitchFamily="34" charset="0"/>
                <a:cs typeface="Arial" panose="020B0604020202020204" pitchFamily="34" charset="0"/>
              </a:rPr>
              <a:t>Ignoring outliers and missing data.</a:t>
            </a: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27537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58156-BA61-C8E6-23ED-F8015FEF9467}"/>
              </a:ext>
            </a:extLst>
          </p:cNvPr>
          <p:cNvSpPr>
            <a:spLocks noGrp="1"/>
          </p:cNvSpPr>
          <p:nvPr>
            <p:ph type="title"/>
          </p:nvPr>
        </p:nvSpPr>
        <p:spPr>
          <a:xfrm>
            <a:off x="3963364" y="2680061"/>
            <a:ext cx="5064889" cy="1325563"/>
          </a:xfrm>
        </p:spPr>
        <p:txBody>
          <a:bodyPr/>
          <a:lstStyle/>
          <a:p>
            <a:r>
              <a:rPr lang="en-GB" dirty="0"/>
              <a:t>Any Questions?</a:t>
            </a:r>
          </a:p>
        </p:txBody>
      </p:sp>
    </p:spTree>
    <p:extLst>
      <p:ext uri="{BB962C8B-B14F-4D97-AF65-F5344CB8AC3E}">
        <p14:creationId xmlns:p14="http://schemas.microsoft.com/office/powerpoint/2010/main" val="3882727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313EC-07BD-C931-FDD1-9104D843E28A}"/>
              </a:ext>
            </a:extLst>
          </p:cNvPr>
          <p:cNvSpPr>
            <a:spLocks noGrp="1"/>
          </p:cNvSpPr>
          <p:nvPr>
            <p:ph type="title"/>
          </p:nvPr>
        </p:nvSpPr>
        <p:spPr/>
        <p:txBody>
          <a:bodyPr/>
          <a:lstStyle/>
          <a:p>
            <a:r>
              <a:rPr lang="en-GB" u="sng" dirty="0"/>
              <a:t>Automated EDA</a:t>
            </a:r>
          </a:p>
        </p:txBody>
      </p:sp>
      <p:sp>
        <p:nvSpPr>
          <p:cNvPr id="3" name="Content Placeholder 2">
            <a:extLst>
              <a:ext uri="{FF2B5EF4-FFF2-40B4-BE49-F238E27FC236}">
                <a16:creationId xmlns:a16="http://schemas.microsoft.com/office/drawing/2014/main" id="{8FDD3F2D-5251-79CC-B599-F6CE2C31C05A}"/>
              </a:ext>
            </a:extLst>
          </p:cNvPr>
          <p:cNvSpPr>
            <a:spLocks noGrp="1"/>
          </p:cNvSpPr>
          <p:nvPr>
            <p:ph idx="1"/>
          </p:nvPr>
        </p:nvSpPr>
        <p:spPr/>
        <p:txBody>
          <a:bodyPr>
            <a:normAutofit lnSpcReduction="10000"/>
          </a:bodyPr>
          <a:lstStyle/>
          <a:p>
            <a:pPr marL="0" indent="0">
              <a:buNone/>
            </a:pPr>
            <a:r>
              <a:rPr lang="en-GB" dirty="0">
                <a:solidFill>
                  <a:srgbClr val="0070C0"/>
                </a:solidFill>
              </a:rPr>
              <a:t>pip install </a:t>
            </a:r>
            <a:r>
              <a:rPr lang="en-GB" dirty="0" err="1">
                <a:solidFill>
                  <a:srgbClr val="0070C0"/>
                </a:solidFill>
              </a:rPr>
              <a:t>sweetviz</a:t>
            </a:r>
            <a:endParaRPr lang="en-GB" dirty="0">
              <a:solidFill>
                <a:srgbClr val="0070C0"/>
              </a:solidFill>
            </a:endParaRPr>
          </a:p>
          <a:p>
            <a:pPr marL="0" indent="0">
              <a:buNone/>
            </a:pPr>
            <a:r>
              <a:rPr lang="en-GB" dirty="0">
                <a:solidFill>
                  <a:srgbClr val="0070C0"/>
                </a:solidFill>
              </a:rPr>
              <a:t>import </a:t>
            </a:r>
            <a:r>
              <a:rPr lang="en-GB" dirty="0" err="1">
                <a:solidFill>
                  <a:srgbClr val="0070C0"/>
                </a:solidFill>
              </a:rPr>
              <a:t>sweetviz</a:t>
            </a:r>
            <a:r>
              <a:rPr lang="en-GB" dirty="0">
                <a:solidFill>
                  <a:srgbClr val="0070C0"/>
                </a:solidFill>
              </a:rPr>
              <a:t> as </a:t>
            </a:r>
            <a:r>
              <a:rPr lang="en-GB" dirty="0" err="1">
                <a:solidFill>
                  <a:srgbClr val="0070C0"/>
                </a:solidFill>
              </a:rPr>
              <a:t>sv</a:t>
            </a:r>
            <a:endParaRPr lang="en-GB" dirty="0">
              <a:solidFill>
                <a:srgbClr val="0070C0"/>
              </a:solidFill>
            </a:endParaRPr>
          </a:p>
          <a:p>
            <a:pPr marL="0" indent="0">
              <a:buNone/>
            </a:pPr>
            <a:r>
              <a:rPr lang="en-GB" dirty="0">
                <a:solidFill>
                  <a:srgbClr val="0070C0"/>
                </a:solidFill>
              </a:rPr>
              <a:t>import pandas as pd</a:t>
            </a:r>
          </a:p>
          <a:p>
            <a:pPr marL="0" indent="0">
              <a:buNone/>
            </a:pPr>
            <a:endParaRPr lang="en-GB" dirty="0">
              <a:solidFill>
                <a:srgbClr val="0070C0"/>
              </a:solidFill>
            </a:endParaRPr>
          </a:p>
          <a:p>
            <a:pPr marL="0" indent="0">
              <a:buNone/>
            </a:pPr>
            <a:r>
              <a:rPr lang="en-GB" dirty="0"/>
              <a:t># Load your dataset</a:t>
            </a:r>
          </a:p>
          <a:p>
            <a:pPr marL="0" indent="0">
              <a:buNone/>
            </a:pPr>
            <a:r>
              <a:rPr lang="en-GB" dirty="0" err="1">
                <a:solidFill>
                  <a:srgbClr val="0070C0"/>
                </a:solidFill>
              </a:rPr>
              <a:t>df</a:t>
            </a:r>
            <a:r>
              <a:rPr lang="en-GB" dirty="0">
                <a:solidFill>
                  <a:srgbClr val="0070C0"/>
                </a:solidFill>
              </a:rPr>
              <a:t> = </a:t>
            </a:r>
            <a:r>
              <a:rPr lang="en-GB" dirty="0" err="1">
                <a:solidFill>
                  <a:srgbClr val="0070C0"/>
                </a:solidFill>
              </a:rPr>
              <a:t>pd.read_csv</a:t>
            </a:r>
            <a:r>
              <a:rPr lang="en-GB" dirty="0">
                <a:solidFill>
                  <a:srgbClr val="0070C0"/>
                </a:solidFill>
              </a:rPr>
              <a:t>("your_dataset.csv")</a:t>
            </a:r>
          </a:p>
          <a:p>
            <a:pPr marL="0" indent="0">
              <a:buNone/>
            </a:pPr>
            <a:r>
              <a:rPr lang="en-GB" dirty="0"/>
              <a:t># Generate the </a:t>
            </a:r>
            <a:r>
              <a:rPr lang="en-GB" dirty="0" err="1"/>
              <a:t>Sweetviz</a:t>
            </a:r>
            <a:r>
              <a:rPr lang="en-GB" dirty="0"/>
              <a:t> report</a:t>
            </a:r>
          </a:p>
          <a:p>
            <a:pPr marL="0" indent="0">
              <a:buNone/>
            </a:pPr>
            <a:r>
              <a:rPr lang="en-GB" dirty="0">
                <a:solidFill>
                  <a:srgbClr val="0070C0"/>
                </a:solidFill>
              </a:rPr>
              <a:t>report = </a:t>
            </a:r>
            <a:r>
              <a:rPr lang="en-GB" dirty="0" err="1">
                <a:solidFill>
                  <a:srgbClr val="0070C0"/>
                </a:solidFill>
              </a:rPr>
              <a:t>sv.analyze</a:t>
            </a:r>
            <a:r>
              <a:rPr lang="en-GB" dirty="0">
                <a:solidFill>
                  <a:srgbClr val="0070C0"/>
                </a:solidFill>
              </a:rPr>
              <a:t>(</a:t>
            </a:r>
            <a:r>
              <a:rPr lang="en-GB" dirty="0" err="1">
                <a:solidFill>
                  <a:srgbClr val="0070C0"/>
                </a:solidFill>
              </a:rPr>
              <a:t>df</a:t>
            </a:r>
            <a:r>
              <a:rPr lang="en-GB" dirty="0">
                <a:solidFill>
                  <a:srgbClr val="0070C0"/>
                </a:solidFill>
              </a:rPr>
              <a:t>)</a:t>
            </a:r>
          </a:p>
          <a:p>
            <a:pPr marL="0" indent="0">
              <a:buNone/>
            </a:pPr>
            <a:r>
              <a:rPr lang="en-GB" dirty="0" err="1">
                <a:solidFill>
                  <a:srgbClr val="0070C0"/>
                </a:solidFill>
              </a:rPr>
              <a:t>report.show_html</a:t>
            </a:r>
            <a:r>
              <a:rPr lang="en-GB" dirty="0">
                <a:solidFill>
                  <a:srgbClr val="0070C0"/>
                </a:solidFill>
              </a:rPr>
              <a:t>("sweetviz_report.html")</a:t>
            </a:r>
          </a:p>
        </p:txBody>
      </p:sp>
    </p:spTree>
    <p:extLst>
      <p:ext uri="{BB962C8B-B14F-4D97-AF65-F5344CB8AC3E}">
        <p14:creationId xmlns:p14="http://schemas.microsoft.com/office/powerpoint/2010/main" val="2109950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4249E1-F805-08B9-3464-A17EBCC1FED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Where is EDA in Data Science Process?</a:t>
            </a:r>
          </a:p>
        </p:txBody>
      </p:sp>
      <p:pic>
        <p:nvPicPr>
          <p:cNvPr id="6" name="Content Placeholder 4">
            <a:extLst>
              <a:ext uri="{FF2B5EF4-FFF2-40B4-BE49-F238E27FC236}">
                <a16:creationId xmlns:a16="http://schemas.microsoft.com/office/drawing/2014/main" id="{87F7C2B7-3DF3-2448-6AB9-62E6B3205B9A}"/>
              </a:ext>
            </a:extLst>
          </p:cNvPr>
          <p:cNvPicPr>
            <a:picLocks noGrp="1" noChangeAspect="1"/>
          </p:cNvPicPr>
          <p:nvPr>
            <p:ph idx="1"/>
          </p:nvPr>
        </p:nvPicPr>
        <p:blipFill rotWithShape="1">
          <a:blip r:embed="rId2"/>
          <a:srcRect t="11908"/>
          <a:stretch/>
        </p:blipFill>
        <p:spPr>
          <a:xfrm>
            <a:off x="2265680" y="1527616"/>
            <a:ext cx="7660640" cy="5057674"/>
          </a:xfrm>
          <a:prstGeom prst="rect">
            <a:avLst/>
          </a:prstGeom>
        </p:spPr>
      </p:pic>
    </p:spTree>
    <p:extLst>
      <p:ext uri="{BB962C8B-B14F-4D97-AF65-F5344CB8AC3E}">
        <p14:creationId xmlns:p14="http://schemas.microsoft.com/office/powerpoint/2010/main" val="2364610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4249E1-F805-08B9-3464-A17EBCC1FED8}"/>
              </a:ext>
            </a:extLst>
          </p:cNvPr>
          <p:cNvSpPr>
            <a:spLocks noGrp="1"/>
          </p:cNvSpPr>
          <p:nvPr>
            <p:ph type="title"/>
          </p:nvPr>
        </p:nvSpPr>
        <p:spPr>
          <a:xfrm>
            <a:off x="1371599" y="294538"/>
            <a:ext cx="9895951" cy="1033669"/>
          </a:xfrm>
        </p:spPr>
        <p:txBody>
          <a:bodyPr vert="horz" lIns="91440" tIns="45720" rIns="91440" bIns="45720" rtlCol="0">
            <a:normAutofit/>
          </a:bodyPr>
          <a:lstStyle/>
          <a:p>
            <a:r>
              <a:rPr lang="en-US" sz="4000" kern="1200">
                <a:solidFill>
                  <a:srgbClr val="FFFFFF"/>
                </a:solidFill>
                <a:latin typeface="+mj-lt"/>
                <a:ea typeface="+mj-ea"/>
                <a:cs typeface="+mj-cs"/>
              </a:rPr>
              <a:t>Goals of EDA</a:t>
            </a:r>
          </a:p>
        </p:txBody>
      </p:sp>
      <p:sp>
        <p:nvSpPr>
          <p:cNvPr id="9" name="Content Placeholder 8">
            <a:extLst>
              <a:ext uri="{FF2B5EF4-FFF2-40B4-BE49-F238E27FC236}">
                <a16:creationId xmlns:a16="http://schemas.microsoft.com/office/drawing/2014/main" id="{904BAEC0-46B2-46F4-1545-DA9445F57142}"/>
              </a:ext>
            </a:extLst>
          </p:cNvPr>
          <p:cNvSpPr>
            <a:spLocks noGrp="1"/>
          </p:cNvSpPr>
          <p:nvPr>
            <p:ph idx="1"/>
          </p:nvPr>
        </p:nvSpPr>
        <p:spPr>
          <a:xfrm>
            <a:off x="1233982" y="1891970"/>
            <a:ext cx="7967891" cy="4786622"/>
          </a:xfrm>
        </p:spPr>
        <p:txBody>
          <a:bodyPr anchor="ctr">
            <a:normAutofit/>
          </a:bodyPr>
          <a:lstStyle/>
          <a:p>
            <a:r>
              <a:rPr lang="en-GB" dirty="0"/>
              <a:t>Know your Data</a:t>
            </a:r>
          </a:p>
          <a:p>
            <a:pPr lvl="1"/>
            <a:r>
              <a:rPr lang="en-GB" dirty="0"/>
              <a:t>Structure, relationships, patterns</a:t>
            </a:r>
          </a:p>
          <a:p>
            <a:pPr lvl="1"/>
            <a:r>
              <a:rPr lang="en-GB" dirty="0"/>
              <a:t>Distributions, Central tendency measures</a:t>
            </a:r>
          </a:p>
          <a:p>
            <a:pPr lvl="1"/>
            <a:r>
              <a:rPr lang="en-GB" dirty="0"/>
              <a:t>Unique values, value range</a:t>
            </a:r>
          </a:p>
          <a:p>
            <a:r>
              <a:rPr lang="en-GB" dirty="0"/>
              <a:t>Detect Data issues</a:t>
            </a:r>
          </a:p>
          <a:p>
            <a:pPr lvl="1"/>
            <a:r>
              <a:rPr lang="en-GB" dirty="0"/>
              <a:t>Missing values, inconsistencies, outliers</a:t>
            </a:r>
          </a:p>
          <a:p>
            <a:r>
              <a:rPr lang="en-GB" dirty="0"/>
              <a:t> Look at every variable</a:t>
            </a:r>
          </a:p>
          <a:p>
            <a:pPr lvl="1"/>
            <a:r>
              <a:rPr lang="en-GB" dirty="0"/>
              <a:t>Test assumptions (e.g. normal or skewed data)</a:t>
            </a:r>
          </a:p>
          <a:p>
            <a:pPr lvl="1"/>
            <a:r>
              <a:rPr lang="en-GB" dirty="0"/>
              <a:t>Identify useful raw data &amp; transformations (e.g. log(x))</a:t>
            </a:r>
          </a:p>
          <a:p>
            <a:pPr marL="0" indent="0">
              <a:buNone/>
            </a:pPr>
            <a:endParaRPr lang="en-GB" dirty="0"/>
          </a:p>
        </p:txBody>
      </p:sp>
      <p:pic>
        <p:nvPicPr>
          <p:cNvPr id="7170" name="Picture 2" descr="What are right-skewed and left-skewed distributions? | by R ...">
            <a:extLst>
              <a:ext uri="{FF2B5EF4-FFF2-40B4-BE49-F238E27FC236}">
                <a16:creationId xmlns:a16="http://schemas.microsoft.com/office/drawing/2014/main" id="{DA383DF3-96C7-9576-0A20-98ABEBCBFA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0962" y="2037143"/>
            <a:ext cx="3571092" cy="321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847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4249E1-F805-08B9-3464-A17EBCC1FED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Typical </a:t>
            </a:r>
            <a:r>
              <a:rPr lang="en-US" sz="3200" dirty="0">
                <a:solidFill>
                  <a:schemeClr val="bg1"/>
                </a:solidFill>
              </a:rPr>
              <a:t>Data Formats</a:t>
            </a:r>
            <a:endParaRPr lang="en-US" sz="3200" kern="1200" dirty="0">
              <a:solidFill>
                <a:schemeClr val="bg1"/>
              </a:solidFill>
              <a:latin typeface="+mj-lt"/>
              <a:ea typeface="+mj-ea"/>
              <a:cs typeface="+mj-cs"/>
            </a:endParaRPr>
          </a:p>
        </p:txBody>
      </p:sp>
      <p:sp>
        <p:nvSpPr>
          <p:cNvPr id="9" name="Content Placeholder 8">
            <a:extLst>
              <a:ext uri="{FF2B5EF4-FFF2-40B4-BE49-F238E27FC236}">
                <a16:creationId xmlns:a16="http://schemas.microsoft.com/office/drawing/2014/main" id="{904BAEC0-46B2-46F4-1545-DA9445F57142}"/>
              </a:ext>
            </a:extLst>
          </p:cNvPr>
          <p:cNvSpPr>
            <a:spLocks noGrp="1"/>
          </p:cNvSpPr>
          <p:nvPr>
            <p:ph idx="1"/>
          </p:nvPr>
        </p:nvSpPr>
        <p:spPr>
          <a:xfrm>
            <a:off x="838200" y="1777655"/>
            <a:ext cx="10515600" cy="4669327"/>
          </a:xfrm>
        </p:spPr>
        <p:txBody>
          <a:bodyPr numCol="2">
            <a:normAutofit fontScale="92500" lnSpcReduction="20000"/>
          </a:bodyPr>
          <a:lstStyle/>
          <a:p>
            <a:r>
              <a:rPr lang="en-GB" sz="2400" dirty="0"/>
              <a:t>Tabular data</a:t>
            </a:r>
          </a:p>
          <a:p>
            <a:pPr lvl="1"/>
            <a:r>
              <a:rPr lang="en-GB" sz="2000" dirty="0"/>
              <a:t>Most common type </a:t>
            </a:r>
          </a:p>
          <a:p>
            <a:pPr lvl="1"/>
            <a:r>
              <a:rPr lang="en-GB" sz="2000" dirty="0"/>
              <a:t>Represented by rows &amp; cols</a:t>
            </a:r>
          </a:p>
          <a:p>
            <a:pPr lvl="1"/>
            <a:r>
              <a:rPr lang="en-GB" sz="2000" dirty="0"/>
              <a:t>.csv or DB files</a:t>
            </a:r>
          </a:p>
          <a:p>
            <a:r>
              <a:rPr lang="en-GB" sz="2400" dirty="0"/>
              <a:t>JSON data</a:t>
            </a:r>
          </a:p>
          <a:p>
            <a:pPr lvl="1"/>
            <a:r>
              <a:rPr lang="en-GB" sz="2000" dirty="0"/>
              <a:t>Lightweight data interchange format</a:t>
            </a:r>
          </a:p>
          <a:p>
            <a:pPr lvl="1"/>
            <a:r>
              <a:rPr lang="en-GB" sz="2000" dirty="0"/>
              <a:t>Represent structured data</a:t>
            </a:r>
          </a:p>
          <a:p>
            <a:pPr lvl="1"/>
            <a:r>
              <a:rPr lang="en-GB" sz="2000" dirty="0"/>
              <a:t>Web applications and APIs</a:t>
            </a:r>
          </a:p>
          <a:p>
            <a:r>
              <a:rPr lang="en-GB" sz="2400" dirty="0"/>
              <a:t>XML data</a:t>
            </a:r>
          </a:p>
          <a:p>
            <a:pPr lvl="1"/>
            <a:r>
              <a:rPr lang="en-GB" sz="2000" dirty="0"/>
              <a:t>Store and transport data</a:t>
            </a:r>
          </a:p>
          <a:p>
            <a:pPr lvl="1"/>
            <a:r>
              <a:rPr lang="en-GB" sz="2000" dirty="0"/>
              <a:t>Represent hierarchical structures</a:t>
            </a:r>
          </a:p>
          <a:p>
            <a:pPr lvl="1"/>
            <a:r>
              <a:rPr lang="en-GB" sz="2000" dirty="0"/>
              <a:t>Webservices, config. Files</a:t>
            </a:r>
          </a:p>
          <a:p>
            <a:r>
              <a:rPr lang="en-GB" sz="2400" dirty="0"/>
              <a:t>Text data</a:t>
            </a:r>
          </a:p>
          <a:p>
            <a:pPr lvl="1"/>
            <a:r>
              <a:rPr lang="en-GB" sz="2000" dirty="0"/>
              <a:t>Doc, articles, emails, social media posts, etc.</a:t>
            </a:r>
          </a:p>
          <a:p>
            <a:pPr lvl="1"/>
            <a:r>
              <a:rPr lang="en-GB" sz="2000" dirty="0"/>
              <a:t>Represent unstructured data</a:t>
            </a:r>
          </a:p>
          <a:p>
            <a:r>
              <a:rPr lang="en-GB" sz="2400" dirty="0"/>
              <a:t>Time series data</a:t>
            </a:r>
          </a:p>
          <a:p>
            <a:pPr lvl="1"/>
            <a:r>
              <a:rPr lang="en-GB" sz="2000" dirty="0"/>
              <a:t>Data collected over time</a:t>
            </a:r>
          </a:p>
          <a:p>
            <a:pPr lvl="1"/>
            <a:r>
              <a:rPr lang="en-GB" sz="2000" dirty="0"/>
              <a:t>With time stamps</a:t>
            </a:r>
          </a:p>
          <a:p>
            <a:pPr lvl="1"/>
            <a:r>
              <a:rPr lang="en-GB" sz="2000" dirty="0"/>
              <a:t>.csv or DB files</a:t>
            </a:r>
          </a:p>
          <a:p>
            <a:r>
              <a:rPr lang="en-GB" sz="2400" dirty="0"/>
              <a:t>Spatial data</a:t>
            </a:r>
          </a:p>
          <a:p>
            <a:pPr lvl="1"/>
            <a:r>
              <a:rPr lang="en-GB" sz="2000" dirty="0"/>
              <a:t>Represent geographical features</a:t>
            </a:r>
          </a:p>
          <a:p>
            <a:pPr lvl="1"/>
            <a:r>
              <a:rPr lang="en-GB" sz="2000" dirty="0"/>
              <a:t>Maps, GPS coordinates or satellite </a:t>
            </a:r>
            <a:r>
              <a:rPr lang="en-GB" sz="2000" dirty="0" err="1"/>
              <a:t>imgs</a:t>
            </a:r>
            <a:endParaRPr lang="en-GB" sz="2000" dirty="0"/>
          </a:p>
          <a:p>
            <a:pPr lvl="1"/>
            <a:r>
              <a:rPr lang="en-GB" sz="2000" dirty="0"/>
              <a:t>.</a:t>
            </a:r>
            <a:r>
              <a:rPr lang="en-GB" sz="2000" dirty="0" err="1"/>
              <a:t>Geojson</a:t>
            </a:r>
            <a:r>
              <a:rPr lang="en-GB" sz="2000" dirty="0"/>
              <a:t>, </a:t>
            </a:r>
            <a:r>
              <a:rPr lang="en-GB" sz="2000" dirty="0" err="1"/>
              <a:t>Geotiff</a:t>
            </a:r>
            <a:r>
              <a:rPr lang="en-GB" sz="2000" dirty="0"/>
              <a:t>, shapefiles</a:t>
            </a:r>
          </a:p>
          <a:p>
            <a:r>
              <a:rPr lang="en-GB" sz="2400" dirty="0"/>
              <a:t>Image data</a:t>
            </a:r>
          </a:p>
          <a:p>
            <a:pPr lvl="1"/>
            <a:r>
              <a:rPr lang="en-GB" sz="2000" dirty="0"/>
              <a:t>Represent visual information in pixel grids</a:t>
            </a:r>
          </a:p>
          <a:p>
            <a:pPr lvl="1"/>
            <a:r>
              <a:rPr lang="en-GB" sz="2000" dirty="0"/>
              <a:t>.JPEG, PNG, TIFF, etc</a:t>
            </a:r>
          </a:p>
          <a:p>
            <a:r>
              <a:rPr lang="en-GB" sz="2400" dirty="0"/>
              <a:t>Graph data</a:t>
            </a:r>
          </a:p>
          <a:p>
            <a:pPr lvl="1"/>
            <a:r>
              <a:rPr lang="en-GB" sz="2000" dirty="0"/>
              <a:t>Represent relationships between entities</a:t>
            </a:r>
          </a:p>
          <a:p>
            <a:pPr lvl="1"/>
            <a:r>
              <a:rPr lang="en-GB" sz="2000" dirty="0"/>
              <a:t>Social n/w data, recommendation and n/w analysis</a:t>
            </a:r>
          </a:p>
          <a:p>
            <a:pPr lvl="1"/>
            <a:r>
              <a:rPr lang="en-GB" sz="2000" dirty="0"/>
              <a:t>Graph DBs, edge lists, adjacency lists</a:t>
            </a:r>
          </a:p>
        </p:txBody>
      </p:sp>
      <p:cxnSp>
        <p:nvCxnSpPr>
          <p:cNvPr id="4" name="Straight Connector 3">
            <a:extLst>
              <a:ext uri="{FF2B5EF4-FFF2-40B4-BE49-F238E27FC236}">
                <a16:creationId xmlns:a16="http://schemas.microsoft.com/office/drawing/2014/main" id="{3335EFC2-76B6-EF6B-5053-37BF16E609E9}"/>
              </a:ext>
            </a:extLst>
          </p:cNvPr>
          <p:cNvCxnSpPr>
            <a:cxnSpLocks/>
          </p:cNvCxnSpPr>
          <p:nvPr/>
        </p:nvCxnSpPr>
        <p:spPr>
          <a:xfrm>
            <a:off x="5920509" y="1773383"/>
            <a:ext cx="92364" cy="467360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29758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5" name="Rectangle 92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7" name="Rectangle 92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9" name="Rectangle 92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1" name="Rectangle 92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18" name="Title 1">
            <a:extLst>
              <a:ext uri="{FF2B5EF4-FFF2-40B4-BE49-F238E27FC236}">
                <a16:creationId xmlns:a16="http://schemas.microsoft.com/office/drawing/2014/main" id="{CFB8DF8A-9196-8105-7D20-A957E88CA995}"/>
              </a:ext>
            </a:extLst>
          </p:cNvPr>
          <p:cNvSpPr>
            <a:spLocks noGrp="1"/>
          </p:cNvSpPr>
          <p:nvPr>
            <p:ph type="title" idx="4294967295"/>
          </p:nvPr>
        </p:nvSpPr>
        <p:spPr>
          <a:xfrm>
            <a:off x="1371599" y="294538"/>
            <a:ext cx="9895951" cy="1033669"/>
          </a:xfrm>
        </p:spPr>
        <p:txBody>
          <a:bodyPr vert="horz" lIns="91440" tIns="45720" rIns="91440" bIns="45720" rtlCol="0" anchor="ctr">
            <a:normAutofit/>
          </a:bodyPr>
          <a:lstStyle/>
          <a:p>
            <a:pPr algn="ctr"/>
            <a:r>
              <a:rPr lang="en-US" altLang="en-US" sz="4000" kern="1200" dirty="0">
                <a:solidFill>
                  <a:srgbClr val="FFFFFF"/>
                </a:solidFill>
                <a:latin typeface="+mj-lt"/>
                <a:ea typeface="+mj-ea"/>
                <a:cs typeface="+mj-cs"/>
              </a:rPr>
              <a:t>Steps of EDA</a:t>
            </a:r>
          </a:p>
        </p:txBody>
      </p:sp>
      <p:sp>
        <p:nvSpPr>
          <p:cNvPr id="3" name="Content Placeholder 2">
            <a:extLst>
              <a:ext uri="{FF2B5EF4-FFF2-40B4-BE49-F238E27FC236}">
                <a16:creationId xmlns:a16="http://schemas.microsoft.com/office/drawing/2014/main" id="{A58E9E64-9460-4909-AB20-B651060CB70D}"/>
              </a:ext>
            </a:extLst>
          </p:cNvPr>
          <p:cNvSpPr>
            <a:spLocks noGrp="1"/>
          </p:cNvSpPr>
          <p:nvPr>
            <p:ph type="body" idx="4294967295"/>
          </p:nvPr>
        </p:nvSpPr>
        <p:spPr>
          <a:xfrm>
            <a:off x="741679" y="1706881"/>
            <a:ext cx="10962641" cy="4856581"/>
          </a:xfrm>
        </p:spPr>
        <p:txBody>
          <a:bodyPr vert="horz" lIns="91440" tIns="45720" rIns="91440" bIns="45720" rtlCol="0" anchor="ctr">
            <a:noAutofit/>
          </a:bodyPr>
          <a:lstStyle/>
          <a:p>
            <a:pPr algn="just">
              <a:lnSpc>
                <a:spcPct val="100000"/>
              </a:lnSpc>
              <a:spcBef>
                <a:spcPts val="0"/>
              </a:spcBef>
              <a:defRPr/>
            </a:pPr>
            <a:r>
              <a:rPr lang="en-US" sz="2600" dirty="0">
                <a:latin typeface="Arial" panose="020B0604020202020204" pitchFamily="34" charset="0"/>
                <a:cs typeface="Arial" panose="020B0604020202020204" pitchFamily="34" charset="0"/>
              </a:rPr>
              <a:t>Generate good research questions</a:t>
            </a:r>
          </a:p>
          <a:p>
            <a:pPr algn="just">
              <a:lnSpc>
                <a:spcPct val="100000"/>
              </a:lnSpc>
              <a:spcBef>
                <a:spcPts val="0"/>
              </a:spcBef>
              <a:defRPr/>
            </a:pPr>
            <a:r>
              <a:rPr lang="en-US" sz="2600" dirty="0">
                <a:latin typeface="Arial" panose="020B0604020202020204" pitchFamily="34" charset="0"/>
                <a:cs typeface="Arial" panose="020B0604020202020204" pitchFamily="34" charset="0"/>
              </a:rPr>
              <a:t>Data restructuring: You may need to make new variables from the existing ones.</a:t>
            </a:r>
          </a:p>
          <a:p>
            <a:pPr lvl="1" algn="just">
              <a:lnSpc>
                <a:spcPct val="100000"/>
              </a:lnSpc>
              <a:spcBef>
                <a:spcPts val="0"/>
              </a:spcBef>
              <a:defRPr/>
            </a:pPr>
            <a:r>
              <a:rPr lang="en-US" sz="2200" dirty="0">
                <a:latin typeface="Arial" panose="020B0604020202020204" pitchFamily="34" charset="0"/>
                <a:cs typeface="Arial" panose="020B0604020202020204" pitchFamily="34" charset="0"/>
              </a:rPr>
              <a:t>Instead of using two variables, obtaining rates or percentages of them</a:t>
            </a:r>
          </a:p>
          <a:p>
            <a:pPr lvl="1" algn="just">
              <a:lnSpc>
                <a:spcPct val="100000"/>
              </a:lnSpc>
              <a:spcBef>
                <a:spcPts val="0"/>
              </a:spcBef>
              <a:defRPr/>
            </a:pPr>
            <a:r>
              <a:rPr lang="en-US" sz="2200" dirty="0">
                <a:latin typeface="Arial" panose="020B0604020202020204" pitchFamily="34" charset="0"/>
                <a:cs typeface="Arial" panose="020B0604020202020204" pitchFamily="34" charset="0"/>
              </a:rPr>
              <a:t>Creating dummy variables for categorical variables</a:t>
            </a:r>
          </a:p>
          <a:p>
            <a:pPr algn="just">
              <a:lnSpc>
                <a:spcPct val="100000"/>
              </a:lnSpc>
              <a:spcBef>
                <a:spcPts val="0"/>
              </a:spcBef>
              <a:defRPr/>
            </a:pPr>
            <a:r>
              <a:rPr lang="en-US" sz="2600" dirty="0">
                <a:latin typeface="Arial" panose="020B0604020202020204" pitchFamily="34" charset="0"/>
                <a:cs typeface="Arial" panose="020B0604020202020204" pitchFamily="34" charset="0"/>
              </a:rPr>
              <a:t>Based on the research questions, use appropriate graphical tools and obtain descriptive statistics. </a:t>
            </a:r>
          </a:p>
          <a:p>
            <a:pPr lvl="1" algn="just">
              <a:lnSpc>
                <a:spcPct val="100000"/>
              </a:lnSpc>
              <a:spcBef>
                <a:spcPts val="0"/>
              </a:spcBef>
              <a:defRPr/>
            </a:pPr>
            <a:r>
              <a:rPr lang="en-US" sz="2200" dirty="0">
                <a:latin typeface="Arial" panose="020B0604020202020204" pitchFamily="34" charset="0"/>
                <a:cs typeface="Arial" panose="020B0604020202020204" pitchFamily="34" charset="0"/>
              </a:rPr>
              <a:t>Try to understand the data structure, relationships, anomalies, unexpected behaviors.</a:t>
            </a:r>
          </a:p>
          <a:p>
            <a:pPr lvl="1" algn="just">
              <a:lnSpc>
                <a:spcPct val="100000"/>
              </a:lnSpc>
              <a:spcBef>
                <a:spcPts val="0"/>
              </a:spcBef>
              <a:defRPr/>
            </a:pPr>
            <a:r>
              <a:rPr lang="en-US" sz="2200" dirty="0">
                <a:latin typeface="Arial" panose="020B0604020202020204" pitchFamily="34" charset="0"/>
                <a:cs typeface="Arial" panose="020B0604020202020204" pitchFamily="34" charset="0"/>
              </a:rPr>
              <a:t>Try to identify confounding variables, interaction relations and multicollinearity, if any.</a:t>
            </a:r>
          </a:p>
          <a:p>
            <a:pPr lvl="1" algn="just">
              <a:lnSpc>
                <a:spcPct val="100000"/>
              </a:lnSpc>
              <a:spcBef>
                <a:spcPts val="0"/>
              </a:spcBef>
              <a:defRPr/>
            </a:pPr>
            <a:r>
              <a:rPr lang="en-US" sz="2200" dirty="0">
                <a:latin typeface="Arial" panose="020B0604020202020204" pitchFamily="34" charset="0"/>
                <a:cs typeface="Arial" panose="020B0604020202020204" pitchFamily="34" charset="0"/>
              </a:rPr>
              <a:t>Handle missing observations</a:t>
            </a:r>
          </a:p>
          <a:p>
            <a:pPr lvl="1" algn="just">
              <a:lnSpc>
                <a:spcPct val="100000"/>
              </a:lnSpc>
              <a:spcBef>
                <a:spcPts val="0"/>
              </a:spcBef>
              <a:defRPr/>
            </a:pPr>
            <a:r>
              <a:rPr lang="en-US" sz="2200" dirty="0">
                <a:latin typeface="Arial" panose="020B0604020202020204" pitchFamily="34" charset="0"/>
                <a:cs typeface="Arial" panose="020B0604020202020204" pitchFamily="34" charset="0"/>
              </a:rPr>
              <a:t>Decide on the need of transformation (on response and/or explanatory variables).</a:t>
            </a:r>
          </a:p>
          <a:p>
            <a:pPr lvl="1" algn="just">
              <a:lnSpc>
                <a:spcPct val="100000"/>
              </a:lnSpc>
              <a:spcBef>
                <a:spcPts val="0"/>
              </a:spcBef>
              <a:defRPr/>
            </a:pPr>
            <a:r>
              <a:rPr lang="en-US" sz="2200" dirty="0">
                <a:latin typeface="Arial" panose="020B0604020202020204" pitchFamily="34" charset="0"/>
                <a:cs typeface="Arial" panose="020B0604020202020204" pitchFamily="34" charset="0"/>
              </a:rPr>
              <a:t>Decide on the hypothesis based on your research questions</a:t>
            </a:r>
          </a:p>
        </p:txBody>
      </p:sp>
      <p:sp>
        <p:nvSpPr>
          <p:cNvPr id="4" name="Slide Number Placeholder 3">
            <a:extLst>
              <a:ext uri="{FF2B5EF4-FFF2-40B4-BE49-F238E27FC236}">
                <a16:creationId xmlns:a16="http://schemas.microsoft.com/office/drawing/2014/main" id="{E8333DD7-99A3-4F82-B4CA-366EF9C175F3}"/>
              </a:ext>
            </a:extLst>
          </p:cNvPr>
          <p:cNvSpPr>
            <a:spLocks noGrp="1"/>
          </p:cNvSpPr>
          <p:nvPr>
            <p:ph type="sldNum" sz="quarter" idx="12"/>
          </p:nvPr>
        </p:nvSpPr>
        <p:spPr>
          <a:xfrm>
            <a:off x="11704320" y="6455431"/>
            <a:ext cx="445913" cy="365125"/>
          </a:xfrm>
          <a:prstGeom prst="rect">
            <a:avLst/>
          </a:prstGeom>
        </p:spPr>
        <p:txBody>
          <a:bodyPr vert="horz" lIns="91440" tIns="45720" rIns="91440" bIns="45720" numCol="1" rtlCol="0" anchor="ctr" anchorCtr="0" compatLnSpc="1">
            <a:prstTxWarp prst="textNoShape">
              <a:avLst/>
            </a:prstTxWarp>
            <a:normAutofit/>
          </a:bodyPr>
          <a:lstStyle>
            <a:defPPr>
              <a:defRPr lang="en-US"/>
            </a:defPPr>
            <a:lvl1pPr algn="r" rtl="0" eaLnBrk="1" fontAlgn="base" hangingPunct="1">
              <a:spcBef>
                <a:spcPct val="0"/>
              </a:spcBef>
              <a:spcAft>
                <a:spcPct val="0"/>
              </a:spcAft>
              <a:defRPr sz="1600" kern="1200">
                <a:solidFill>
                  <a:srgbClr val="898989"/>
                </a:solidFill>
                <a:latin typeface="Calibri" panose="020F0502020204030204" pitchFamily="34" charset="0"/>
                <a:ea typeface="+mn-ea"/>
                <a:cs typeface="+mn-cs"/>
              </a:defRPr>
            </a:lvl1pPr>
            <a:lvl2pPr marL="609585"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121917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828754"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2438339"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3047924" algn="l" defTabSz="1219170" rtl="0" eaLnBrk="1" latinLnBrk="0" hangingPunct="1">
              <a:defRPr kern="1200">
                <a:solidFill>
                  <a:schemeClr val="tx1"/>
                </a:solidFill>
                <a:latin typeface="Calibri" panose="020F0502020204030204" pitchFamily="34" charset="0"/>
                <a:ea typeface="+mn-ea"/>
                <a:cs typeface="+mn-cs"/>
              </a:defRPr>
            </a:lvl6pPr>
            <a:lvl7pPr marL="3657509" algn="l" defTabSz="1219170" rtl="0" eaLnBrk="1" latinLnBrk="0" hangingPunct="1">
              <a:defRPr kern="1200">
                <a:solidFill>
                  <a:schemeClr val="tx1"/>
                </a:solidFill>
                <a:latin typeface="Calibri" panose="020F0502020204030204" pitchFamily="34" charset="0"/>
                <a:ea typeface="+mn-ea"/>
                <a:cs typeface="+mn-cs"/>
              </a:defRPr>
            </a:lvl7pPr>
            <a:lvl8pPr marL="4267093" algn="l" defTabSz="1219170" rtl="0" eaLnBrk="1" latinLnBrk="0" hangingPunct="1">
              <a:defRPr kern="1200">
                <a:solidFill>
                  <a:schemeClr val="tx1"/>
                </a:solidFill>
                <a:latin typeface="Calibri" panose="020F0502020204030204" pitchFamily="34" charset="0"/>
                <a:ea typeface="+mn-ea"/>
                <a:cs typeface="+mn-cs"/>
              </a:defRPr>
            </a:lvl8pPr>
            <a:lvl9pPr marL="4876678" algn="l" defTabSz="1219170" rtl="0" eaLnBrk="1" latinLnBrk="0" hangingPunct="1">
              <a:defRPr kern="1200">
                <a:solidFill>
                  <a:schemeClr val="tx1"/>
                </a:solidFill>
                <a:latin typeface="Calibri" panose="020F0502020204030204" pitchFamily="34" charset="0"/>
                <a:ea typeface="+mn-ea"/>
                <a:cs typeface="+mn-cs"/>
              </a:defRPr>
            </a:lvl9pPr>
          </a:lstStyle>
          <a:p>
            <a:pPr>
              <a:spcAft>
                <a:spcPts val="600"/>
              </a:spcAft>
            </a:pPr>
            <a:fld id="{4A7994F4-AEFB-E44C-B598-8916C46EF09E}" type="slidenum">
              <a:rPr lang="en-US" altLang="en-US" sz="1100">
                <a:solidFill>
                  <a:schemeClr val="tx1">
                    <a:lumMod val="50000"/>
                    <a:lumOff val="50000"/>
                  </a:schemeClr>
                </a:solidFill>
                <a:latin typeface="+mn-lt"/>
              </a:rPr>
              <a:pPr>
                <a:spcAft>
                  <a:spcPts val="600"/>
                </a:spcAft>
              </a:pPr>
              <a:t>6</a:t>
            </a:fld>
            <a:endParaRPr lang="en-US" altLang="en-US" sz="1100">
              <a:solidFill>
                <a:schemeClr val="tx1">
                  <a:lumMod val="50000"/>
                  <a:lumOff val="50000"/>
                </a:schemeClr>
              </a:solidFill>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DF0830D5-59A0-D8EB-5034-F6663CD8F9EF}"/>
              </a:ext>
            </a:extLst>
          </p:cNvPr>
          <p:cNvSpPr>
            <a:spLocks noGrp="1"/>
          </p:cNvSpPr>
          <p:nvPr>
            <p:ph type="title"/>
          </p:nvPr>
        </p:nvSpPr>
        <p:spPr/>
        <p:txBody>
          <a:bodyPr/>
          <a:lstStyle/>
          <a:p>
            <a:pPr eaLnBrk="1" hangingPunct="1"/>
            <a:r>
              <a:rPr lang="en-US" altLang="en-US" dirty="0"/>
              <a:t>Basic interpretation of Data</a:t>
            </a:r>
            <a:endParaRPr lang="en-US" altLang="en-US" dirty="0">
              <a:solidFill>
                <a:srgbClr val="0070C0"/>
              </a:solidFill>
            </a:endParaRPr>
          </a:p>
        </p:txBody>
      </p:sp>
      <p:pic>
        <p:nvPicPr>
          <p:cNvPr id="15364" name="Picture 3">
            <a:extLst>
              <a:ext uri="{FF2B5EF4-FFF2-40B4-BE49-F238E27FC236}">
                <a16:creationId xmlns:a16="http://schemas.microsoft.com/office/drawing/2014/main" id="{86BAD1D4-77FE-B457-BB89-C8DC012F7C6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73232" y="1918623"/>
            <a:ext cx="5167313" cy="2928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Content Placeholder 2">
            <a:extLst>
              <a:ext uri="{FF2B5EF4-FFF2-40B4-BE49-F238E27FC236}">
                <a16:creationId xmlns:a16="http://schemas.microsoft.com/office/drawing/2014/main" id="{ED1ABEEF-B89B-189A-9235-746D116D2A81}"/>
              </a:ext>
            </a:extLst>
          </p:cNvPr>
          <p:cNvSpPr>
            <a:spLocks noGrp="1"/>
          </p:cNvSpPr>
          <p:nvPr>
            <p:ph idx="1"/>
          </p:nvPr>
        </p:nvSpPr>
        <p:spPr>
          <a:xfrm>
            <a:off x="583557" y="1779325"/>
            <a:ext cx="6710680" cy="4942149"/>
          </a:xfrm>
        </p:spPr>
        <p:txBody>
          <a:bodyPr>
            <a:normAutofit/>
          </a:bodyPr>
          <a:lstStyle/>
          <a:p>
            <a:pPr marL="0" indent="0">
              <a:buNone/>
            </a:pPr>
            <a:r>
              <a:rPr lang="en-US" altLang="en-US" dirty="0"/>
              <a:t>New cancer cases in the U.S. based on a cancer registry </a:t>
            </a:r>
          </a:p>
          <a:p>
            <a:pPr marL="0" indent="0">
              <a:buNone/>
            </a:pPr>
            <a:endParaRPr lang="en-US" altLang="en-US" dirty="0"/>
          </a:p>
          <a:p>
            <a:pPr marL="0" indent="0">
              <a:buNone/>
            </a:pPr>
            <a:endParaRPr lang="en-US" altLang="en-US" dirty="0"/>
          </a:p>
          <a:p>
            <a:pPr marL="0" indent="0">
              <a:buNone/>
            </a:pPr>
            <a:endParaRPr lang="en-US" altLang="en-US" dirty="0"/>
          </a:p>
          <a:p>
            <a:pPr marL="0" indent="0">
              <a:buNone/>
            </a:pPr>
            <a:r>
              <a:rPr lang="en-US" altLang="en-US" dirty="0"/>
              <a:t>• </a:t>
            </a:r>
            <a:r>
              <a:rPr lang="en-US" altLang="en-US" sz="2000" dirty="0"/>
              <a:t>The rows in the registry are called observations they correspond to individuals </a:t>
            </a:r>
          </a:p>
          <a:p>
            <a:pPr marL="0" indent="0">
              <a:buNone/>
            </a:pPr>
            <a:endParaRPr lang="en-US" altLang="en-US" sz="2000" dirty="0"/>
          </a:p>
          <a:p>
            <a:pPr marL="0" indent="0">
              <a:buNone/>
            </a:pPr>
            <a:r>
              <a:rPr lang="en-US" altLang="en-US" sz="2000" dirty="0"/>
              <a:t>• The columns are variables or data fields they correspond to attributes of the individuals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A8738512-12E8-1DFA-F82B-FE950F85A2B6}"/>
              </a:ext>
            </a:extLst>
          </p:cNvPr>
          <p:cNvSpPr>
            <a:spLocks noGrp="1"/>
          </p:cNvSpPr>
          <p:nvPr>
            <p:ph type="title" idx="4294967295"/>
          </p:nvPr>
        </p:nvSpPr>
        <p:spPr>
          <a:xfrm>
            <a:off x="457200" y="382901"/>
            <a:ext cx="10271125" cy="763588"/>
          </a:xfrm>
        </p:spPr>
        <p:txBody>
          <a:bodyPr/>
          <a:lstStyle/>
          <a:p>
            <a:pPr eaLnBrk="1" hangingPunct="1"/>
            <a:r>
              <a:rPr lang="en-US" altLang="en-US" dirty="0"/>
              <a:t>EXAMPLE 1</a:t>
            </a:r>
          </a:p>
        </p:txBody>
      </p:sp>
      <p:sp>
        <p:nvSpPr>
          <p:cNvPr id="3" name="Content Placeholder 2">
            <a:extLst>
              <a:ext uri="{FF2B5EF4-FFF2-40B4-BE49-F238E27FC236}">
                <a16:creationId xmlns:a16="http://schemas.microsoft.com/office/drawing/2014/main" id="{D18D0EED-23F2-4C39-B4E7-45980F9575C3}"/>
              </a:ext>
            </a:extLst>
          </p:cNvPr>
          <p:cNvSpPr>
            <a:spLocks noGrp="1"/>
          </p:cNvSpPr>
          <p:nvPr>
            <p:ph type="body" idx="4294967295"/>
          </p:nvPr>
        </p:nvSpPr>
        <p:spPr>
          <a:xfrm>
            <a:off x="660400" y="1438644"/>
            <a:ext cx="10871200" cy="4876800"/>
          </a:xfrm>
        </p:spPr>
        <p:txBody>
          <a:bodyPr rtlCol="0">
            <a:normAutofit fontScale="77500" lnSpcReduction="20000"/>
          </a:bodyPr>
          <a:lstStyle/>
          <a:p>
            <a:pPr marL="0" indent="0">
              <a:buNone/>
              <a:defRPr/>
            </a:pPr>
            <a:r>
              <a:rPr lang="en-US" dirty="0"/>
              <a:t>Data from the Places Rated Almanac (Boyer and </a:t>
            </a:r>
            <a:r>
              <a:rPr lang="en-US" dirty="0" err="1"/>
              <a:t>Savageau</a:t>
            </a:r>
            <a:r>
              <a:rPr lang="en-US" dirty="0"/>
              <a:t>, 1985)</a:t>
            </a:r>
          </a:p>
          <a:p>
            <a:pPr marL="0" indent="0">
              <a:buNone/>
              <a:defRPr/>
            </a:pPr>
            <a:r>
              <a:rPr lang="en-US" dirty="0"/>
              <a:t>9 variables from 329 metropolitan areas in the USA</a:t>
            </a:r>
          </a:p>
          <a:p>
            <a:pPr marL="0" indent="0">
              <a:buNone/>
              <a:defRPr/>
            </a:pPr>
            <a:endParaRPr lang="en-US" dirty="0"/>
          </a:p>
          <a:p>
            <a:pPr marL="514338" indent="-514338">
              <a:buFont typeface="Arial" panose="020B0604020202020204" pitchFamily="34" charset="0"/>
              <a:buAutoNum type="arabicPeriod"/>
              <a:defRPr/>
            </a:pPr>
            <a:r>
              <a:rPr lang="en-US" dirty="0"/>
              <a:t>Climate mildness</a:t>
            </a:r>
          </a:p>
          <a:p>
            <a:pPr marL="514338" indent="-514338">
              <a:buFont typeface="Arial" panose="020B0604020202020204" pitchFamily="34" charset="0"/>
              <a:buAutoNum type="arabicPeriod"/>
              <a:defRPr/>
            </a:pPr>
            <a:r>
              <a:rPr lang="en-US" dirty="0"/>
              <a:t>Housing cost</a:t>
            </a:r>
          </a:p>
          <a:p>
            <a:pPr marL="514338" indent="-514338">
              <a:buFont typeface="Arial" panose="020B0604020202020204" pitchFamily="34" charset="0"/>
              <a:buAutoNum type="arabicPeriod"/>
              <a:defRPr/>
            </a:pPr>
            <a:r>
              <a:rPr lang="en-US" dirty="0"/>
              <a:t>Health care and environment </a:t>
            </a:r>
          </a:p>
          <a:p>
            <a:pPr marL="514338" indent="-514338">
              <a:buFont typeface="Arial" panose="020B0604020202020204" pitchFamily="34" charset="0"/>
              <a:buAutoNum type="arabicPeriod"/>
              <a:defRPr/>
            </a:pPr>
            <a:r>
              <a:rPr lang="en-US" dirty="0"/>
              <a:t>Crime</a:t>
            </a:r>
          </a:p>
          <a:p>
            <a:pPr marL="514338" indent="-514338">
              <a:buFont typeface="Arial" panose="020B0604020202020204" pitchFamily="34" charset="0"/>
              <a:buAutoNum type="arabicPeriod"/>
              <a:defRPr/>
            </a:pPr>
            <a:r>
              <a:rPr lang="en-US" dirty="0"/>
              <a:t>Transportation supply</a:t>
            </a:r>
          </a:p>
          <a:p>
            <a:pPr marL="514338" indent="-514338">
              <a:buFont typeface="Arial" panose="020B0604020202020204" pitchFamily="34" charset="0"/>
              <a:buAutoNum type="arabicPeriod"/>
              <a:defRPr/>
            </a:pPr>
            <a:r>
              <a:rPr lang="en-US" dirty="0"/>
              <a:t>Educational opportunities and effort</a:t>
            </a:r>
          </a:p>
          <a:p>
            <a:pPr marL="514338" indent="-514338">
              <a:buFont typeface="Arial" panose="020B0604020202020204" pitchFamily="34" charset="0"/>
              <a:buAutoNum type="arabicPeriod"/>
              <a:defRPr/>
            </a:pPr>
            <a:r>
              <a:rPr lang="en-US" dirty="0"/>
              <a:t>Arts and culture facilities</a:t>
            </a:r>
          </a:p>
          <a:p>
            <a:pPr marL="514338" indent="-514338">
              <a:buFont typeface="Arial" panose="020B0604020202020204" pitchFamily="34" charset="0"/>
              <a:buAutoNum type="arabicPeriod"/>
              <a:defRPr/>
            </a:pPr>
            <a:r>
              <a:rPr lang="en-US" dirty="0"/>
              <a:t>Recreational opportunities</a:t>
            </a:r>
          </a:p>
          <a:p>
            <a:pPr marL="514338" indent="-514338">
              <a:buFont typeface="Arial" panose="020B0604020202020204" pitchFamily="34" charset="0"/>
              <a:buAutoNum type="arabicPeriod"/>
              <a:defRPr/>
            </a:pPr>
            <a:r>
              <a:rPr lang="en-US" dirty="0"/>
              <a:t>Personal economic outlook</a:t>
            </a:r>
          </a:p>
          <a:p>
            <a:pPr marL="0" indent="0">
              <a:buNone/>
              <a:defRPr/>
            </a:pPr>
            <a:r>
              <a:rPr lang="en-US" dirty="0"/>
              <a:t>+ latitude and longitude of each city</a:t>
            </a:r>
          </a:p>
          <a:p>
            <a:pPr marL="0" indent="0">
              <a:buNone/>
              <a:defRPr/>
            </a:pPr>
            <a:endParaRPr lang="en-US" dirty="0"/>
          </a:p>
        </p:txBody>
      </p:sp>
      <p:sp>
        <p:nvSpPr>
          <p:cNvPr id="4" name="TextBox 3">
            <a:extLst>
              <a:ext uri="{FF2B5EF4-FFF2-40B4-BE49-F238E27FC236}">
                <a16:creationId xmlns:a16="http://schemas.microsoft.com/office/drawing/2014/main" id="{0D8A9234-0467-47AA-A014-3FE9286CAB2E}"/>
              </a:ext>
            </a:extLst>
          </p:cNvPr>
          <p:cNvSpPr txBox="1"/>
          <p:nvPr/>
        </p:nvSpPr>
        <p:spPr>
          <a:xfrm>
            <a:off x="6776186" y="2864811"/>
            <a:ext cx="5203825" cy="2554545"/>
          </a:xfrm>
          <a:prstGeom prst="rect">
            <a:avLst/>
          </a:prstGeom>
          <a:noFill/>
          <a:ln>
            <a:solidFill>
              <a:srgbClr val="FF0000"/>
            </a:solidFill>
          </a:ln>
        </p:spPr>
        <p:txBody>
          <a:bodyPr>
            <a:spAutoFit/>
          </a:bodyPr>
          <a:lstStyle/>
          <a:p>
            <a:pPr>
              <a:defRPr/>
            </a:pPr>
            <a:r>
              <a:rPr lang="en-US" sz="2000" dirty="0"/>
              <a:t>Questions:</a:t>
            </a:r>
          </a:p>
          <a:p>
            <a:pPr marL="342891" indent="-342891">
              <a:buFont typeface="+mj-lt"/>
              <a:buAutoNum type="arabicPeriod"/>
              <a:defRPr/>
            </a:pPr>
            <a:r>
              <a:rPr lang="en-US" sz="2000" dirty="0"/>
              <a:t>How is climate related to location?</a:t>
            </a:r>
          </a:p>
          <a:p>
            <a:pPr marL="342891" indent="-342891">
              <a:buFont typeface="+mj-lt"/>
              <a:buAutoNum type="arabicPeriod"/>
              <a:defRPr/>
            </a:pPr>
            <a:r>
              <a:rPr lang="en-US" sz="2000" dirty="0"/>
              <a:t>Are there clusters in the data (excluding location)?</a:t>
            </a:r>
          </a:p>
          <a:p>
            <a:pPr marL="342891" indent="-342891">
              <a:buFont typeface="+mj-lt"/>
              <a:buAutoNum type="arabicPeriod"/>
              <a:defRPr/>
            </a:pPr>
            <a:r>
              <a:rPr lang="en-US" sz="2000" dirty="0"/>
              <a:t>Are nearby cities similar?</a:t>
            </a:r>
          </a:p>
          <a:p>
            <a:pPr marL="342891" indent="-342891">
              <a:buFont typeface="+mj-lt"/>
              <a:buAutoNum type="arabicPeriod"/>
              <a:defRPr/>
            </a:pPr>
            <a:r>
              <a:rPr lang="en-US" sz="2000" dirty="0"/>
              <a:t>Any relation between economic outlook and crime?</a:t>
            </a:r>
          </a:p>
          <a:p>
            <a:pPr marL="342891" indent="-342891">
              <a:buFont typeface="+mj-lt"/>
              <a:buAutoNum type="arabicPeriod"/>
              <a:defRPr/>
            </a:pPr>
            <a:r>
              <a:rPr lang="en-US" sz="2000" dirty="0"/>
              <a:t>What else???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CF174AC0-A7E5-AB5E-3AB5-22D0ABA91EE3}"/>
              </a:ext>
            </a:extLst>
          </p:cNvPr>
          <p:cNvSpPr>
            <a:spLocks noGrp="1"/>
          </p:cNvSpPr>
          <p:nvPr>
            <p:ph type="title"/>
          </p:nvPr>
        </p:nvSpPr>
        <p:spPr/>
        <p:txBody>
          <a:bodyPr/>
          <a:lstStyle/>
          <a:p>
            <a:pPr eaLnBrk="1" hangingPunct="1"/>
            <a:r>
              <a:rPr lang="en-US" altLang="en-US" dirty="0"/>
              <a:t>EXAMPLE 2</a:t>
            </a:r>
          </a:p>
        </p:txBody>
      </p:sp>
      <p:sp>
        <p:nvSpPr>
          <p:cNvPr id="13315" name="Content Placeholder 2">
            <a:extLst>
              <a:ext uri="{FF2B5EF4-FFF2-40B4-BE49-F238E27FC236}">
                <a16:creationId xmlns:a16="http://schemas.microsoft.com/office/drawing/2014/main" id="{5CF067B1-2314-95BD-1835-ED0001A5A43F}"/>
              </a:ext>
            </a:extLst>
          </p:cNvPr>
          <p:cNvSpPr>
            <a:spLocks noGrp="1"/>
          </p:cNvSpPr>
          <p:nvPr>
            <p:ph idx="1"/>
          </p:nvPr>
        </p:nvSpPr>
        <p:spPr/>
        <p:txBody>
          <a:bodyPr/>
          <a:lstStyle/>
          <a:p>
            <a:pPr eaLnBrk="1" hangingPunct="1"/>
            <a:r>
              <a:rPr lang="en-US" altLang="en-US" dirty="0"/>
              <a:t>In a breast cancer research, main questions of interest might be</a:t>
            </a:r>
          </a:p>
          <a:p>
            <a:pPr eaLnBrk="1" hangingPunct="1"/>
            <a:endParaRPr lang="en-US" altLang="en-US" dirty="0"/>
          </a:p>
          <a:p>
            <a:pPr lvl="1"/>
            <a:r>
              <a:rPr lang="en-US" altLang="en-US" dirty="0"/>
              <a:t>Does any treatment method result in a higher survival rate? Can a particular treatment be suggested to a woman with specific characteristic?</a:t>
            </a:r>
          </a:p>
          <a:p>
            <a:pPr lvl="1"/>
            <a:endParaRPr lang="en-US" altLang="en-US" dirty="0"/>
          </a:p>
          <a:p>
            <a:pPr lvl="1"/>
            <a:r>
              <a:rPr lang="en-US" altLang="en-US" dirty="0"/>
              <a:t>Is there any difference between patients in terms of survival rates (e.g. Are white women more likely to survive compared to black women if they are both at the same stage of disease?)</a:t>
            </a:r>
          </a:p>
          <a:p>
            <a:pPr eaLnBrk="1" hangingPunct="1"/>
            <a:endParaRPr lang="en-US" altLang="en-US" dirty="0"/>
          </a:p>
        </p:txBody>
      </p:sp>
      <p:sp>
        <p:nvSpPr>
          <p:cNvPr id="4" name="Slide Number Placeholder 3">
            <a:extLst>
              <a:ext uri="{FF2B5EF4-FFF2-40B4-BE49-F238E27FC236}">
                <a16:creationId xmlns:a16="http://schemas.microsoft.com/office/drawing/2014/main" id="{E380F373-13BC-4866-847A-3F99726D37BE}"/>
              </a:ext>
            </a:extLst>
          </p:cNvPr>
          <p:cNvSpPr>
            <a:spLocks noGrp="1"/>
          </p:cNvSpPr>
          <p:nvPr>
            <p:ph type="sldNum" sz="quarter" idx="12"/>
          </p:nvPr>
        </p:nvSpPr>
        <p:spPr>
          <a:prstGeom prst="rect">
            <a:avLst/>
          </a:prstGeom>
        </p:spPr>
        <p:txBody>
          <a:bodyPr vert="horz" wrap="square" lIns="121920" tIns="60960" rIns="121920" bIns="60960" numCol="1" rtlCol="0" anchor="ctr" anchorCtr="0" compatLnSpc="1">
            <a:prstTxWarp prst="textNoShape">
              <a:avLst/>
            </a:prstTxWarp>
          </a:bodyPr>
          <a:lstStyle>
            <a:defPPr>
              <a:defRPr lang="en-US"/>
            </a:defPPr>
            <a:lvl1pPr algn="r" rtl="0" eaLnBrk="1" fontAlgn="base" hangingPunct="1">
              <a:spcBef>
                <a:spcPct val="0"/>
              </a:spcBef>
              <a:spcAft>
                <a:spcPct val="0"/>
              </a:spcAft>
              <a:defRPr sz="1600" kern="1200">
                <a:solidFill>
                  <a:srgbClr val="898989"/>
                </a:solidFill>
                <a:latin typeface="Calibri" panose="020F0502020204030204" pitchFamily="34" charset="0"/>
                <a:ea typeface="+mn-ea"/>
                <a:cs typeface="+mn-cs"/>
              </a:defRPr>
            </a:lvl1pPr>
            <a:lvl2pPr marL="609585"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121917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828754"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2438339"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3047924" algn="l" defTabSz="1219170" rtl="0" eaLnBrk="1" latinLnBrk="0" hangingPunct="1">
              <a:defRPr kern="1200">
                <a:solidFill>
                  <a:schemeClr val="tx1"/>
                </a:solidFill>
                <a:latin typeface="Calibri" panose="020F0502020204030204" pitchFamily="34" charset="0"/>
                <a:ea typeface="+mn-ea"/>
                <a:cs typeface="+mn-cs"/>
              </a:defRPr>
            </a:lvl6pPr>
            <a:lvl7pPr marL="3657509" algn="l" defTabSz="1219170" rtl="0" eaLnBrk="1" latinLnBrk="0" hangingPunct="1">
              <a:defRPr kern="1200">
                <a:solidFill>
                  <a:schemeClr val="tx1"/>
                </a:solidFill>
                <a:latin typeface="Calibri" panose="020F0502020204030204" pitchFamily="34" charset="0"/>
                <a:ea typeface="+mn-ea"/>
                <a:cs typeface="+mn-cs"/>
              </a:defRPr>
            </a:lvl7pPr>
            <a:lvl8pPr marL="4267093" algn="l" defTabSz="1219170" rtl="0" eaLnBrk="1" latinLnBrk="0" hangingPunct="1">
              <a:defRPr kern="1200">
                <a:solidFill>
                  <a:schemeClr val="tx1"/>
                </a:solidFill>
                <a:latin typeface="Calibri" panose="020F0502020204030204" pitchFamily="34" charset="0"/>
                <a:ea typeface="+mn-ea"/>
                <a:cs typeface="+mn-cs"/>
              </a:defRPr>
            </a:lvl8pPr>
            <a:lvl9pPr marL="4876678" algn="l" defTabSz="1219170" rtl="0" eaLnBrk="1" latinLnBrk="0" hangingPunct="1">
              <a:defRPr kern="1200">
                <a:solidFill>
                  <a:schemeClr val="tx1"/>
                </a:solidFill>
                <a:latin typeface="Calibri" panose="020F0502020204030204" pitchFamily="34" charset="0"/>
                <a:ea typeface="+mn-ea"/>
                <a:cs typeface="+mn-cs"/>
              </a:defRPr>
            </a:lvl9pPr>
          </a:lstStyle>
          <a:p>
            <a:fld id="{4A7994F4-AEFB-E44C-B598-8916C46EF09E}" type="slidenum">
              <a:rPr lang="en-US" altLang="en-US" smtClean="0"/>
              <a:pPr/>
              <a:t>9</a:t>
            </a:fld>
            <a:endParaRPr lang="en-US" altLang="en-US">
              <a:solidFill>
                <a:srgbClr val="898989"/>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2981</TotalTime>
  <Words>1801</Words>
  <Application>Microsoft Office PowerPoint</Application>
  <PresentationFormat>Widescreen</PresentationFormat>
  <Paragraphs>284</Paragraphs>
  <Slides>28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Aptos</vt:lpstr>
      <vt:lpstr>Aptos Display</vt:lpstr>
      <vt:lpstr>Arial</vt:lpstr>
      <vt:lpstr>Office Theme</vt:lpstr>
      <vt:lpstr>Data Driven AI</vt:lpstr>
      <vt:lpstr>What is Exploratory Data Analysis (EDA)?</vt:lpstr>
      <vt:lpstr>Where is EDA in Data Science Process?</vt:lpstr>
      <vt:lpstr>Goals of EDA</vt:lpstr>
      <vt:lpstr>Typical Data Formats</vt:lpstr>
      <vt:lpstr>Steps of EDA</vt:lpstr>
      <vt:lpstr>Basic interpretation of Data</vt:lpstr>
      <vt:lpstr>EXAMPLE 1</vt:lpstr>
      <vt:lpstr>EXAMPLE 2</vt:lpstr>
      <vt:lpstr>EXAMPLE 3</vt:lpstr>
      <vt:lpstr>AFTER EDA</vt:lpstr>
      <vt:lpstr>Common types of  EDA</vt:lpstr>
      <vt:lpstr>Cross-classification of EDA Methods</vt:lpstr>
      <vt:lpstr>Non-graphical EDA : Summarising Data With Tables and Plots</vt:lpstr>
      <vt:lpstr>Summarising Variables</vt:lpstr>
      <vt:lpstr>Categorical Data Summaries</vt:lpstr>
      <vt:lpstr>Frequency Table</vt:lpstr>
      <vt:lpstr>Graphical EDA: Univariate visualisation:</vt:lpstr>
      <vt:lpstr>Univariate visualisation</vt:lpstr>
      <vt:lpstr>Bivariate visualisation</vt:lpstr>
      <vt:lpstr>Bivariate visualisation</vt:lpstr>
      <vt:lpstr>Multivariate visualisation</vt:lpstr>
      <vt:lpstr>Multivariate visualisation</vt:lpstr>
      <vt:lpstr>PowerPoint Presentation</vt:lpstr>
      <vt:lpstr>Python Libraries</vt:lpstr>
      <vt:lpstr>Best Practices:</vt:lpstr>
      <vt:lpstr>Any Questions?</vt:lpstr>
      <vt:lpstr>Automated EDA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Abirami Gunasekaran</dc:creator>
  <cp:lastModifiedBy>Abirami Gunasekaran</cp:lastModifiedBy>
  <cp:revision>129</cp:revision>
  <dcterms:created xsi:type="dcterms:W3CDTF">2024-10-05T21:49:17Z</dcterms:created>
  <dcterms:modified xsi:type="dcterms:W3CDTF">2024-10-07T23:30:39Z</dcterms:modified>
</cp:coreProperties>
</file>