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93851-E582-5441-A65F-A36A797BF5D5}" v="1" dt="2025-04-08T18:42:12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51"/>
    <p:restoredTop sz="94635"/>
  </p:normalViewPr>
  <p:slideViewPr>
    <p:cSldViewPr snapToGrid="0">
      <p:cViewPr varScale="1">
        <p:scale>
          <a:sx n="150" d="100"/>
          <a:sy n="150" d="100"/>
        </p:scale>
        <p:origin x="1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Fashola" userId="5a98008f157ed2ac" providerId="LiveId" clId="{86893851-E582-5441-A65F-A36A797BF5D5}"/>
    <pc:docChg chg="modSld">
      <pc:chgData name="Abdullah Fashola" userId="5a98008f157ed2ac" providerId="LiveId" clId="{86893851-E582-5441-A65F-A36A797BF5D5}" dt="2025-04-08T19:24:12.503" v="2" actId="1076"/>
      <pc:docMkLst>
        <pc:docMk/>
      </pc:docMkLst>
      <pc:sldChg chg="modSp mod">
        <pc:chgData name="Abdullah Fashola" userId="5a98008f157ed2ac" providerId="LiveId" clId="{86893851-E582-5441-A65F-A36A797BF5D5}" dt="2025-04-08T19:24:12.503" v="2" actId="1076"/>
        <pc:sldMkLst>
          <pc:docMk/>
          <pc:sldMk cId="622238353" sldId="263"/>
        </pc:sldMkLst>
        <pc:spChg chg="mod">
          <ac:chgData name="Abdullah Fashola" userId="5a98008f157ed2ac" providerId="LiveId" clId="{86893851-E582-5441-A65F-A36A797BF5D5}" dt="2025-04-08T19:24:11.691" v="1" actId="1037"/>
          <ac:spMkLst>
            <pc:docMk/>
            <pc:sldMk cId="622238353" sldId="263"/>
            <ac:spMk id="2" creationId="{F086D33D-8407-D15B-5C72-A1762F83F26B}"/>
          </ac:spMkLst>
        </pc:spChg>
        <pc:picChg chg="mod">
          <ac:chgData name="Abdullah Fashola" userId="5a98008f157ed2ac" providerId="LiveId" clId="{86893851-E582-5441-A65F-A36A797BF5D5}" dt="2025-04-08T19:24:12.503" v="2" actId="1076"/>
          <ac:picMkLst>
            <pc:docMk/>
            <pc:sldMk cId="622238353" sldId="263"/>
            <ac:picMk id="5" creationId="{49DE7857-53F5-2C34-93DA-81F20F9F0585}"/>
          </ac:picMkLst>
        </pc:picChg>
      </pc:sldChg>
      <pc:sldChg chg="modSp">
        <pc:chgData name="Abdullah Fashola" userId="5a98008f157ed2ac" providerId="LiveId" clId="{86893851-E582-5441-A65F-A36A797BF5D5}" dt="2025-04-08T18:42:12.997" v="0" actId="1037"/>
        <pc:sldMkLst>
          <pc:docMk/>
          <pc:sldMk cId="3438640214" sldId="264"/>
        </pc:sldMkLst>
        <pc:picChg chg="mod">
          <ac:chgData name="Abdullah Fashola" userId="5a98008f157ed2ac" providerId="LiveId" clId="{86893851-E582-5441-A65F-A36A797BF5D5}" dt="2025-04-08T18:42:12.997" v="0" actId="1037"/>
          <ac:picMkLst>
            <pc:docMk/>
            <pc:sldMk cId="3438640214" sldId="264"/>
            <ac:picMk id="1026" creationId="{7DB1E2DE-3D76-BFC6-0F58-D2B7342984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4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9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9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7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9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1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3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3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sydney.edu.au/courses/65141/modules/items/266717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sydney.edu.au/courses/65141/modules/items/266717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streetmojo.com/generalized-additive-mode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603477/how-to-interpret-a-gam-model-outpu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sydney.edu.au/courses/65141/modules/items/266717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curved wall&#10;&#10;AI-generated content may be incorrect.">
            <a:extLst>
              <a:ext uri="{FF2B5EF4-FFF2-40B4-BE49-F238E27FC236}">
                <a16:creationId xmlns:a16="http://schemas.microsoft.com/office/drawing/2014/main" id="{7CC675F5-9F62-4B05-8BF0-F1CD06B3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A8FF1-A531-2025-C2E7-068D83CAE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predictive models for stock volatility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42C6C-4D43-E38E-6150-F3E65453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Abdullah Fashola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97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4E24-3068-3845-4B47-16D57714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r>
              <a:rPr lang="en-US" baseline="30000" dirty="0"/>
              <a:t>1</a:t>
            </a:r>
          </a:p>
        </p:txBody>
      </p:sp>
      <p:pic>
        <p:nvPicPr>
          <p:cNvPr id="7" name="Picture 6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6BC186D1-C3FA-9A3D-5AF1-BD4070B03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2444146"/>
            <a:ext cx="10904072" cy="1893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D508E9-7A7B-25CD-750B-C6FD84AE4D4C}"/>
              </a:ext>
            </a:extLst>
          </p:cNvPr>
          <p:cNvSpPr txBox="1"/>
          <p:nvPr/>
        </p:nvSpPr>
        <p:spPr>
          <a:xfrm>
            <a:off x="700635" y="6211669"/>
            <a:ext cx="8814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AU" dirty="0"/>
              <a:t>University of Sydney. (2025). </a:t>
            </a:r>
            <a:r>
              <a:rPr lang="en-AU" i="1" dirty="0"/>
              <a:t>DATA3888_2025 Lab: Week 3 – Time Series Data - </a:t>
            </a:r>
            <a:r>
              <a:rPr lang="en-AU" i="1" dirty="0" err="1"/>
              <a:t>Optiver</a:t>
            </a:r>
            <a:r>
              <a:rPr lang="en-AU" dirty="0"/>
              <a:t>. Available at: </a:t>
            </a:r>
            <a:r>
              <a:rPr lang="en-AU" dirty="0">
                <a:hlinkClick r:id="rId3"/>
              </a:rPr>
              <a:t>https://canvas.sydney.edu.au/courses/65141/modules/items/2667174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0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95E6-57BE-A8ED-01FD-9074422E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r>
              <a:rPr lang="en-US" baseline="30000" dirty="0"/>
              <a:t>1</a:t>
            </a:r>
          </a:p>
        </p:txBody>
      </p:sp>
      <p:pic>
        <p:nvPicPr>
          <p:cNvPr id="4" name="Content Placeholder 4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7A58F196-68C7-C1E8-624B-53A14CA0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17" y="1827571"/>
            <a:ext cx="8062365" cy="160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B681C-DC0A-972A-95EE-F6687C609AF7}"/>
              </a:ext>
            </a:extLst>
          </p:cNvPr>
          <p:cNvSpPr txBox="1"/>
          <p:nvPr/>
        </p:nvSpPr>
        <p:spPr>
          <a:xfrm>
            <a:off x="700635" y="6211669"/>
            <a:ext cx="1031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AU" dirty="0"/>
              <a:t>University of Sydney. (2025). </a:t>
            </a:r>
            <a:r>
              <a:rPr lang="en-AU" i="1" dirty="0"/>
              <a:t>DATA3888_2025 Lab: Week 3 – Time Series Data - </a:t>
            </a:r>
            <a:r>
              <a:rPr lang="en-AU" i="1" dirty="0" err="1"/>
              <a:t>Optiver</a:t>
            </a:r>
            <a:r>
              <a:rPr lang="en-AU" dirty="0"/>
              <a:t>. Available at: </a:t>
            </a:r>
            <a:r>
              <a:rPr lang="en-AU" dirty="0">
                <a:hlinkClick r:id="rId3"/>
              </a:rPr>
              <a:t>https://canvas.sydney.edu.au/courses/65141/modules/items/2667174</a:t>
            </a:r>
            <a:endParaRPr lang="en-US" dirty="0"/>
          </a:p>
        </p:txBody>
      </p:sp>
      <p:pic>
        <p:nvPicPr>
          <p:cNvPr id="7" name="Content Placeholder 4" descr="A white rectangular object with a black background&#10;&#10;AI-generated content may be incorrect.">
            <a:extLst>
              <a:ext uri="{FF2B5EF4-FFF2-40B4-BE49-F238E27FC236}">
                <a16:creationId xmlns:a16="http://schemas.microsoft.com/office/drawing/2014/main" id="{454AA480-109E-616B-AABE-B6E26F007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64817" y="3480299"/>
            <a:ext cx="8225580" cy="17237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3C8981-165B-0D09-CE11-E90E9E9CC4DD}"/>
              </a:ext>
            </a:extLst>
          </p:cNvPr>
          <p:cNvSpPr txBox="1"/>
          <p:nvPr/>
        </p:nvSpPr>
        <p:spPr>
          <a:xfrm>
            <a:off x="1820341" y="5338523"/>
            <a:ext cx="807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volatility =  – 0.0076 (price) – 0.0000001 (order) – 0.049 (</a:t>
            </a:r>
            <a:r>
              <a:rPr lang="en-US" dirty="0" err="1"/>
              <a:t>BidAskSpread</a:t>
            </a:r>
            <a:r>
              <a:rPr lang="en-US" dirty="0"/>
              <a:t>) + 0.008</a:t>
            </a:r>
          </a:p>
        </p:txBody>
      </p:sp>
    </p:spTree>
    <p:extLst>
      <p:ext uri="{BB962C8B-B14F-4D97-AF65-F5344CB8AC3E}">
        <p14:creationId xmlns:p14="http://schemas.microsoft.com/office/powerpoint/2010/main" val="211999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061E-BF9F-FB97-ECD3-18EEFEE4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pic>
        <p:nvPicPr>
          <p:cNvPr id="5" name="Picture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975E04AE-0506-1672-7E1D-765D53347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67" y="2452053"/>
            <a:ext cx="11219866" cy="21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3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D33D-8407-D15B-5C72-A1762F83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68" y="914400"/>
            <a:ext cx="10691265" cy="1307592"/>
          </a:xfrm>
        </p:spPr>
        <p:txBody>
          <a:bodyPr/>
          <a:lstStyle/>
          <a:p>
            <a:r>
              <a:rPr lang="en-US" dirty="0"/>
              <a:t>GAM</a:t>
            </a:r>
            <a:r>
              <a:rPr lang="en-US" sz="3600" baseline="30000" dirty="0"/>
              <a:t>1, 2</a:t>
            </a:r>
            <a:endParaRPr lang="en-US" dirty="0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9DE7857-53F5-2C34-93DA-81F20F9F0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368" y="1667932"/>
            <a:ext cx="10172700" cy="40809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9C2AF-CA0A-4B2E-D019-06D4C7986EBA}"/>
              </a:ext>
            </a:extLst>
          </p:cNvPr>
          <p:cNvSpPr txBox="1"/>
          <p:nvPr/>
        </p:nvSpPr>
        <p:spPr>
          <a:xfrm>
            <a:off x="750368" y="6149975"/>
            <a:ext cx="106912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1. Rahul, K. (2023). </a:t>
            </a:r>
            <a:r>
              <a:rPr lang="en-AU" sz="1400" i="1" dirty="0"/>
              <a:t>Generalized Additive Model</a:t>
            </a:r>
            <a:r>
              <a:rPr lang="en-AU" sz="1400" dirty="0"/>
              <a:t>. </a:t>
            </a:r>
            <a:r>
              <a:rPr lang="en-AU" sz="1400" dirty="0" err="1"/>
              <a:t>WallStreetMojo</a:t>
            </a:r>
            <a:r>
              <a:rPr lang="en-AU" sz="1400" dirty="0"/>
              <a:t>. Available at: </a:t>
            </a:r>
            <a:r>
              <a:rPr lang="en-AU" sz="1400" dirty="0">
                <a:hlinkClick r:id="rId3"/>
              </a:rPr>
              <a:t>https://www.wallstreetmojo.com/generalized-additive-model/</a:t>
            </a:r>
            <a:endParaRPr lang="en-AU" sz="1400" dirty="0"/>
          </a:p>
          <a:p>
            <a:r>
              <a:rPr lang="en-AU" sz="1400" dirty="0"/>
              <a:t>2. Wood, S. (2025). Package ‘</a:t>
            </a:r>
            <a:r>
              <a:rPr lang="en-AU" sz="1400" dirty="0" err="1"/>
              <a:t>mgcv</a:t>
            </a:r>
            <a:r>
              <a:rPr lang="en-AU" sz="1400" dirty="0"/>
              <a:t>’. Cran. Available at: https://</a:t>
            </a:r>
            <a:r>
              <a:rPr lang="en-AU" sz="1400" dirty="0" err="1"/>
              <a:t>cran.r-project.org</a:t>
            </a:r>
            <a:r>
              <a:rPr lang="en-AU" sz="1400" dirty="0"/>
              <a:t>/web/packages/</a:t>
            </a:r>
            <a:r>
              <a:rPr lang="en-AU" sz="1400" dirty="0" err="1"/>
              <a:t>mgcv</a:t>
            </a:r>
            <a:r>
              <a:rPr lang="en-AU" sz="1400" dirty="0"/>
              <a:t>/</a:t>
            </a:r>
            <a:r>
              <a:rPr lang="en-AU" sz="1400" dirty="0" err="1"/>
              <a:t>mgcv.pdf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223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6CB2-71E0-B8DE-A588-AB277109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</a:t>
            </a:r>
            <a:r>
              <a:rPr lang="en-US" baseline="30000" dirty="0"/>
              <a:t>1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B1E2DE-3D76-BFC6-0F58-D2B7342984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78" y="914400"/>
            <a:ext cx="7219548" cy="515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F767-B0C6-4BD2-F4A5-56DDD72547DD}"/>
              </a:ext>
            </a:extLst>
          </p:cNvPr>
          <p:cNvSpPr txBox="1"/>
          <p:nvPr/>
        </p:nvSpPr>
        <p:spPr>
          <a:xfrm>
            <a:off x="700635" y="6211669"/>
            <a:ext cx="11271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1. </a:t>
            </a:r>
            <a:r>
              <a:rPr lang="en-AU" dirty="0" err="1"/>
              <a:t>Hemelstrand</a:t>
            </a:r>
            <a:r>
              <a:rPr lang="en-AU" dirty="0"/>
              <a:t>, S. (2023). </a:t>
            </a:r>
            <a:r>
              <a:rPr lang="en-AU" i="1" dirty="0"/>
              <a:t>How to interpret a GAM model output</a:t>
            </a:r>
            <a:r>
              <a:rPr lang="en-AU" dirty="0"/>
              <a:t>. Cross Validated. Available at: </a:t>
            </a:r>
            <a:r>
              <a:rPr lang="en-AU" dirty="0">
                <a:hlinkClick r:id="rId3"/>
              </a:rPr>
              <a:t>https://stats.stackexchange.com/questions/603477/how-to-interpret-a-gam-model-output</a:t>
            </a:r>
            <a:r>
              <a:rPr lang="en-A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4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C51E-1715-9AC1-4DF1-83BCE5C6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r>
              <a:rPr lang="en-US" baseline="30000" dirty="0"/>
              <a:t>1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923E4A-35FB-94D9-9312-BC19F13EF4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83" y="1815291"/>
            <a:ext cx="5779633" cy="412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0B240E-EC97-3C5F-118E-A69C9161EC1D}"/>
              </a:ext>
            </a:extLst>
          </p:cNvPr>
          <p:cNvSpPr txBox="1"/>
          <p:nvPr/>
        </p:nvSpPr>
        <p:spPr>
          <a:xfrm>
            <a:off x="700634" y="6160223"/>
            <a:ext cx="10691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1. University of Sydney. (2025). </a:t>
            </a:r>
            <a:r>
              <a:rPr lang="en-AU" i="1" dirty="0"/>
              <a:t>DATA3888_2025 Lab: Week 3 – Time Series Data - </a:t>
            </a:r>
            <a:r>
              <a:rPr lang="en-AU" i="1" dirty="0" err="1"/>
              <a:t>Optiver</a:t>
            </a:r>
            <a:r>
              <a:rPr lang="en-AU" dirty="0"/>
              <a:t>. Available at: </a:t>
            </a:r>
            <a:r>
              <a:rPr lang="en-AU" dirty="0">
                <a:hlinkClick r:id="rId3"/>
              </a:rPr>
              <a:t>https://canvas.sydney.edu.au/courses/65141/modules/items/2667174</a:t>
            </a:r>
            <a:r>
              <a:rPr lang="en-A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7686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266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predictive models for stock volatility</vt:lpstr>
      <vt:lpstr>linear regression1</vt:lpstr>
      <vt:lpstr>Linear regression1</vt:lpstr>
      <vt:lpstr>Linear regression </vt:lpstr>
      <vt:lpstr>GAM1, 2</vt:lpstr>
      <vt:lpstr>GAM1</vt:lpstr>
      <vt:lpstr>MODEL EVALUATION1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Fashola</dc:creator>
  <cp:lastModifiedBy>Abdullah Fashola</cp:lastModifiedBy>
  <cp:revision>1</cp:revision>
  <dcterms:created xsi:type="dcterms:W3CDTF">2025-04-08T06:20:27Z</dcterms:created>
  <dcterms:modified xsi:type="dcterms:W3CDTF">2025-04-08T19:24:21Z</dcterms:modified>
</cp:coreProperties>
</file>