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326" r:id="rId3"/>
    <p:sldId id="316" r:id="rId4"/>
    <p:sldId id="327" r:id="rId5"/>
    <p:sldId id="328" r:id="rId6"/>
    <p:sldId id="318" r:id="rId7"/>
    <p:sldId id="320" r:id="rId8"/>
    <p:sldId id="319" r:id="rId9"/>
    <p:sldId id="323" r:id="rId10"/>
    <p:sldId id="324" r:id="rId11"/>
    <p:sldId id="325" r:id="rId12"/>
  </p:sldIdLst>
  <p:sldSz cx="12192000" cy="6858000"/>
  <p:notesSz cx="6808788" cy="99409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F1"/>
    <a:srgbClr val="D5D5D5"/>
    <a:srgbClr val="A162D0"/>
    <a:srgbClr val="FF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0" autoAdjust="0"/>
    <p:restoredTop sz="81841" autoAdjust="0"/>
  </p:normalViewPr>
  <p:slideViewPr>
    <p:cSldViewPr snapToGrid="0">
      <p:cViewPr varScale="1">
        <p:scale>
          <a:sx n="72" d="100"/>
          <a:sy n="72" d="100"/>
        </p:scale>
        <p:origin x="137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683B-26D8-724E-89B0-02249384450D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64375-EE74-1B43-ADD9-C3016E912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71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8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26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50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64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725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48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12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62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4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12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5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54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2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8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74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6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9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02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8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91AA-3F0C-4182-9D7B-1EB634D8256B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7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hyperlink" Target="https://qruiz.net/Q/?jpoAh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12.png"/><Relationship Id="rId21" Type="http://schemas.openxmlformats.org/officeDocument/2006/relationships/image" Target="../media/image20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3.jp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hyperlink" Target="http://www.wordreference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hyperlink" Target="http://www.ego4u.com/" TargetMode="External"/><Relationship Id="rId3" Type="http://schemas.openxmlformats.org/officeDocument/2006/relationships/image" Target="../media/image12.png"/><Relationship Id="rId21" Type="http://schemas.openxmlformats.org/officeDocument/2006/relationships/hyperlink" Target="https://www.businessenglishsite.com/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hyperlink" Target="http://www.theconjugator.com/" TargetMode="External"/><Relationship Id="rId25" Type="http://schemas.openxmlformats.org/officeDocument/2006/relationships/hyperlink" Target="http://www.proprofs.com/quiz-school/topic/computer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www.linguee.fr/" TargetMode="External"/><Relationship Id="rId20" Type="http://schemas.openxmlformats.org/officeDocument/2006/relationships/hyperlink" Target="https://www.anglaisfacile.com/beginner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hyperlink" Target="https://www.ispeakspokespoken.com/cours-anglais/#Cours-danglais-pour-avances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://www.deepl.com/translator" TargetMode="External"/><Relationship Id="rId23" Type="http://schemas.openxmlformats.org/officeDocument/2006/relationships/hyperlink" Target="https://www.computerworld.com/news/" TargetMode="External"/><Relationship Id="rId10" Type="http://schemas.openxmlformats.org/officeDocument/2006/relationships/image" Target="../media/image8.png"/><Relationship Id="rId19" Type="http://schemas.openxmlformats.org/officeDocument/2006/relationships/hyperlink" Target="https://www.e-anglais.com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hyperlink" Target="http://www.wordreference.com/" TargetMode="External"/><Relationship Id="rId22" Type="http://schemas.openxmlformats.org/officeDocument/2006/relationships/hyperlink" Target="http://www.breakingnewsenglis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4"/>
          <a:stretch/>
        </p:blipFill>
        <p:spPr>
          <a:xfrm>
            <a:off x="-1" y="1161751"/>
            <a:ext cx="12247963" cy="569624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696885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Présentation ADRAR Pôle Numérique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456211" y="1313092"/>
            <a:ext cx="4151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Suivez-nous… </a:t>
            </a:r>
            <a:r>
              <a:rPr lang="fr-FR" sz="1000" dirty="0" smtClean="0">
                <a:solidFill>
                  <a:schemeClr val="bg1"/>
                </a:solidFill>
              </a:rPr>
              <a:t>LinkedIn            et Twitter           </a:t>
            </a:r>
            <a:r>
              <a:rPr lang="fr-FR" sz="1000" b="1" dirty="0" smtClean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0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endParaRPr lang="fr-FR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41" y="1320857"/>
            <a:ext cx="228243" cy="217374"/>
          </a:xfrm>
          <a:prstGeom prst="rect">
            <a:avLst/>
          </a:prstGeom>
        </p:spPr>
      </p:pic>
      <p:pic>
        <p:nvPicPr>
          <p:cNvPr id="42" name="Image 41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911" y="1344858"/>
            <a:ext cx="169371" cy="169371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16" name="Groupe 15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19" name="Image 18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20" name="Image 19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21" name="Image 20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22" name="Image 21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Image 23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25" name="Image 24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26" name="Image 25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34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78884" y="1297219"/>
            <a:ext cx="94466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noProof="1" smtClean="0">
              <a:latin typeface="Constantia"/>
            </a:endParaRPr>
          </a:p>
          <a:p>
            <a:pPr algn="ctr"/>
            <a:r>
              <a:rPr lang="fr-FR" sz="2800" noProof="1" smtClean="0">
                <a:solidFill>
                  <a:srgbClr val="FF0066"/>
                </a:solidFill>
                <a:latin typeface="Constantia"/>
              </a:rPr>
              <a:t>REMEMBER</a:t>
            </a:r>
            <a:endParaRPr lang="fr-FR" sz="2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800" dirty="0" smtClean="0"/>
              <a:t>Practice Makes Perfect!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800" dirty="0" smtClean="0"/>
              <a:t>When There Is A Will, There Is A Way!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800" dirty="0" smtClean="0"/>
              <a:t>No Pain No Gain!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800" dirty="0" smtClean="0"/>
              <a:t>I can lead a horse to the river but I can’t make him drink!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800" dirty="0" smtClean="0"/>
              <a:t>Two heads are better than one! Not for the Test!</a:t>
            </a:r>
          </a:p>
          <a:p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42411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550636" y="1596938"/>
            <a:ext cx="94466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800" noProof="1" smtClean="0">
              <a:latin typeface="Constantia"/>
            </a:endParaRPr>
          </a:p>
          <a:p>
            <a:pPr algn="ctr"/>
            <a:r>
              <a:rPr lang="fr-FR" sz="4400" noProof="1" smtClean="0">
                <a:latin typeface="Constantia"/>
              </a:rPr>
              <a:t>Let’s </a:t>
            </a:r>
            <a:r>
              <a:rPr lang="fr-FR" sz="4400" noProof="1">
                <a:latin typeface="Constantia"/>
              </a:rPr>
              <a:t>go for the placement </a:t>
            </a:r>
            <a:r>
              <a:rPr lang="fr-FR" sz="4400" noProof="1" smtClean="0">
                <a:latin typeface="Constantia"/>
              </a:rPr>
              <a:t>Test!</a:t>
            </a:r>
          </a:p>
          <a:p>
            <a:pPr algn="ctr"/>
            <a:endParaRPr lang="fr-FR" sz="2800" noProof="1">
              <a:latin typeface="Constantia"/>
            </a:endParaRPr>
          </a:p>
          <a:p>
            <a:pPr algn="ctr"/>
            <a:endParaRPr lang="fr-FR" sz="2800" noProof="1" smtClean="0">
              <a:latin typeface="Constantia"/>
            </a:endParaRPr>
          </a:p>
          <a:p>
            <a:pPr algn="ctr"/>
            <a:endParaRPr lang="fr-FR" sz="2800" noProof="1" smtClean="0">
              <a:latin typeface="Constantia"/>
            </a:endParaRPr>
          </a:p>
          <a:p>
            <a:pPr algn="ctr"/>
            <a:r>
              <a:rPr lang="fr-FR" sz="2800" noProof="1" smtClean="0">
                <a:latin typeface="Constantia"/>
              </a:rPr>
              <a:t> </a:t>
            </a:r>
            <a:r>
              <a:rPr lang="fr-FR" b="1" u="sng" dirty="0">
                <a:hlinkClick r:id="rId14"/>
              </a:rPr>
              <a:t>https://qruiz.net/Q/?jpoAh1</a:t>
            </a:r>
            <a:endParaRPr lang="fr-FR" dirty="0"/>
          </a:p>
          <a:p>
            <a:pPr algn="ctr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47932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30" name="Rectangle 29"/>
          <p:cNvSpPr/>
          <p:nvPr/>
        </p:nvSpPr>
        <p:spPr>
          <a:xfrm>
            <a:off x="-11304" y="1173551"/>
            <a:ext cx="12221393" cy="5378574"/>
          </a:xfrm>
          <a:prstGeom prst="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/>
              <a:t>Catherine  Costenoble</a:t>
            </a: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243" y="1625564"/>
            <a:ext cx="2932655" cy="436763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4714305" y="2835353"/>
            <a:ext cx="4191000" cy="527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5400" kern="1200" dirty="0">
                <a:solidFill>
                  <a:srgbClr val="002060"/>
                </a:solidFill>
                <a:effectLst/>
                <a:latin typeface="Freestyle Script" panose="030804020302050B04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Catherine  Costenoble</a:t>
            </a:r>
            <a:endParaRPr lang="fr-FR" sz="5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78270" y="2941003"/>
            <a:ext cx="1252220" cy="1365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89331" y="1127099"/>
            <a:ext cx="1252220" cy="1365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9" name="Image 58"/>
          <p:cNvPicPr/>
          <p:nvPr/>
        </p:nvPicPr>
        <p:blipFill>
          <a:blip r:embed="rId16"/>
          <a:stretch>
            <a:fillRect/>
          </a:stretch>
        </p:blipFill>
        <p:spPr>
          <a:xfrm>
            <a:off x="2997314" y="1188892"/>
            <a:ext cx="1259670" cy="1366850"/>
          </a:xfrm>
          <a:prstGeom prst="rect">
            <a:avLst/>
          </a:prstGeom>
        </p:spPr>
      </p:pic>
      <p:pic>
        <p:nvPicPr>
          <p:cNvPr id="60" name="Image 59"/>
          <p:cNvPicPr/>
          <p:nvPr/>
        </p:nvPicPr>
        <p:blipFill>
          <a:blip r:embed="rId17"/>
          <a:stretch>
            <a:fillRect/>
          </a:stretch>
        </p:blipFill>
        <p:spPr>
          <a:xfrm>
            <a:off x="4660746" y="1185980"/>
            <a:ext cx="1530932" cy="1340919"/>
          </a:xfrm>
          <a:prstGeom prst="rect">
            <a:avLst/>
          </a:prstGeom>
        </p:spPr>
      </p:pic>
      <p:pic>
        <p:nvPicPr>
          <p:cNvPr id="61" name="Image 60"/>
          <p:cNvPicPr/>
          <p:nvPr/>
        </p:nvPicPr>
        <p:blipFill>
          <a:blip r:embed="rId18"/>
          <a:stretch>
            <a:fillRect/>
          </a:stretch>
        </p:blipFill>
        <p:spPr>
          <a:xfrm>
            <a:off x="6885490" y="1184442"/>
            <a:ext cx="912842" cy="1327202"/>
          </a:xfrm>
          <a:prstGeom prst="rect">
            <a:avLst/>
          </a:prstGeom>
        </p:spPr>
      </p:pic>
      <p:pic>
        <p:nvPicPr>
          <p:cNvPr id="62" name="Image 61"/>
          <p:cNvPicPr/>
          <p:nvPr/>
        </p:nvPicPr>
        <p:blipFill>
          <a:blip r:embed="rId19"/>
          <a:stretch>
            <a:fillRect/>
          </a:stretch>
        </p:blipFill>
        <p:spPr>
          <a:xfrm>
            <a:off x="8444545" y="1196715"/>
            <a:ext cx="2050428" cy="1303092"/>
          </a:xfrm>
          <a:prstGeom prst="rect">
            <a:avLst/>
          </a:prstGeom>
        </p:spPr>
      </p:pic>
      <p:pic>
        <p:nvPicPr>
          <p:cNvPr id="63" name="Image 62"/>
          <p:cNvPicPr/>
          <p:nvPr/>
        </p:nvPicPr>
        <p:blipFill>
          <a:blip r:embed="rId20"/>
          <a:stretch>
            <a:fillRect/>
          </a:stretch>
        </p:blipFill>
        <p:spPr>
          <a:xfrm>
            <a:off x="11178190" y="1170794"/>
            <a:ext cx="1020870" cy="1333802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3197145" y="3894006"/>
            <a:ext cx="1246505" cy="831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36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Patient </a:t>
            </a: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3600" dirty="0" err="1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Calm</a:t>
            </a:r>
            <a:r>
              <a:rPr lang="fr-FR" sz="36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846713" y="3686248"/>
            <a:ext cx="1845524" cy="105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3600" dirty="0" err="1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Chocolateholic</a:t>
            </a:r>
            <a:r>
              <a:rPr lang="fr-FR" sz="36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3600" dirty="0" err="1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Coffeeholic</a:t>
            </a:r>
            <a:r>
              <a:rPr lang="fr-FR" sz="36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044501" y="3833882"/>
            <a:ext cx="2245553" cy="83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Life is better when you smile ! </a:t>
            </a: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668014" y="3239779"/>
            <a:ext cx="2741919" cy="1585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All things are difficult before </a:t>
            </a: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 dirty="0"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they become easy!</a:t>
            </a:r>
            <a:endParaRPr lang="fr-F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8" name="Image 67"/>
          <p:cNvPicPr/>
          <p:nvPr/>
        </p:nvPicPr>
        <p:blipFill>
          <a:blip r:embed="rId21"/>
          <a:stretch>
            <a:fillRect/>
          </a:stretch>
        </p:blipFill>
        <p:spPr>
          <a:xfrm>
            <a:off x="2989331" y="5406887"/>
            <a:ext cx="1735677" cy="1104803"/>
          </a:xfrm>
          <a:prstGeom prst="rect">
            <a:avLst/>
          </a:prstGeom>
        </p:spPr>
      </p:pic>
      <p:pic>
        <p:nvPicPr>
          <p:cNvPr id="69" name="Image 68" descr="Movies | I am here learning"/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82" y="5406886"/>
            <a:ext cx="1239297" cy="111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Image 69"/>
          <p:cNvPicPr/>
          <p:nvPr/>
        </p:nvPicPr>
        <p:blipFill>
          <a:blip r:embed="rId23"/>
          <a:stretch>
            <a:fillRect/>
          </a:stretch>
        </p:blipFill>
        <p:spPr>
          <a:xfrm>
            <a:off x="5747000" y="5406888"/>
            <a:ext cx="1445220" cy="1104802"/>
          </a:xfrm>
          <a:prstGeom prst="rect">
            <a:avLst/>
          </a:prstGeom>
        </p:spPr>
      </p:pic>
      <p:pic>
        <p:nvPicPr>
          <p:cNvPr id="71" name="Image 70"/>
          <p:cNvPicPr/>
          <p:nvPr/>
        </p:nvPicPr>
        <p:blipFill>
          <a:blip r:embed="rId24"/>
          <a:stretch>
            <a:fillRect/>
          </a:stretch>
        </p:blipFill>
        <p:spPr>
          <a:xfrm>
            <a:off x="10153397" y="5415173"/>
            <a:ext cx="1164577" cy="1092965"/>
          </a:xfrm>
          <a:prstGeom prst="rect">
            <a:avLst/>
          </a:prstGeom>
        </p:spPr>
      </p:pic>
      <p:pic>
        <p:nvPicPr>
          <p:cNvPr id="72" name="Image 71"/>
          <p:cNvPicPr/>
          <p:nvPr/>
        </p:nvPicPr>
        <p:blipFill>
          <a:blip r:embed="rId25"/>
          <a:stretch>
            <a:fillRect/>
          </a:stretch>
        </p:blipFill>
        <p:spPr>
          <a:xfrm>
            <a:off x="7157376" y="5406889"/>
            <a:ext cx="1160371" cy="1104801"/>
          </a:xfrm>
          <a:prstGeom prst="rect">
            <a:avLst/>
          </a:prstGeom>
        </p:spPr>
      </p:pic>
      <p:pic>
        <p:nvPicPr>
          <p:cNvPr id="73" name="Image 72"/>
          <p:cNvPicPr/>
          <p:nvPr/>
        </p:nvPicPr>
        <p:blipFill>
          <a:blip r:embed="rId26"/>
          <a:stretch>
            <a:fillRect/>
          </a:stretch>
        </p:blipFill>
        <p:spPr>
          <a:xfrm>
            <a:off x="8317747" y="5406888"/>
            <a:ext cx="965053" cy="1125388"/>
          </a:xfrm>
          <a:prstGeom prst="rect">
            <a:avLst/>
          </a:prstGeom>
        </p:spPr>
      </p:pic>
      <p:pic>
        <p:nvPicPr>
          <p:cNvPr id="74" name="Image 73"/>
          <p:cNvPicPr/>
          <p:nvPr/>
        </p:nvPicPr>
        <p:blipFill>
          <a:blip r:embed="rId27"/>
          <a:stretch>
            <a:fillRect/>
          </a:stretch>
        </p:blipFill>
        <p:spPr>
          <a:xfrm>
            <a:off x="9290054" y="5404130"/>
            <a:ext cx="992331" cy="1120787"/>
          </a:xfrm>
          <a:prstGeom prst="rect">
            <a:avLst/>
          </a:prstGeom>
        </p:spPr>
      </p:pic>
      <p:pic>
        <p:nvPicPr>
          <p:cNvPr id="75" name="Image 74"/>
          <p:cNvPicPr/>
          <p:nvPr/>
        </p:nvPicPr>
        <p:blipFill>
          <a:blip r:embed="rId28"/>
          <a:stretch>
            <a:fillRect/>
          </a:stretch>
        </p:blipFill>
        <p:spPr>
          <a:xfrm>
            <a:off x="4505725" y="5406887"/>
            <a:ext cx="1251456" cy="11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20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500141" y="889245"/>
            <a:ext cx="11352789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 smtClean="0">
              <a:solidFill>
                <a:srgbClr val="002060"/>
              </a:solidFill>
            </a:endParaRPr>
          </a:p>
          <a:p>
            <a:r>
              <a:rPr lang="en-US" sz="3600" b="1" dirty="0" smtClean="0">
                <a:solidFill>
                  <a:srgbClr val="002060"/>
                </a:solidFill>
              </a:rPr>
              <a:t>                  Your objective </a:t>
            </a:r>
            <a:endParaRPr lang="en-US" sz="3600" dirty="0"/>
          </a:p>
          <a:p>
            <a:endParaRPr lang="en-US" sz="1000" dirty="0"/>
          </a:p>
          <a:p>
            <a:r>
              <a:rPr lang="en-US" sz="3600" dirty="0" smtClean="0"/>
              <a:t>	</a:t>
            </a:r>
          </a:p>
          <a:p>
            <a:endParaRPr lang="en-US" sz="3600" dirty="0"/>
          </a:p>
          <a:p>
            <a:r>
              <a:rPr lang="en-US" sz="3600" dirty="0" smtClean="0"/>
              <a:t>		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			      </a:t>
            </a:r>
            <a:r>
              <a:rPr lang="en-US" sz="3600" dirty="0" smtClean="0">
                <a:solidFill>
                  <a:srgbClr val="002060"/>
                </a:solidFill>
                <a:latin typeface="+mj-lt"/>
              </a:rPr>
              <a:t>Become a </a:t>
            </a:r>
            <a:r>
              <a:rPr lang="en-US" sz="3200" dirty="0" smtClean="0">
                <a:solidFill>
                  <a:srgbClr val="002060"/>
                </a:solidFill>
                <a:latin typeface="+mj-lt"/>
              </a:rPr>
              <a:t>5-star Applicant</a:t>
            </a:r>
            <a:endParaRPr lang="en-US" sz="3200" dirty="0" smtClean="0"/>
          </a:p>
          <a:p>
            <a:r>
              <a:rPr lang="en-US" sz="3200" dirty="0"/>
              <a:t>	</a:t>
            </a:r>
            <a:r>
              <a:rPr lang="en-US" sz="3200" dirty="0" smtClean="0"/>
              <a:t>				       </a:t>
            </a:r>
            <a:r>
              <a:rPr lang="en-US" sz="2400" u="sng" dirty="0" smtClean="0">
                <a:solidFill>
                  <a:srgbClr val="0070C0"/>
                </a:solidFill>
                <a:latin typeface="+mj-lt"/>
              </a:rPr>
              <a:t>English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: B2 (upper-intermediate)</a:t>
            </a:r>
          </a:p>
          <a:p>
            <a:r>
              <a:rPr lang="en-US" sz="2400" dirty="0">
                <a:solidFill>
                  <a:srgbClr val="0070C0"/>
                </a:solidFill>
                <a:latin typeface="+mj-lt"/>
              </a:rPr>
              <a:t>			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		         TOEIC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: scored 790 (B2 upper-intermediate)   </a:t>
            </a:r>
          </a:p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fr-FR" sz="3600" noProof="1" smtClean="0">
              <a:latin typeface="Constantia"/>
            </a:endParaRPr>
          </a:p>
          <a:p>
            <a:pPr algn="ctr"/>
            <a:endParaRPr lang="fr-FR" sz="3600" noProof="1">
              <a:latin typeface="Constantia"/>
            </a:endParaRPr>
          </a:p>
          <a:p>
            <a:pPr algn="ctr"/>
            <a:endParaRPr lang="fr-FR" sz="3600" noProof="1" smtClean="0">
              <a:latin typeface="Constantia"/>
            </a:endParaRPr>
          </a:p>
          <a:p>
            <a:pPr algn="ctr"/>
            <a:endParaRPr lang="fr-FR" sz="3600" dirty="0"/>
          </a:p>
        </p:txBody>
      </p:sp>
      <p:sp>
        <p:nvSpPr>
          <p:cNvPr id="24" name="Étoile à 5 branches 23"/>
          <p:cNvSpPr/>
          <p:nvPr/>
        </p:nvSpPr>
        <p:spPr>
          <a:xfrm>
            <a:off x="6945716" y="2350052"/>
            <a:ext cx="395035" cy="2997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7715617" y="2321142"/>
            <a:ext cx="395035" cy="3287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 à 5 branches 25"/>
          <p:cNvSpPr/>
          <p:nvPr/>
        </p:nvSpPr>
        <p:spPr>
          <a:xfrm>
            <a:off x="8465349" y="2350052"/>
            <a:ext cx="395035" cy="2997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Étoile à 5 branches 26"/>
          <p:cNvSpPr/>
          <p:nvPr/>
        </p:nvSpPr>
        <p:spPr>
          <a:xfrm>
            <a:off x="9192998" y="2350052"/>
            <a:ext cx="395035" cy="29972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toile à 5 branches 27"/>
          <p:cNvSpPr/>
          <p:nvPr/>
        </p:nvSpPr>
        <p:spPr>
          <a:xfrm>
            <a:off x="9920647" y="2355008"/>
            <a:ext cx="395035" cy="2610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6786653" y="2908175"/>
            <a:ext cx="56896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A1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7585942" y="2908175"/>
            <a:ext cx="56896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A2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8385231" y="2916914"/>
            <a:ext cx="56896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</a:t>
            </a:r>
            <a:r>
              <a:rPr lang="fr-FR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174898" y="2907390"/>
            <a:ext cx="56896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958802" y="2916914"/>
            <a:ext cx="56896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  <a:r>
              <a:rPr lang="fr-FR" dirty="0"/>
              <a:t>1</a:t>
            </a: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435" y="1145186"/>
            <a:ext cx="1807361" cy="5688994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67796" y="5008877"/>
            <a:ext cx="945231" cy="86110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67796" y="3589098"/>
            <a:ext cx="945231" cy="96007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46395" y="2295997"/>
            <a:ext cx="913727" cy="811211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80682" y="3339014"/>
            <a:ext cx="3217448" cy="30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65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0" y="1089272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86441" y="1371786"/>
            <a:ext cx="116902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u="sng" dirty="0" smtClean="0">
                <a:solidFill>
                  <a:srgbClr val="002060"/>
                </a:solidFill>
                <a:latin typeface="+mj-lt"/>
              </a:rPr>
              <a:t>Fiche Compétence Professionnelle</a:t>
            </a:r>
            <a:r>
              <a:rPr lang="fr-FR" sz="2000" b="1" dirty="0" smtClean="0">
                <a:solidFill>
                  <a:srgbClr val="002060"/>
                </a:solidFill>
                <a:latin typeface="+mj-lt"/>
              </a:rPr>
              <a:t>: </a:t>
            </a:r>
            <a:r>
              <a:rPr lang="fr-FR" sz="2400" b="1" cap="small" dirty="0" smtClean="0">
                <a:solidFill>
                  <a:schemeClr val="bg1"/>
                </a:solidFill>
                <a:latin typeface="+mj-lt"/>
              </a:rPr>
              <a:t>Utiliser l’anglais dans son activité professionnelle en informatique </a:t>
            </a:r>
          </a:p>
          <a:p>
            <a:pPr algn="ctr"/>
            <a:endParaRPr lang="en-US" sz="2400" b="1" dirty="0">
              <a:solidFill>
                <a:srgbClr val="002060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- Exploiter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une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documentation </a:t>
            </a:r>
            <a:r>
              <a:rPr lang="fr-FR" sz="2000" b="1" dirty="0" smtClean="0">
                <a:solidFill>
                  <a:srgbClr val="002060"/>
                </a:solidFill>
                <a:latin typeface="+mj-lt"/>
              </a:rPr>
              <a:t>technique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,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une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interface de logiciel 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ou des sources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d’information 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en anglais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de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façon fiable et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sans erreur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de 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compréhension ou d’interprétation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- Poser une question technique ou commerciale en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français ou en 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anglais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 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qu’il s’agisse de communication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orale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, ou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écrite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 par 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messagerie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-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Les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messages </a:t>
            </a:r>
            <a:r>
              <a:rPr lang="fr-FR" sz="2000" b="1" dirty="0" smtClean="0">
                <a:solidFill>
                  <a:srgbClr val="002060"/>
                </a:solidFill>
                <a:latin typeface="+mj-lt"/>
              </a:rPr>
              <a:t>et questions 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déposés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sur les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forums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 sont rédigés correctement en français ou en anglais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- L’utilisation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des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solutions </a:t>
            </a:r>
            <a:r>
              <a:rPr lang="fr-FR" sz="2000" b="1" dirty="0" err="1">
                <a:solidFill>
                  <a:srgbClr val="002060"/>
                </a:solidFill>
                <a:latin typeface="+mj-lt"/>
              </a:rPr>
              <a:t>OpenSource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nécessite de lire et d’écrire en anglais pour consulter les </a:t>
            </a:r>
            <a:r>
              <a:rPr lang="fr-FR" sz="2000" b="1" dirty="0">
                <a:solidFill>
                  <a:srgbClr val="002060"/>
                </a:solidFill>
                <a:latin typeface="+mj-lt"/>
              </a:rPr>
              <a:t>communautés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 internationales d’utilisateurs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- La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communication avec 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les </a:t>
            </a:r>
            <a:r>
              <a:rPr lang="fr-FR" sz="2000" b="1" dirty="0" smtClean="0">
                <a:solidFill>
                  <a:srgbClr val="002060"/>
                </a:solidFill>
                <a:latin typeface="+mj-lt"/>
              </a:rPr>
              <a:t>fournisseurs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 et </a:t>
            </a:r>
            <a:r>
              <a:rPr lang="fr-FR" sz="2000" b="1" dirty="0" err="1" smtClean="0">
                <a:solidFill>
                  <a:srgbClr val="002060"/>
                </a:solidFill>
                <a:latin typeface="+mj-lt"/>
              </a:rPr>
              <a:t>fabriquants</a:t>
            </a:r>
            <a:r>
              <a:rPr lang="fr-FR" sz="2000" dirty="0" smtClean="0">
                <a:solidFill>
                  <a:srgbClr val="002060"/>
                </a:solidFill>
                <a:latin typeface="+mj-lt"/>
              </a:rPr>
              <a:t> en </a:t>
            </a:r>
            <a:r>
              <a:rPr lang="fr-FR" sz="2000" dirty="0">
                <a:solidFill>
                  <a:srgbClr val="002060"/>
                </a:solidFill>
                <a:latin typeface="+mj-lt"/>
              </a:rPr>
              <a:t>français et en anglais est efficace</a:t>
            </a:r>
            <a:endParaRPr lang="en-US" sz="2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4401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502572" y="1344858"/>
            <a:ext cx="11624111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Savoir-faire techniques, </a:t>
            </a:r>
            <a:r>
              <a:rPr lang="fr-FR" sz="2400" dirty="0" smtClean="0">
                <a:solidFill>
                  <a:schemeClr val="bg1"/>
                </a:solidFill>
              </a:rPr>
              <a:t>organisationnels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dirty="0" smtClean="0">
                <a:solidFill>
                  <a:schemeClr val="bg1"/>
                </a:solidFill>
              </a:rPr>
              <a:t>relationnels &amp; critères de performance </a:t>
            </a:r>
          </a:p>
          <a:p>
            <a:endParaRPr lang="fr-F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Savoir </a:t>
            </a:r>
            <a:r>
              <a:rPr lang="fr-FR" b="1" dirty="0">
                <a:solidFill>
                  <a:srgbClr val="002060"/>
                </a:solidFill>
                <a:latin typeface="+mj-lt"/>
              </a:rPr>
              <a:t>épeler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 (nom,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adresse, emails, mots de passe)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et transmettre des </a:t>
            </a:r>
            <a:r>
              <a:rPr lang="fr-FR" b="1" dirty="0">
                <a:solidFill>
                  <a:srgbClr val="002060"/>
                </a:solidFill>
                <a:latin typeface="+mj-lt"/>
              </a:rPr>
              <a:t>chiffres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 oralement en anglais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Savoir </a:t>
            </a:r>
            <a:r>
              <a:rPr lang="fr-FR" b="1" dirty="0">
                <a:solidFill>
                  <a:srgbClr val="002060"/>
                </a:solidFill>
                <a:latin typeface="+mj-lt"/>
              </a:rPr>
              <a:t>poser des questions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simples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&amp; utiliser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les </a:t>
            </a:r>
            <a:r>
              <a:rPr lang="fr-FR" b="1" dirty="0">
                <a:solidFill>
                  <a:srgbClr val="002060"/>
                </a:solidFill>
                <a:latin typeface="+mj-lt"/>
              </a:rPr>
              <a:t>formules de politesse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les plus courantes en anglais </a:t>
            </a:r>
            <a:endParaRPr lang="fr-FR" dirty="0" smtClean="0">
              <a:solidFill>
                <a:srgbClr val="002060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Adapter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sa </a:t>
            </a:r>
            <a:r>
              <a:rPr lang="fr-FR" b="1" dirty="0">
                <a:solidFill>
                  <a:srgbClr val="002060"/>
                </a:solidFill>
                <a:latin typeface="+mj-lt"/>
              </a:rPr>
              <a:t>communication 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écrite et orale </a:t>
            </a:r>
            <a:r>
              <a:rPr lang="fr-FR" dirty="0">
                <a:solidFill>
                  <a:srgbClr val="002060"/>
                </a:solidFill>
                <a:latin typeface="+mj-lt"/>
              </a:rPr>
              <a:t>à son interlocuteur </a:t>
            </a:r>
            <a:endParaRPr lang="fr-FR" dirty="0" smtClean="0">
              <a:solidFill>
                <a:srgbClr val="002060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Connaissance du 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vocabulaire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 professionnel et technique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Connaissance des 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formes verbales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les plus courantes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Connaissance des 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formules téléphoniques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courantes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S’approprier et utiliser différents 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outils de traduction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et en reconnaître les limites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Dans le cadre de la 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veille technologique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, rechercher des informations en anglais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 smtClean="0">
                <a:solidFill>
                  <a:srgbClr val="002060"/>
                </a:solidFill>
                <a:latin typeface="+mj-lt"/>
              </a:rPr>
              <a:t>Afin d’être 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opérationnel dans l’emploi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et par rapport au </a:t>
            </a:r>
            <a:r>
              <a:rPr lang="fr-FR" b="1" dirty="0" smtClean="0">
                <a:solidFill>
                  <a:srgbClr val="002060"/>
                </a:solidFill>
                <a:latin typeface="+mj-lt"/>
              </a:rPr>
              <a:t>Cadre Européen Commun de référence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pour les langues, utiliser l’anglais au niveau </a:t>
            </a:r>
            <a:r>
              <a:rPr lang="fr-FR" dirty="0" smtClean="0">
                <a:solidFill>
                  <a:srgbClr val="FF0000"/>
                </a:solidFill>
                <a:latin typeface="+mj-lt"/>
              </a:rPr>
              <a:t>B1 en compréhension de l’écrit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, au niveau </a:t>
            </a:r>
            <a:r>
              <a:rPr lang="fr-FR" dirty="0" smtClean="0">
                <a:solidFill>
                  <a:srgbClr val="00B050"/>
                </a:solidFill>
                <a:latin typeface="+mj-lt"/>
              </a:rPr>
              <a:t>A2 en compréhension de l’oral </a:t>
            </a:r>
            <a:r>
              <a:rPr lang="fr-FR" dirty="0" smtClean="0">
                <a:solidFill>
                  <a:srgbClr val="002060"/>
                </a:solidFill>
                <a:latin typeface="+mj-lt"/>
              </a:rPr>
              <a:t>et au niveau </a:t>
            </a:r>
            <a:r>
              <a:rPr lang="fr-FR" dirty="0" smtClean="0">
                <a:solidFill>
                  <a:srgbClr val="00B050"/>
                </a:solidFill>
                <a:latin typeface="+mj-lt"/>
              </a:rPr>
              <a:t>A2 en expression écrite et orale. 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96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087579" y="971878"/>
            <a:ext cx="10921759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50" dirty="0"/>
          </a:p>
          <a:p>
            <a:pPr algn="ctr"/>
            <a:r>
              <a:rPr lang="en-GB" sz="4000" dirty="0"/>
              <a:t>Get  </a:t>
            </a:r>
            <a:r>
              <a:rPr lang="en-GB" sz="4000" dirty="0" smtClean="0"/>
              <a:t>the best TOEIC score possible </a:t>
            </a:r>
            <a:endParaRPr lang="fr-FR" sz="2400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7905" y="1741118"/>
            <a:ext cx="11082494" cy="48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76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58386" y="1146982"/>
            <a:ext cx="7371967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ahnschrift Light" panose="020B0502040204020203" pitchFamily="34" charset="0"/>
              </a:rPr>
              <a:t>Training Content</a:t>
            </a:r>
            <a:endParaRPr lang="en-US" sz="3600" dirty="0">
              <a:latin typeface="Bahnschrift Light" panose="020B0502040204020203" pitchFamily="34" charset="0"/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Alphabet, symbols, numbers 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Tense Recap quiz </a:t>
            </a:r>
            <a:r>
              <a:rPr lang="en-US" sz="2400" dirty="0">
                <a:latin typeface="Bahnschrift Light" panose="020B0502040204020203" pitchFamily="34" charset="0"/>
              </a:rPr>
              <a:t>/</a:t>
            </a:r>
            <a:r>
              <a:rPr lang="en-US" sz="2400" dirty="0" smtClean="0">
                <a:latin typeface="Bahnschrift Light" panose="020B0502040204020203" pitchFamily="34" charset="0"/>
              </a:rPr>
              <a:t> HTML</a:t>
            </a:r>
          </a:p>
          <a:p>
            <a:pPr marL="571500" indent="-571500">
              <a:buFontTx/>
              <a:buChar char="-"/>
            </a:pPr>
            <a:r>
              <a:rPr lang="en-US" sz="2400" dirty="0">
                <a:latin typeface="Bahnschrift Light" panose="020B0502040204020203" pitchFamily="34" charset="0"/>
              </a:rPr>
              <a:t>Tech giants </a:t>
            </a:r>
            <a:r>
              <a:rPr lang="en-US" sz="2400" dirty="0" smtClean="0">
                <a:latin typeface="Bahnschrift Light" panose="020B0502040204020203" pitchFamily="34" charset="0"/>
              </a:rPr>
              <a:t>/ CSS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Presenting a website / JS</a:t>
            </a:r>
          </a:p>
          <a:p>
            <a:pPr marL="571500" indent="-571500">
              <a:buFontTx/>
              <a:buChar char="-"/>
            </a:pPr>
            <a:r>
              <a:rPr lang="en-US" sz="2400" dirty="0">
                <a:latin typeface="Bahnschrift Light" panose="020B0502040204020203" pitchFamily="34" charset="0"/>
              </a:rPr>
              <a:t>Email reading &amp; </a:t>
            </a:r>
            <a:r>
              <a:rPr lang="en-US" sz="2400" dirty="0" smtClean="0">
                <a:latin typeface="Bahnschrift Light" panose="020B0502040204020203" pitchFamily="34" charset="0"/>
              </a:rPr>
              <a:t>writing / PHP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Presenting an app / SQL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Writing an abstract / Python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Telephone conversation</a:t>
            </a:r>
            <a:endParaRPr lang="en-US" sz="2400" dirty="0">
              <a:latin typeface="Bahnschrift Light" panose="020B0502040204020203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2400" dirty="0">
                <a:latin typeface="Bahnschrift Light" panose="020B0502040204020203" pitchFamily="34" charset="0"/>
              </a:rPr>
              <a:t>Company presentation, </a:t>
            </a:r>
            <a:r>
              <a:rPr lang="en-US" sz="2400" dirty="0" smtClean="0">
                <a:latin typeface="Bahnschrift Light" panose="020B0502040204020203" pitchFamily="34" charset="0"/>
              </a:rPr>
              <a:t>internship</a:t>
            </a:r>
          </a:p>
          <a:p>
            <a:pPr marL="571500" indent="-571500">
              <a:buFontTx/>
              <a:buChar char="-"/>
            </a:pPr>
            <a:r>
              <a:rPr lang="en-US" sz="2400" dirty="0" smtClean="0">
                <a:latin typeface="Bahnschrift Light" panose="020B0502040204020203" pitchFamily="34" charset="0"/>
              </a:rPr>
              <a:t>Interview / Elevator Pitch </a:t>
            </a:r>
          </a:p>
          <a:p>
            <a:endParaRPr lang="en-US" sz="3200" dirty="0" smtClean="0"/>
          </a:p>
          <a:p>
            <a:pPr algn="ctr"/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fr-FR" sz="3600" noProof="1" smtClean="0">
              <a:latin typeface="Constantia"/>
            </a:endParaRPr>
          </a:p>
          <a:p>
            <a:pPr algn="ctr"/>
            <a:endParaRPr lang="fr-FR" sz="3600" noProof="1">
              <a:latin typeface="Constantia"/>
            </a:endParaRPr>
          </a:p>
          <a:p>
            <a:pPr algn="ctr"/>
            <a:endParaRPr lang="fr-FR" sz="3600" noProof="1" smtClean="0">
              <a:latin typeface="Constantia"/>
            </a:endParaRPr>
          </a:p>
          <a:p>
            <a:pPr algn="ctr"/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527738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1387736" y="1170794"/>
            <a:ext cx="11125778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noProof="1" smtClean="0">
                <a:solidFill>
                  <a:srgbClr val="002060"/>
                </a:solidFill>
                <a:latin typeface="Constantia"/>
              </a:rPr>
              <a:t>Exams requirements</a:t>
            </a:r>
            <a:endParaRPr lang="fr-FR" sz="2800" b="1" dirty="0" smtClean="0">
              <a:solidFill>
                <a:schemeClr val="accent4">
                  <a:lumMod val="75000"/>
                </a:schemeClr>
              </a:solidFill>
              <a:hlinkClick r:id="rId14"/>
            </a:endParaRPr>
          </a:p>
          <a:p>
            <a:r>
              <a:rPr lang="en-US" sz="2800" u="sng" dirty="0" smtClean="0">
                <a:latin typeface="Bell MT" panose="02020503060305020303" pitchFamily="18" charset="0"/>
              </a:rPr>
              <a:t>DEV 1 Written 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Insert an extract from an English document in your report (tutorial, programming language, problem solving explanation, or so on….) and translate it into French 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without using a translator!! </a:t>
            </a:r>
            <a:r>
              <a:rPr lang="en-US" sz="2000" smtClean="0">
                <a:latin typeface="Bell MT" panose="02020503060305020303" pitchFamily="18" charset="0"/>
              </a:rPr>
              <a:t>750 signs </a:t>
            </a:r>
            <a:r>
              <a:rPr lang="en-US" sz="2000" dirty="0" smtClean="0">
                <a:latin typeface="Bell MT" panose="02020503060305020303" pitchFamily="18" charset="0"/>
              </a:rPr>
              <a:t>(10 lines)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800" u="sng" dirty="0" smtClean="0">
                <a:latin typeface="Bell MT" panose="02020503060305020303" pitchFamily="18" charset="0"/>
              </a:rPr>
              <a:t>2 </a:t>
            </a:r>
            <a:r>
              <a:rPr lang="en-US" sz="2800" u="sng" dirty="0">
                <a:latin typeface="Bell MT" panose="02020503060305020303" pitchFamily="18" charset="0"/>
              </a:rPr>
              <a:t>Written 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Write an abstract (summary) of your project: 250 words minimum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800" u="sng" dirty="0" smtClean="0">
                <a:latin typeface="Bell MT" panose="02020503060305020303" pitchFamily="18" charset="0"/>
              </a:rPr>
              <a:t>3 Oral 3 to 5 </a:t>
            </a:r>
            <a:r>
              <a:rPr lang="en-US" sz="2800" u="sng" dirty="0" err="1" smtClean="0">
                <a:latin typeface="Bell MT" panose="02020503060305020303" pitchFamily="18" charset="0"/>
              </a:rPr>
              <a:t>mn</a:t>
            </a:r>
            <a:endParaRPr lang="en-US" sz="2800" u="sng" dirty="0" smtClean="0">
              <a:latin typeface="Bell MT" panose="02020503060305020303" pitchFamily="18" charset="0"/>
            </a:endParaRPr>
          </a:p>
          <a:p>
            <a:r>
              <a:rPr lang="en-US" sz="2000" u="sng" dirty="0" smtClean="0">
                <a:latin typeface="Bell MT" panose="02020503060305020303" pitchFamily="18" charset="0"/>
              </a:rPr>
              <a:t>Using </a:t>
            </a:r>
            <a:r>
              <a:rPr lang="en-US" sz="2000" u="sng" dirty="0" err="1" smtClean="0">
                <a:latin typeface="Bell MT" panose="02020503060305020303" pitchFamily="18" charset="0"/>
              </a:rPr>
              <a:t>powerpoint</a:t>
            </a:r>
            <a:r>
              <a:rPr lang="en-US" sz="2000" u="sng" dirty="0" smtClean="0">
                <a:latin typeface="Bell MT" panose="02020503060305020303" pitchFamily="18" charset="0"/>
              </a:rPr>
              <a:t>, 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Give a presentation of yourself (briefly)</a:t>
            </a:r>
          </a:p>
          <a:p>
            <a:r>
              <a:rPr lang="en-US" sz="2000" dirty="0">
                <a:latin typeface="Bell MT" panose="02020503060305020303" pitchFamily="18" charset="0"/>
              </a:rPr>
              <a:t>Give a presentation of </a:t>
            </a:r>
            <a:r>
              <a:rPr lang="en-US" sz="2000" dirty="0" smtClean="0">
                <a:latin typeface="Bell MT" panose="02020503060305020303" pitchFamily="18" charset="0"/>
              </a:rPr>
              <a:t>your company / internship</a:t>
            </a:r>
          </a:p>
          <a:p>
            <a:r>
              <a:rPr lang="en-US" sz="2000" dirty="0">
                <a:latin typeface="Bell MT" panose="02020503060305020303" pitchFamily="18" charset="0"/>
              </a:rPr>
              <a:t>Give a </a:t>
            </a:r>
            <a:r>
              <a:rPr lang="en-US" sz="2000" dirty="0" smtClean="0">
                <a:latin typeface="Bell MT" panose="02020503060305020303" pitchFamily="18" charset="0"/>
              </a:rPr>
              <a:t>presentation or a demo </a:t>
            </a:r>
            <a:r>
              <a:rPr lang="en-US" sz="2000" dirty="0">
                <a:latin typeface="Bell MT" panose="02020503060305020303" pitchFamily="18" charset="0"/>
              </a:rPr>
              <a:t>of </a:t>
            </a:r>
            <a:r>
              <a:rPr lang="en-US" sz="2000" dirty="0" smtClean="0">
                <a:latin typeface="Bell MT" panose="02020503060305020303" pitchFamily="18" charset="0"/>
              </a:rPr>
              <a:t>your project </a:t>
            </a:r>
            <a:endParaRPr lang="en-US" sz="2000" dirty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  <a:p>
            <a:endParaRPr lang="en-US" sz="2400" dirty="0" smtClean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7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79929" y="2003936"/>
            <a:ext cx="106776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hlinkClick r:id="rId14"/>
              </a:rPr>
              <a:t>www.wordreference.com</a:t>
            </a:r>
            <a:r>
              <a:rPr lang="fr-FR" sz="2400" u="sng" dirty="0"/>
              <a:t> </a:t>
            </a:r>
            <a:endParaRPr lang="fr-FR" sz="2400" dirty="0"/>
          </a:p>
          <a:p>
            <a:r>
              <a:rPr lang="fr-FR" sz="2400" u="sng" dirty="0">
                <a:hlinkClick r:id="rId15"/>
              </a:rPr>
              <a:t>www.deepl.com/translator</a:t>
            </a:r>
            <a:endParaRPr lang="fr-FR" sz="2400" u="sng" dirty="0"/>
          </a:p>
          <a:p>
            <a:r>
              <a:rPr lang="fr-FR" sz="2400" dirty="0">
                <a:hlinkClick r:id="rId16"/>
              </a:rPr>
              <a:t>https://www.linguee.fr/</a:t>
            </a:r>
            <a:r>
              <a:rPr lang="fr-FR" sz="2400" dirty="0"/>
              <a:t> </a:t>
            </a:r>
          </a:p>
          <a:p>
            <a:r>
              <a:rPr lang="en-US" sz="2400" u="sng" dirty="0">
                <a:hlinkClick r:id="rId17"/>
              </a:rPr>
              <a:t>www.theconjugator.com</a:t>
            </a:r>
            <a:endParaRPr lang="en-US" sz="2400" u="sng" dirty="0"/>
          </a:p>
          <a:p>
            <a:r>
              <a:rPr lang="fr-FR" sz="2400" dirty="0">
                <a:hlinkClick r:id="rId18"/>
              </a:rPr>
              <a:t>www.ego4u.com</a:t>
            </a:r>
            <a:endParaRPr lang="fr-FR" sz="2400" dirty="0"/>
          </a:p>
          <a:p>
            <a:r>
              <a:rPr lang="fr-FR" sz="2400" dirty="0">
                <a:hlinkClick r:id="rId19"/>
              </a:rPr>
              <a:t>https://www.e-anglais.com</a:t>
            </a:r>
            <a:r>
              <a:rPr lang="fr-FR" sz="2400" dirty="0" smtClean="0">
                <a:hlinkClick r:id="rId19"/>
              </a:rPr>
              <a:t>/</a:t>
            </a:r>
            <a:endParaRPr lang="fr-FR" sz="2400" dirty="0" smtClean="0"/>
          </a:p>
          <a:p>
            <a:r>
              <a:rPr lang="fr-FR" sz="2400" dirty="0">
                <a:hlinkClick r:id="rId20"/>
              </a:rPr>
              <a:t>https://www.anglaisfacile.com/beginners</a:t>
            </a:r>
            <a:r>
              <a:rPr lang="fr-FR" sz="2400" dirty="0" smtClean="0">
                <a:hlinkClick r:id="rId20"/>
              </a:rPr>
              <a:t>/</a:t>
            </a:r>
            <a:r>
              <a:rPr lang="fr-FR" sz="2400" dirty="0" smtClean="0"/>
              <a:t> </a:t>
            </a:r>
            <a:endParaRPr lang="fr-FR" sz="2400" dirty="0"/>
          </a:p>
          <a:p>
            <a:r>
              <a:rPr lang="fr-FR" sz="2400" dirty="0">
                <a:hlinkClick r:id="rId21"/>
              </a:rPr>
              <a:t>https://www.businessenglishsite.com/</a:t>
            </a:r>
            <a:r>
              <a:rPr lang="fr-FR" sz="2400" dirty="0"/>
              <a:t> </a:t>
            </a:r>
          </a:p>
          <a:p>
            <a:r>
              <a:rPr lang="fr-FR" sz="2400" dirty="0">
                <a:hlinkClick r:id="rId22"/>
              </a:rPr>
              <a:t>www.breakingnewsenglish.com</a:t>
            </a:r>
            <a:endParaRPr lang="fr-FR" sz="2400" dirty="0"/>
          </a:p>
          <a:p>
            <a:r>
              <a:rPr lang="fr-FR" sz="2400" dirty="0">
                <a:hlinkClick r:id="rId23"/>
              </a:rPr>
              <a:t>https://www.computerworld.com/news</a:t>
            </a:r>
            <a:r>
              <a:rPr lang="fr-FR" sz="2400" dirty="0" smtClean="0">
                <a:hlinkClick r:id="rId23"/>
              </a:rPr>
              <a:t>/</a:t>
            </a:r>
            <a:endParaRPr lang="fr-FR" sz="2400" dirty="0" smtClean="0"/>
          </a:p>
          <a:p>
            <a:r>
              <a:rPr lang="fr-FR" sz="2400" dirty="0">
                <a:hlinkClick r:id="rId24"/>
              </a:rPr>
              <a:t>https://www.ispeakspokespoken.com/cours-anglais/#</a:t>
            </a:r>
            <a:r>
              <a:rPr lang="fr-FR" sz="2400" dirty="0" smtClean="0">
                <a:hlinkClick r:id="rId24"/>
              </a:rPr>
              <a:t>Cours-danglais-pour-avances</a:t>
            </a:r>
            <a:r>
              <a:rPr lang="fr-FR" sz="2400" dirty="0" smtClean="0"/>
              <a:t> </a:t>
            </a:r>
            <a:endParaRPr lang="fr-FR" sz="2400" dirty="0"/>
          </a:p>
          <a:p>
            <a:r>
              <a:rPr lang="en-US" sz="2400" u="sng" dirty="0">
                <a:hlinkClick r:id="rId25"/>
              </a:rPr>
              <a:t>www.proprofs.com/quiz-school/topic/computer</a:t>
            </a:r>
            <a:endParaRPr lang="en-US" sz="2400" u="sng" dirty="0"/>
          </a:p>
        </p:txBody>
      </p:sp>
      <p:sp>
        <p:nvSpPr>
          <p:cNvPr id="4" name="Rectangle 3"/>
          <p:cNvSpPr/>
          <p:nvPr/>
        </p:nvSpPr>
        <p:spPr>
          <a:xfrm>
            <a:off x="4562258" y="1296324"/>
            <a:ext cx="5181600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noProof="1">
                <a:solidFill>
                  <a:schemeClr val="bg1"/>
                </a:solidFill>
                <a:latin typeface="Constantia"/>
              </a:rPr>
              <a:t>Useful websites to browse</a:t>
            </a:r>
            <a:endParaRPr lang="fr-FR" sz="3200" b="1" dirty="0">
              <a:solidFill>
                <a:schemeClr val="bg1"/>
              </a:solidFill>
              <a:hlinkClick r:id="rId14"/>
            </a:endParaRPr>
          </a:p>
        </p:txBody>
      </p:sp>
    </p:spTree>
    <p:extLst>
      <p:ext uri="{BB962C8B-B14F-4D97-AF65-F5344CB8AC3E}">
        <p14:creationId xmlns:p14="http://schemas.microsoft.com/office/powerpoint/2010/main" val="27018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7243</TotalTime>
  <Words>650</Words>
  <Application>Microsoft Office PowerPoint</Application>
  <PresentationFormat>Grand écran</PresentationFormat>
  <Paragraphs>140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Bahnschrift Light</vt:lpstr>
      <vt:lpstr>Bell MT</vt:lpstr>
      <vt:lpstr>Calibri</vt:lpstr>
      <vt:lpstr>Calibri Light</vt:lpstr>
      <vt:lpstr>Constantia</vt:lpstr>
      <vt:lpstr>Freestyle Script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chretienne jerome</dc:creator>
  <cp:lastModifiedBy>Catherine COSTENOBLE</cp:lastModifiedBy>
  <cp:revision>287</cp:revision>
  <dcterms:created xsi:type="dcterms:W3CDTF">2016-05-20T16:12:03Z</dcterms:created>
  <dcterms:modified xsi:type="dcterms:W3CDTF">2022-04-21T15:12:13Z</dcterms:modified>
</cp:coreProperties>
</file>