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cla" descr="ucla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5" y="157162"/>
            <a:ext cx="1141413" cy="35083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E96C Internet of Things"/>
          <p:cNvSpPr txBox="1"/>
          <p:nvPr/>
        </p:nvSpPr>
        <p:spPr>
          <a:xfrm>
            <a:off x="3192333" y="6519862"/>
            <a:ext cx="2246571" cy="313393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sz="1600"/>
            </a:lvl1pPr>
          </a:lstStyle>
          <a:p>
            <a:pPr/>
            <a:r>
              <a:t>E96C Internet of Things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</p:spPr>
        <p:txBody>
          <a:bodyPr wrap="none" anchor="ctr"/>
          <a:lstStyle>
            <a:lvl1pPr algn="r" defTabSz="914400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</p:spPr>
        <p:txBody>
          <a:bodyPr wrap="none" anchor="ctr"/>
          <a:lstStyle>
            <a:lvl1pPr algn="r" defTabSz="914400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558212" y="6491287"/>
            <a:ext cx="439738" cy="313393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457200"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" name="ucla" descr="ucla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5" y="157162"/>
            <a:ext cx="1141413" cy="35083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E96C Internet of Things"/>
          <p:cNvSpPr txBox="1"/>
          <p:nvPr/>
        </p:nvSpPr>
        <p:spPr>
          <a:xfrm>
            <a:off x="609600" y="6477000"/>
            <a:ext cx="7848600" cy="313393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1600"/>
            </a:lvl1pPr>
          </a:lstStyle>
          <a:p>
            <a:pPr/>
            <a:r>
              <a:t>E96C Internet of Things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nter Group Member Names…"/>
          <p:cNvSpPr txBox="1"/>
          <p:nvPr>
            <p:ph type="body" sz="half" idx="4294967295"/>
          </p:nvPr>
        </p:nvSpPr>
        <p:spPr>
          <a:xfrm>
            <a:off x="76200" y="3886200"/>
            <a:ext cx="88392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Enter Group Member Names</a:t>
            </a:r>
          </a:p>
          <a:p>
            <a:pPr marL="0" indent="0" algn="ctr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(Note, please save this Powerpoint file using a filename including your group mission Project Title of:</a:t>
            </a:r>
          </a:p>
          <a:p>
            <a:pPr marL="0" indent="0" algn="ctr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E96_Final_Presentation_&lt;E96_Project_Title&gt;.ppt</a:t>
            </a:r>
          </a:p>
        </p:txBody>
      </p:sp>
      <p:sp>
        <p:nvSpPr>
          <p:cNvPr id="39" name="Project Mission Project Title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1"/>
            </a:pPr>
            <a:r>
              <a:t>Project Mission</a:t>
            </a:r>
            <a:br/>
            <a:r>
              <a:t>Project Title</a:t>
            </a:r>
          </a:p>
        </p:txBody>
      </p:sp>
      <p:pic>
        <p:nvPicPr>
          <p:cNvPr id="40" name="ucla" descr="ucla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5" y="157162"/>
            <a:ext cx="1141413" cy="350838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E96C Internet of Things Final Presentation"/>
          <p:cNvSpPr txBox="1"/>
          <p:nvPr/>
        </p:nvSpPr>
        <p:spPr>
          <a:xfrm>
            <a:off x="609600" y="6477000"/>
            <a:ext cx="7848600" cy="313393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pPr/>
            <a:r>
              <a:t>E96C Internet of Things Final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Team and Responsibilities and Contributions"/>
          <p:cNvSpPr txBox="1"/>
          <p:nvPr>
            <p:ph type="title" idx="4294967295"/>
          </p:nvPr>
        </p:nvSpPr>
        <p:spPr>
          <a:xfrm>
            <a:off x="1500187" y="274637"/>
            <a:ext cx="71866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Team and Responsibilities and Contributions</a:t>
            </a:r>
          </a:p>
        </p:txBody>
      </p:sp>
      <p:sp>
        <p:nvSpPr>
          <p:cNvPr id="123" name="Length: Two or More Slides…"/>
          <p:cNvSpPr txBox="1"/>
          <p:nvPr>
            <p:ph type="body" sz="quarter" idx="4294967295"/>
          </p:nvPr>
        </p:nvSpPr>
        <p:spPr>
          <a:xfrm>
            <a:off x="457200" y="1600200"/>
            <a:ext cx="82296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200"/>
              </a:spcBef>
              <a:buChar char="•"/>
              <a:defRPr sz="1200"/>
            </a:pPr>
            <a:r>
              <a:t>Length: Two or More Slides</a:t>
            </a:r>
          </a:p>
          <a:p>
            <a:pPr>
              <a:spcBef>
                <a:spcPts val="200"/>
              </a:spcBef>
              <a:buChar char="•"/>
              <a:defRPr sz="1200"/>
            </a:pPr>
            <a:r>
              <a:t>Each team member should include one or two bullets describing their responsibilities and contributions. This can include one or two slides.</a:t>
            </a:r>
          </a:p>
        </p:txBody>
      </p:sp>
      <p:sp>
        <p:nvSpPr>
          <p:cNvPr id="124" name="----Wilson----…"/>
          <p:cNvSpPr txBox="1"/>
          <p:nvPr/>
        </p:nvSpPr>
        <p:spPr>
          <a:xfrm>
            <a:off x="152400" y="2286000"/>
            <a:ext cx="8839200" cy="376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2800"/>
            </a:pPr>
            <a:r>
              <a:t>----Wilson----</a:t>
            </a:r>
          </a:p>
          <a:p>
            <a:pPr>
              <a:spcBef>
                <a:spcPts val="600"/>
              </a:spcBef>
              <a:buSzPct val="100000"/>
              <a:buChar char="➢"/>
              <a:defRPr sz="2800"/>
            </a:pPr>
            <a:r>
              <a:t>Designed state graph for motion detection.</a:t>
            </a:r>
          </a:p>
          <a:p>
            <a:pPr>
              <a:spcBef>
                <a:spcPts val="600"/>
              </a:spcBef>
              <a:buSzPct val="100000"/>
              <a:buChar char="➢"/>
              <a:defRPr sz="2800"/>
            </a:pPr>
            <a:r>
              <a:t>Wrote C++ program for beaglebone to capture state changes </a:t>
            </a:r>
          </a:p>
          <a:p>
            <a:pPr>
              <a:spcBef>
                <a:spcPts val="600"/>
              </a:spcBef>
              <a:buSzPct val="100000"/>
              <a:buChar char="➢"/>
              <a:defRPr sz="2800"/>
            </a:pPr>
            <a:r>
              <a:t>Wrote Web server program to showcase wand motion </a:t>
            </a:r>
          </a:p>
          <a:p>
            <a:pPr>
              <a:spcBef>
                <a:spcPts val="600"/>
              </a:spcBef>
              <a:buSzPct val="100000"/>
              <a:buChar char="➢"/>
              <a:defRPr sz="2800"/>
            </a:pPr>
            <a:r>
              <a:t>Coded spells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Team and Responsibilities and Contributions"/>
          <p:cNvSpPr txBox="1"/>
          <p:nvPr>
            <p:ph type="title" idx="4294967295"/>
          </p:nvPr>
        </p:nvSpPr>
        <p:spPr>
          <a:xfrm>
            <a:off x="1500187" y="274637"/>
            <a:ext cx="71866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Team and Responsibilities and Contributions</a:t>
            </a:r>
          </a:p>
        </p:txBody>
      </p:sp>
      <p:sp>
        <p:nvSpPr>
          <p:cNvPr id="128" name="Length: Two or More Slides…"/>
          <p:cNvSpPr txBox="1"/>
          <p:nvPr>
            <p:ph type="body" sz="quarter" idx="4294967295"/>
          </p:nvPr>
        </p:nvSpPr>
        <p:spPr>
          <a:xfrm>
            <a:off x="457200" y="1600200"/>
            <a:ext cx="82296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200"/>
              </a:spcBef>
              <a:buChar char="•"/>
              <a:defRPr sz="1200"/>
            </a:pPr>
            <a:r>
              <a:t>Length: Two or More Slides</a:t>
            </a:r>
          </a:p>
          <a:p>
            <a:pPr>
              <a:spcBef>
                <a:spcPts val="200"/>
              </a:spcBef>
              <a:buChar char="•"/>
              <a:defRPr sz="1200"/>
            </a:pPr>
            <a:r>
              <a:t>Each team member should include one or two bullets describing their responsibilities and contributions. This can include one or two slides.</a:t>
            </a:r>
          </a:p>
        </p:txBody>
      </p:sp>
      <p:sp>
        <p:nvSpPr>
          <p:cNvPr id="129" name="----Hanif----"/>
          <p:cNvSpPr txBox="1"/>
          <p:nvPr/>
        </p:nvSpPr>
        <p:spPr>
          <a:xfrm>
            <a:off x="152400" y="2286000"/>
            <a:ext cx="88392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pPr/>
            <a:r>
              <a:t>----Hanif----</a:t>
            </a:r>
          </a:p>
        </p:txBody>
      </p:sp>
      <p:sp>
        <p:nvSpPr>
          <p:cNvPr id="130" name="Designed the state graph to motion detection…"/>
          <p:cNvSpPr txBox="1"/>
          <p:nvPr/>
        </p:nvSpPr>
        <p:spPr>
          <a:xfrm>
            <a:off x="627305" y="2961569"/>
            <a:ext cx="7513904" cy="2518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  <a:defRPr sz="2800"/>
            </a:pPr>
            <a:r>
              <a:t>Designed the state graph to motion detection</a:t>
            </a:r>
          </a:p>
          <a:p>
            <a:pPr>
              <a:defRPr sz="2800"/>
            </a:pPr>
          </a:p>
          <a:p>
            <a:pPr marL="180473" indent="-180473">
              <a:buSzPct val="100000"/>
              <a:buChar char="-"/>
              <a:defRPr sz="2800"/>
            </a:pPr>
            <a:r>
              <a:t>Set-upped the code to relay data to BeagleBone machine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- Coded spells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Team and Responsibilities and Contributions"/>
          <p:cNvSpPr txBox="1"/>
          <p:nvPr>
            <p:ph type="title" idx="4294967295"/>
          </p:nvPr>
        </p:nvSpPr>
        <p:spPr>
          <a:xfrm>
            <a:off x="1500187" y="274637"/>
            <a:ext cx="71866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Team and Responsibilities and Contributions</a:t>
            </a:r>
          </a:p>
        </p:txBody>
      </p:sp>
      <p:sp>
        <p:nvSpPr>
          <p:cNvPr id="134" name="Length: Two or More Slides…"/>
          <p:cNvSpPr txBox="1"/>
          <p:nvPr>
            <p:ph type="body" sz="quarter" idx="4294967295"/>
          </p:nvPr>
        </p:nvSpPr>
        <p:spPr>
          <a:xfrm>
            <a:off x="457200" y="1600200"/>
            <a:ext cx="82296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200"/>
              </a:spcBef>
              <a:buChar char="•"/>
              <a:defRPr sz="1200"/>
            </a:pPr>
            <a:r>
              <a:t>Length: Two or More Slides</a:t>
            </a:r>
          </a:p>
          <a:p>
            <a:pPr>
              <a:spcBef>
                <a:spcPts val="200"/>
              </a:spcBef>
              <a:buChar char="•"/>
              <a:defRPr sz="1200"/>
            </a:pPr>
            <a:r>
              <a:t>Each team member should include one or two bullets describing their responsibilities and contributions. This can include one or two slides.</a:t>
            </a:r>
          </a:p>
        </p:txBody>
      </p:sp>
      <p:sp>
        <p:nvSpPr>
          <p:cNvPr id="135" name="----Varun----"/>
          <p:cNvSpPr txBox="1"/>
          <p:nvPr/>
        </p:nvSpPr>
        <p:spPr>
          <a:xfrm>
            <a:off x="152400" y="2286000"/>
            <a:ext cx="8839200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pPr/>
            <a:r>
              <a:t>----Varun----</a:t>
            </a:r>
          </a:p>
        </p:txBody>
      </p:sp>
      <p:sp>
        <p:nvSpPr>
          <p:cNvPr id="136" name="Set up the node server…"/>
          <p:cNvSpPr txBox="1"/>
          <p:nvPr/>
        </p:nvSpPr>
        <p:spPr>
          <a:xfrm>
            <a:off x="1300405" y="3145415"/>
            <a:ext cx="6248754" cy="2111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5355" indent="-135355">
              <a:buSzPct val="100000"/>
              <a:buChar char="-"/>
              <a:defRPr sz="2800"/>
            </a:pPr>
            <a:r>
              <a:t>Set up the node server</a:t>
            </a:r>
          </a:p>
          <a:p>
            <a:pPr>
              <a:defRPr sz="2800"/>
            </a:pPr>
          </a:p>
          <a:p>
            <a:pPr marL="135355" indent="-135355">
              <a:buSzPct val="100000"/>
              <a:buChar char="-"/>
              <a:defRPr sz="2800"/>
            </a:pPr>
            <a:r>
              <a:t>Implemented the interactive webpage</a:t>
            </a:r>
          </a:p>
          <a:p>
            <a:pPr>
              <a:defRPr sz="2800"/>
            </a:pPr>
          </a:p>
          <a:p>
            <a:pPr marL="135355" indent="-135355">
              <a:buSzPct val="100000"/>
              <a:buChar char="-"/>
              <a:defRPr sz="2800"/>
            </a:pPr>
            <a:r>
              <a:t>Coded spell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Future IoT Missions"/>
          <p:cNvSpPr txBox="1"/>
          <p:nvPr>
            <p:ph type="title" idx="4294967295"/>
          </p:nvPr>
        </p:nvSpPr>
        <p:spPr>
          <a:xfrm>
            <a:off x="1500187" y="274637"/>
            <a:ext cx="7186613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Future IoT Missions</a:t>
            </a:r>
          </a:p>
        </p:txBody>
      </p:sp>
      <p:sp>
        <p:nvSpPr>
          <p:cNvPr id="140" name="Length: One Slide…"/>
          <p:cNvSpPr txBox="1"/>
          <p:nvPr>
            <p:ph type="body" sz="quarter" idx="4294967295"/>
          </p:nvPr>
        </p:nvSpPr>
        <p:spPr>
          <a:xfrm>
            <a:off x="228599" y="1295400"/>
            <a:ext cx="8763002" cy="99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042" indent="-336042" defTabSz="896111">
              <a:spcBef>
                <a:spcPts val="200"/>
              </a:spcBef>
              <a:buChar char="•"/>
              <a:defRPr sz="1176"/>
            </a:pPr>
            <a:r>
              <a:t>Length: One Slide</a:t>
            </a:r>
          </a:p>
          <a:p>
            <a:pPr marL="336042" indent="-336042" defTabSz="896111">
              <a:spcBef>
                <a:spcPts val="200"/>
              </a:spcBef>
              <a:buChar char="•"/>
              <a:defRPr sz="1176"/>
            </a:pPr>
            <a:r>
              <a:t>This describes your next steps:</a:t>
            </a:r>
          </a:p>
          <a:p>
            <a:pPr lvl="1" marL="728091" indent="-280035" defTabSz="896111">
              <a:spcBef>
                <a:spcPts val="0"/>
              </a:spcBef>
              <a:defRPr sz="1176"/>
            </a:pPr>
            <a:r>
              <a:t>Concepts for new IoT technology based on your experience in E96</a:t>
            </a:r>
          </a:p>
          <a:p>
            <a:pPr lvl="1" marL="728091" indent="-280035" defTabSz="896111">
              <a:spcBef>
                <a:spcPts val="0"/>
              </a:spcBef>
              <a:defRPr sz="1176"/>
            </a:pPr>
            <a:r>
              <a:t>Description of how E96 experience of team members may have guided plans in any fields for future undergraduate research, internship opportunities, and long range career planning.</a:t>
            </a:r>
          </a:p>
        </p:txBody>
      </p:sp>
      <p:sp>
        <p:nvSpPr>
          <p:cNvPr id="141" name="In the future:…"/>
          <p:cNvSpPr txBox="1"/>
          <p:nvPr/>
        </p:nvSpPr>
        <p:spPr>
          <a:xfrm>
            <a:off x="868605" y="2694869"/>
            <a:ext cx="7800263" cy="275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the future:</a:t>
            </a:r>
          </a:p>
          <a:p>
            <a:pPr marL="135355" indent="-135355">
              <a:buSzPct val="100000"/>
              <a:buChar char="-"/>
            </a:pPr>
            <a:r>
              <a:t>The wand could be used as a gesture control remote to do everyday tasks</a:t>
            </a:r>
          </a:p>
          <a:p>
            <a:pPr/>
            <a:r>
              <a:t>ie Turning on/off light, closing the curtain. </a:t>
            </a:r>
          </a:p>
          <a:p>
            <a:pPr marL="135355" indent="-135355">
              <a:buSzPct val="100000"/>
              <a:buChar char="-"/>
            </a:pPr>
            <a:r>
              <a:t>We could host the codes on a Raspberry Pi to improve portability</a:t>
            </a:r>
          </a:p>
          <a:p>
            <a:pPr/>
          </a:p>
          <a:p>
            <a:pPr/>
            <a:r>
              <a:t>Learning Points:</a:t>
            </a:r>
          </a:p>
          <a:p>
            <a:pPr marL="135355" indent="-135355">
              <a:buSzPct val="100000"/>
              <a:buChar char="-"/>
            </a:pPr>
            <a:r>
              <a:t>Gained an appreciation for sensors, and learned how they could be </a:t>
            </a:r>
          </a:p>
          <a:p>
            <a:pPr/>
            <a:r>
              <a:t>integrated to future hackathons or hobby projects.</a:t>
            </a:r>
          </a:p>
          <a:p>
            <a:pPr marL="135355" indent="-135355">
              <a:buSzPct val="100000"/>
              <a:buChar char="-"/>
            </a:pPr>
            <a:r>
              <a:t>Learned the tools to gather vast and diverse set of data that will be useful</a:t>
            </a:r>
          </a:p>
          <a:p>
            <a:pPr/>
            <a:r>
              <a:t>for future career.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Additional Optional Information"/>
          <p:cNvSpPr txBox="1"/>
          <p:nvPr>
            <p:ph type="title" idx="4294967295"/>
          </p:nvPr>
        </p:nvSpPr>
        <p:spPr>
          <a:xfrm>
            <a:off x="1500187" y="274637"/>
            <a:ext cx="71866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Additional Optional Information</a:t>
            </a:r>
          </a:p>
        </p:txBody>
      </p:sp>
      <p:sp>
        <p:nvSpPr>
          <p:cNvPr id="145" name="Please include any additional information in slides in this appendix.  We may not have time to present these due to the overall class time constraint.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har char="•"/>
            </a:lvl1pPr>
          </a:lstStyle>
          <a:p>
            <a:pPr/>
            <a:r>
              <a:t>Please include any additional information in slides in this appendix.  We may not have time to present these due to the overall class time constraint.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ilson Jusuf, Hanif Lim, Varun Narayanan"/>
          <p:cNvSpPr txBox="1"/>
          <p:nvPr>
            <p:ph type="body" sz="half" idx="4294967295"/>
          </p:nvPr>
        </p:nvSpPr>
        <p:spPr>
          <a:xfrm>
            <a:off x="76200" y="3886200"/>
            <a:ext cx="88392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lvl1pPr>
          </a:lstStyle>
          <a:p>
            <a:pPr/>
            <a:r>
              <a:t>Wilson Jusuf, Hanif Lim, Varun Narayanan</a:t>
            </a:r>
          </a:p>
        </p:txBody>
      </p:sp>
      <p:sp>
        <p:nvSpPr>
          <p:cNvPr id="44" name="IOT Toy Project: Wizdget Wand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1"/>
            </a:pPr>
            <a:r>
              <a:t>IOT Toy Project:</a:t>
            </a:r>
            <a:br/>
            <a:r>
              <a:t>Wizdget Wand</a:t>
            </a:r>
          </a:p>
        </p:txBody>
      </p:sp>
      <p:pic>
        <p:nvPicPr>
          <p:cNvPr id="45" name="ucla" descr="ucla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5" y="157162"/>
            <a:ext cx="1141413" cy="35083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E96C Internet of Things Final Presentation"/>
          <p:cNvSpPr txBox="1"/>
          <p:nvPr/>
        </p:nvSpPr>
        <p:spPr>
          <a:xfrm>
            <a:off x="609600" y="6477000"/>
            <a:ext cx="7848600" cy="313393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pPr/>
            <a:r>
              <a:t>E96C Internet of Things Final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Presentation Objective"/>
          <p:cNvSpPr txBox="1"/>
          <p:nvPr>
            <p:ph type="title" idx="4294967295"/>
          </p:nvPr>
        </p:nvSpPr>
        <p:spPr>
          <a:xfrm>
            <a:off x="1500187" y="274637"/>
            <a:ext cx="71866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Presentation Objective</a:t>
            </a:r>
          </a:p>
        </p:txBody>
      </p:sp>
      <p:sp>
        <p:nvSpPr>
          <p:cNvPr id="50" name="The objectives for the presentation are these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The objectives for the presentation are these:</a:t>
            </a:r>
          </a:p>
          <a:p>
            <a:pPr>
              <a:lnSpc>
                <a:spcPct val="90000"/>
              </a:lnSpc>
              <a:spcBef>
                <a:spcPts val="600"/>
              </a:spcBef>
              <a:buAutoNum type="arabicPeriod" startAt="1"/>
              <a:defRPr sz="2800"/>
            </a:pPr>
            <a:r>
              <a:t>Provide documentation of your team’s accomplishments in E96</a:t>
            </a:r>
          </a:p>
          <a:p>
            <a:pPr>
              <a:lnSpc>
                <a:spcPct val="90000"/>
              </a:lnSpc>
              <a:spcBef>
                <a:spcPts val="600"/>
              </a:spcBef>
              <a:buAutoNum type="arabicPeriod" startAt="1"/>
              <a:defRPr sz="2800"/>
            </a:pPr>
            <a:r>
              <a:t>Provide experience in technical presentation preparation and delivery</a:t>
            </a:r>
          </a:p>
          <a:p>
            <a:pPr>
              <a:lnSpc>
                <a:spcPct val="90000"/>
              </a:lnSpc>
              <a:spcBef>
                <a:spcPts val="600"/>
              </a:spcBef>
              <a:buAutoNum type="arabicPeriod" startAt="1"/>
              <a:defRPr sz="2800"/>
            </a:pPr>
            <a:r>
              <a:t>Provide documentation that you may use for your future goals in interviews for internships or undergraduate research opportunities.</a:t>
            </a:r>
          </a:p>
          <a:p>
            <a:pPr>
              <a:lnSpc>
                <a:spcPct val="90000"/>
              </a:lnSpc>
              <a:buAutoNum type="arabicPeriod" startAt="1"/>
              <a:defRPr sz="2800"/>
            </a:pPr>
          </a:p>
          <a:p>
            <a:pPr>
              <a:lnSpc>
                <a:spcPct val="90000"/>
              </a:lnSpc>
              <a:spcBef>
                <a:spcPts val="600"/>
              </a:spcBef>
              <a:buAutoNum type="arabicPeriod" startAt="4"/>
              <a:defRPr sz="2800">
                <a:solidFill>
                  <a:srgbClr val="FF0000"/>
                </a:solidFill>
              </a:defRPr>
            </a:pPr>
            <a:r>
              <a:t>NOTE: Don’t show this slide.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Product Development Mission"/>
          <p:cNvSpPr txBox="1"/>
          <p:nvPr>
            <p:ph type="title" idx="4294967295"/>
          </p:nvPr>
        </p:nvSpPr>
        <p:spPr>
          <a:xfrm>
            <a:off x="1500187" y="274637"/>
            <a:ext cx="71866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Product Development Mission</a:t>
            </a:r>
          </a:p>
        </p:txBody>
      </p:sp>
      <p:sp>
        <p:nvSpPr>
          <p:cNvPr id="54" name="Length: One Slide…"/>
          <p:cNvSpPr txBox="1"/>
          <p:nvPr>
            <p:ph type="body" sz="quarter" idx="4294967295"/>
          </p:nvPr>
        </p:nvSpPr>
        <p:spPr>
          <a:xfrm>
            <a:off x="457200" y="1219200"/>
            <a:ext cx="8229600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har char="•"/>
              <a:defRPr sz="1100"/>
            </a:pPr>
            <a:r>
              <a:t>Length: One Slide</a:t>
            </a:r>
          </a:p>
          <a:p>
            <a:pPr>
              <a:lnSpc>
                <a:spcPct val="90000"/>
              </a:lnSpc>
              <a:spcBef>
                <a:spcPts val="200"/>
              </a:spcBef>
              <a:buChar char="•"/>
              <a:defRPr sz="1100"/>
            </a:pPr>
            <a:r>
              <a:t>Please include a short description of your project mission.</a:t>
            </a:r>
          </a:p>
          <a:p>
            <a:pPr>
              <a:lnSpc>
                <a:spcPct val="90000"/>
              </a:lnSpc>
              <a:spcBef>
                <a:spcPts val="200"/>
              </a:spcBef>
              <a:buChar char="•"/>
              <a:defRPr sz="1100"/>
            </a:pPr>
            <a:r>
              <a:t>This describes the benefits of your IoT system to detection of motion patterns.</a:t>
            </a:r>
          </a:p>
        </p:txBody>
      </p:sp>
      <p:sp>
        <p:nvSpPr>
          <p:cNvPr id="55" name="What is the problem?…"/>
          <p:cNvSpPr txBox="1"/>
          <p:nvPr/>
        </p:nvSpPr>
        <p:spPr>
          <a:xfrm>
            <a:off x="952499" y="2311400"/>
            <a:ext cx="6962826" cy="330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2500"/>
            </a:pPr>
            <a:r>
              <a:t>What is the problem?</a:t>
            </a:r>
          </a:p>
          <a:p>
            <a:pPr defTabSz="457200">
              <a:defRPr b="1" sz="2300"/>
            </a:pPr>
          </a:p>
          <a:p>
            <a:pPr defTabSz="457200">
              <a:buSzPct val="100000"/>
              <a:buFont typeface="Arial"/>
              <a:buChar char="•"/>
              <a:defRPr sz="1900"/>
            </a:pPr>
            <a:r>
              <a:t>Toy wands sold in theme parks are dull and passive. Children are forced to use their imagination to cast spells.</a:t>
            </a:r>
          </a:p>
          <a:p>
            <a:pPr defTabSz="457200">
              <a:defRPr sz="1900"/>
            </a:pPr>
          </a:p>
          <a:p>
            <a:pPr defTabSz="457200">
              <a:buSzPct val="100000"/>
              <a:buFont typeface="Arial"/>
              <a:buChar char="•"/>
              <a:defRPr sz="1900"/>
            </a:pPr>
            <a:r>
              <a:t>By our observation, the most interactive wand was the one in Universal Studios Hollywood Harry Potter World, where the wand’s motion was detected by a poorly hidden infrared sensor in some areas. This would cause some ‘magical event’ to occur (e.g. doors unlocking)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Solution…"/>
          <p:cNvSpPr txBox="1"/>
          <p:nvPr/>
        </p:nvSpPr>
        <p:spPr>
          <a:xfrm>
            <a:off x="609600" y="1615369"/>
            <a:ext cx="7848601" cy="3477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lnSpc>
                <a:spcPct val="200000"/>
              </a:lnSpc>
              <a:defRPr b="1" sz="2500"/>
            </a:pPr>
            <a:r>
              <a:t>Solution</a:t>
            </a:r>
          </a:p>
          <a:p>
            <a:pPr defTabSz="457200">
              <a:buSzPct val="100000"/>
              <a:buFont typeface="Arial"/>
              <a:buChar char="•"/>
            </a:pPr>
            <a:r>
              <a:t>We wanted to create interactivity by leveraging motion pattern detection.</a:t>
            </a:r>
          </a:p>
          <a:p>
            <a:pPr defTabSz="457200"/>
          </a:p>
          <a:p>
            <a:pPr defTabSz="457200">
              <a:buSzPct val="100000"/>
              <a:buFont typeface="Arial"/>
              <a:buChar char="•"/>
            </a:pPr>
            <a:r>
              <a:t>We wanted to create a portable wand that can be used to control objects and furniture in real life without an external sensor.</a:t>
            </a:r>
          </a:p>
          <a:p>
            <a:pPr defTabSz="457200"/>
          </a:p>
          <a:p>
            <a:pPr defTabSz="457200">
              <a:buSzPct val="100000"/>
              <a:buFont typeface="Arial"/>
              <a:buChar char="•"/>
            </a:pPr>
            <a:r>
              <a:t>Ideally, the wand could turn lights and household appliances on and off, closing curtains, etc.</a:t>
            </a:r>
          </a:p>
          <a:p>
            <a:pPr defTabSz="457200"/>
          </a:p>
          <a:p>
            <a:pPr defTabSz="457200">
              <a:buSzPct val="100000"/>
              <a:buFont typeface="Arial"/>
              <a:buChar char="•"/>
            </a:pPr>
            <a:r>
              <a:t>For presentation purposes , we limit this to a real-time website to simulate our home.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esign Overview: Technical Approach"/>
          <p:cNvSpPr txBox="1"/>
          <p:nvPr>
            <p:ph type="title" idx="4294967295"/>
          </p:nvPr>
        </p:nvSpPr>
        <p:spPr>
          <a:xfrm>
            <a:off x="1500187" y="274637"/>
            <a:ext cx="71866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Design Overview: Technical Approach </a:t>
            </a:r>
          </a:p>
        </p:txBody>
      </p:sp>
      <p:sp>
        <p:nvSpPr>
          <p:cNvPr id="62" name="Length: Two or More Slides…"/>
          <p:cNvSpPr txBox="1"/>
          <p:nvPr>
            <p:ph type="body" sz="quarter" idx="4294967295"/>
          </p:nvPr>
        </p:nvSpPr>
        <p:spPr>
          <a:xfrm>
            <a:off x="31750" y="771525"/>
            <a:ext cx="3625850" cy="4587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57175" indent="-257175" defTabSz="685800">
              <a:lnSpc>
                <a:spcPct val="90000"/>
              </a:lnSpc>
              <a:spcBef>
                <a:spcPts val="100"/>
              </a:spcBef>
              <a:buChar char="•"/>
              <a:defRPr sz="600"/>
            </a:pPr>
            <a:r>
              <a:t>Length: Two or More Slides</a:t>
            </a:r>
          </a:p>
          <a:p>
            <a:pPr marL="257175" indent="-257175" defTabSz="685800">
              <a:lnSpc>
                <a:spcPct val="90000"/>
              </a:lnSpc>
              <a:spcBef>
                <a:spcPts val="100"/>
              </a:spcBef>
              <a:buChar char="•"/>
              <a:defRPr sz="600"/>
            </a:pPr>
            <a:r>
              <a:t>This is a summary that should describe your systems including:</a:t>
            </a:r>
          </a:p>
          <a:p>
            <a:pPr lvl="1" marL="557212" indent="-214312" defTabSz="685800">
              <a:lnSpc>
                <a:spcPct val="90000"/>
              </a:lnSpc>
              <a:spcBef>
                <a:spcPts val="0"/>
              </a:spcBef>
              <a:defRPr sz="600"/>
            </a:pPr>
            <a:r>
              <a:t>Signal acquisition from motion sensors.  Please include a code screen capture.</a:t>
            </a:r>
          </a:p>
          <a:p>
            <a:pPr lvl="1" marL="557212" indent="-214312" defTabSz="685800">
              <a:lnSpc>
                <a:spcPct val="90000"/>
              </a:lnSpc>
              <a:spcBef>
                <a:spcPts val="0"/>
              </a:spcBef>
              <a:defRPr sz="600"/>
            </a:pPr>
            <a:r>
              <a:t>State machine description.</a:t>
            </a:r>
          </a:p>
          <a:p>
            <a:pPr lvl="1" marL="557212" indent="-214312" defTabSz="685800">
              <a:lnSpc>
                <a:spcPct val="90000"/>
              </a:lnSpc>
              <a:spcBef>
                <a:spcPts val="0"/>
              </a:spcBef>
              <a:defRPr sz="600"/>
            </a:pPr>
            <a:r>
              <a:t>Please include a code screen capture.</a:t>
            </a:r>
          </a:p>
        </p:txBody>
      </p:sp>
      <p:sp>
        <p:nvSpPr>
          <p:cNvPr id="63" name="We want to detect certain harry potter spells."/>
          <p:cNvSpPr txBox="1"/>
          <p:nvPr/>
        </p:nvSpPr>
        <p:spPr>
          <a:xfrm>
            <a:off x="1885950" y="1323975"/>
            <a:ext cx="90995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</a:lvl1pPr>
          </a:lstStyle>
          <a:p>
            <a:pPr/>
            <a:r>
              <a:t>We want to detect certain harry potter spells.</a:t>
            </a:r>
          </a:p>
        </p:txBody>
      </p:sp>
      <p:pic>
        <p:nvPicPr>
          <p:cNvPr id="6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250" t="0" r="48699" b="0"/>
          <a:stretch>
            <a:fillRect/>
          </a:stretch>
        </p:blipFill>
        <p:spPr>
          <a:xfrm>
            <a:off x="4987925" y="1768298"/>
            <a:ext cx="2895601" cy="234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50897" t="0" r="0" b="0"/>
          <a:stretch>
            <a:fillRect/>
          </a:stretch>
        </p:blipFill>
        <p:spPr>
          <a:xfrm>
            <a:off x="5021262" y="4030175"/>
            <a:ext cx="2828831" cy="2392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wand.png" descr="w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7651" y="1729098"/>
            <a:ext cx="3026372" cy="4693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Design Overview: Technical Approach"/>
          <p:cNvSpPr txBox="1"/>
          <p:nvPr>
            <p:ph type="title" idx="4294967295"/>
          </p:nvPr>
        </p:nvSpPr>
        <p:spPr>
          <a:xfrm>
            <a:off x="1500187" y="274637"/>
            <a:ext cx="71866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Design Overview: Technical Approach </a:t>
            </a:r>
          </a:p>
        </p:txBody>
      </p:sp>
      <p:sp>
        <p:nvSpPr>
          <p:cNvPr id="70" name="Length: Two or More Slides…"/>
          <p:cNvSpPr txBox="1"/>
          <p:nvPr>
            <p:ph type="body" sz="quarter" idx="4294967295"/>
          </p:nvPr>
        </p:nvSpPr>
        <p:spPr>
          <a:xfrm>
            <a:off x="31750" y="771525"/>
            <a:ext cx="3625850" cy="4587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57175" indent="-257175" defTabSz="685800">
              <a:lnSpc>
                <a:spcPct val="90000"/>
              </a:lnSpc>
              <a:spcBef>
                <a:spcPts val="100"/>
              </a:spcBef>
              <a:buChar char="•"/>
              <a:defRPr sz="600"/>
            </a:pPr>
            <a:r>
              <a:t>Length: Two or More Slides</a:t>
            </a:r>
          </a:p>
          <a:p>
            <a:pPr marL="257175" indent="-257175" defTabSz="685800">
              <a:lnSpc>
                <a:spcPct val="90000"/>
              </a:lnSpc>
              <a:spcBef>
                <a:spcPts val="100"/>
              </a:spcBef>
              <a:buChar char="•"/>
              <a:defRPr sz="600"/>
            </a:pPr>
            <a:r>
              <a:t>This is a summary that should describe your systems including:</a:t>
            </a:r>
          </a:p>
          <a:p>
            <a:pPr lvl="1" marL="557212" indent="-214312" defTabSz="685800">
              <a:lnSpc>
                <a:spcPct val="90000"/>
              </a:lnSpc>
              <a:spcBef>
                <a:spcPts val="0"/>
              </a:spcBef>
              <a:defRPr sz="600"/>
            </a:pPr>
            <a:r>
              <a:t>Signal acquisition from motion sensors.  Please include a code screen capture.</a:t>
            </a:r>
          </a:p>
          <a:p>
            <a:pPr lvl="1" marL="557212" indent="-214312" defTabSz="685800">
              <a:lnSpc>
                <a:spcPct val="90000"/>
              </a:lnSpc>
              <a:spcBef>
                <a:spcPts val="0"/>
              </a:spcBef>
              <a:defRPr sz="600"/>
            </a:pPr>
            <a:r>
              <a:t>State machine description.</a:t>
            </a:r>
          </a:p>
          <a:p>
            <a:pPr lvl="1" marL="557212" indent="-214312" defTabSz="685800">
              <a:lnSpc>
                <a:spcPct val="90000"/>
              </a:lnSpc>
              <a:spcBef>
                <a:spcPts val="0"/>
              </a:spcBef>
              <a:defRPr sz="600"/>
            </a:pPr>
            <a:r>
              <a:t>Please include a code screen capture.</a:t>
            </a:r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251075"/>
            <a:ext cx="7602538" cy="4224338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We designed the motion capture algorithm by creating a state graph to detect different gestures by acceleration data. We would then detect a series of gestures to form spells."/>
          <p:cNvSpPr txBox="1"/>
          <p:nvPr/>
        </p:nvSpPr>
        <p:spPr>
          <a:xfrm>
            <a:off x="44450" y="1628775"/>
            <a:ext cx="9099550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</a:lvl1pPr>
          </a:lstStyle>
          <a:p>
            <a:pPr/>
            <a:r>
              <a:t>We designed the motion capture algorithm by creating a state graph to detect different gestures by acceleration data. We would then detect a series of gestures to form spells.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IoT System Implementation"/>
          <p:cNvSpPr txBox="1"/>
          <p:nvPr>
            <p:ph type="title" idx="4294967295"/>
          </p:nvPr>
        </p:nvSpPr>
        <p:spPr>
          <a:xfrm>
            <a:off x="1524000" y="76199"/>
            <a:ext cx="7186613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IoT System Implementation </a:t>
            </a:r>
          </a:p>
        </p:txBody>
      </p:sp>
      <p:sp>
        <p:nvSpPr>
          <p:cNvPr id="76" name="We broadcast x, y, z acceleration data of the SensorTile by low-energy Bluetooth.…"/>
          <p:cNvSpPr txBox="1"/>
          <p:nvPr>
            <p:ph type="body" sz="half" idx="4294967295"/>
          </p:nvPr>
        </p:nvSpPr>
        <p:spPr>
          <a:xfrm>
            <a:off x="-1" y="1371600"/>
            <a:ext cx="9144002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har char="➢"/>
              <a:defRPr sz="2400"/>
            </a:pPr>
            <a:r>
              <a:t>We broadcast x, y, z acceleration data of the SensorTile by low-energy Bluetooth.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➢"/>
              <a:defRPr sz="2400"/>
            </a:pPr>
            <a:r>
              <a:t> The state propagation resides in a beaglebone machine. 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➢"/>
              <a:defRPr sz="2400"/>
            </a:pPr>
            <a:r>
              <a:t>Finally, changes to state and successful spellcasting is relayed onto a web server which displays the information in real time. </a:t>
            </a:r>
          </a:p>
        </p:txBody>
      </p:sp>
      <p:grpSp>
        <p:nvGrpSpPr>
          <p:cNvPr id="79" name="Group"/>
          <p:cNvGrpSpPr/>
          <p:nvPr/>
        </p:nvGrpSpPr>
        <p:grpSpPr>
          <a:xfrm>
            <a:off x="182562" y="4222750"/>
            <a:ext cx="1341438" cy="990600"/>
            <a:chOff x="0" y="0"/>
            <a:chExt cx="1341437" cy="990600"/>
          </a:xfrm>
        </p:grpSpPr>
        <p:sp>
          <p:nvSpPr>
            <p:cNvPr id="77" name="Rectangle"/>
            <p:cNvSpPr/>
            <p:nvPr/>
          </p:nvSpPr>
          <p:spPr>
            <a:xfrm>
              <a:off x="0" y="0"/>
              <a:ext cx="1341438" cy="990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600"/>
              </a:pPr>
            </a:p>
          </p:txBody>
        </p:sp>
        <p:sp>
          <p:nvSpPr>
            <p:cNvPr id="78" name="STM32 SensorTile"/>
            <p:cNvSpPr txBox="1"/>
            <p:nvPr/>
          </p:nvSpPr>
          <p:spPr>
            <a:xfrm>
              <a:off x="0" y="224303"/>
              <a:ext cx="1341438" cy="541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600"/>
              </a:lvl1pPr>
            </a:lstStyle>
            <a:p>
              <a:pPr/>
              <a:r>
                <a:t>STM32 SensorTile</a:t>
              </a:r>
            </a:p>
          </p:txBody>
        </p:sp>
      </p:grpSp>
      <p:grpSp>
        <p:nvGrpSpPr>
          <p:cNvPr id="82" name="Group"/>
          <p:cNvGrpSpPr/>
          <p:nvPr/>
        </p:nvGrpSpPr>
        <p:grpSpPr>
          <a:xfrm>
            <a:off x="4090987" y="4048125"/>
            <a:ext cx="1485901" cy="1327150"/>
            <a:chOff x="0" y="0"/>
            <a:chExt cx="1485900" cy="1327150"/>
          </a:xfrm>
        </p:grpSpPr>
        <p:sp>
          <p:nvSpPr>
            <p:cNvPr id="80" name="Rectangle"/>
            <p:cNvSpPr/>
            <p:nvPr/>
          </p:nvSpPr>
          <p:spPr>
            <a:xfrm>
              <a:off x="0" y="0"/>
              <a:ext cx="1485900" cy="1327150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400"/>
              </a:pPr>
            </a:p>
          </p:txBody>
        </p:sp>
        <p:sp>
          <p:nvSpPr>
            <p:cNvPr id="81" name="C++ program instance (contains state propagation code)"/>
            <p:cNvSpPr txBox="1"/>
            <p:nvPr/>
          </p:nvSpPr>
          <p:spPr>
            <a:xfrm>
              <a:off x="0" y="112763"/>
              <a:ext cx="1485900" cy="1101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400"/>
              </a:lvl1pPr>
            </a:lstStyle>
            <a:p>
              <a:pPr/>
              <a:r>
                <a:t>C++ program instance (contains state propagation code)</a:t>
              </a:r>
            </a:p>
          </p:txBody>
        </p:sp>
      </p:grpSp>
      <p:sp>
        <p:nvSpPr>
          <p:cNvPr id="83" name="Line"/>
          <p:cNvSpPr/>
          <p:nvPr/>
        </p:nvSpPr>
        <p:spPr>
          <a:xfrm>
            <a:off x="1524000" y="4718050"/>
            <a:ext cx="1328738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Low-energy Bluetooth"/>
          <p:cNvSpPr txBox="1"/>
          <p:nvPr/>
        </p:nvSpPr>
        <p:spPr>
          <a:xfrm>
            <a:off x="1487487" y="3451225"/>
            <a:ext cx="1341438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1400"/>
            </a:lvl1pPr>
          </a:lstStyle>
          <a:p>
            <a:pPr/>
            <a:r>
              <a:t>Low-energy Bluetooth</a:t>
            </a:r>
          </a:p>
        </p:txBody>
      </p:sp>
      <p:sp>
        <p:nvSpPr>
          <p:cNvPr id="85" name="Data"/>
          <p:cNvSpPr txBox="1"/>
          <p:nvPr/>
        </p:nvSpPr>
        <p:spPr>
          <a:xfrm>
            <a:off x="304800" y="5605462"/>
            <a:ext cx="134143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b="1" sz="1400"/>
            </a:lvl1pPr>
          </a:lstStyle>
          <a:p>
            <a:pPr/>
            <a:r>
              <a:t>Data</a:t>
            </a:r>
          </a:p>
        </p:txBody>
      </p:sp>
      <p:sp>
        <p:nvSpPr>
          <p:cNvPr id="86" name="Data transfer method"/>
          <p:cNvSpPr txBox="1"/>
          <p:nvPr/>
        </p:nvSpPr>
        <p:spPr>
          <a:xfrm>
            <a:off x="242887" y="3492500"/>
            <a:ext cx="1341438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b="1" sz="1400"/>
            </a:lvl1pPr>
          </a:lstStyle>
          <a:p>
            <a:pPr/>
            <a:r>
              <a:t>Data transfer method </a:t>
            </a:r>
          </a:p>
        </p:txBody>
      </p:sp>
      <p:sp>
        <p:nvSpPr>
          <p:cNvPr id="87" name="x, y, z acceleration data"/>
          <p:cNvSpPr txBox="1"/>
          <p:nvPr/>
        </p:nvSpPr>
        <p:spPr>
          <a:xfrm>
            <a:off x="1441450" y="5576887"/>
            <a:ext cx="1341438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1400"/>
            </a:lvl1pPr>
          </a:lstStyle>
          <a:p>
            <a:pPr/>
            <a:r>
              <a:t>x, y, z acceleration data </a:t>
            </a:r>
          </a:p>
        </p:txBody>
      </p:sp>
      <p:grpSp>
        <p:nvGrpSpPr>
          <p:cNvPr id="90" name="Group"/>
          <p:cNvGrpSpPr/>
          <p:nvPr/>
        </p:nvGrpSpPr>
        <p:grpSpPr>
          <a:xfrm>
            <a:off x="2852737" y="4062412"/>
            <a:ext cx="957263" cy="1327151"/>
            <a:chOff x="0" y="0"/>
            <a:chExt cx="957262" cy="1327150"/>
          </a:xfrm>
        </p:grpSpPr>
        <p:sp>
          <p:nvSpPr>
            <p:cNvPr id="88" name="Rectangle"/>
            <p:cNvSpPr/>
            <p:nvPr/>
          </p:nvSpPr>
          <p:spPr>
            <a:xfrm>
              <a:off x="0" y="0"/>
              <a:ext cx="957263" cy="1327150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/>
            </a:p>
          </p:txBody>
        </p:sp>
        <p:sp>
          <p:nvSpPr>
            <p:cNvPr id="89" name="gatttool"/>
            <p:cNvSpPr txBox="1"/>
            <p:nvPr/>
          </p:nvSpPr>
          <p:spPr>
            <a:xfrm>
              <a:off x="0" y="488244"/>
              <a:ext cx="95726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/>
            </a:lstStyle>
            <a:p>
              <a:pPr/>
              <a:r>
                <a:t>gatttool</a:t>
              </a:r>
            </a:p>
          </p:txBody>
        </p:sp>
      </p:grpSp>
      <p:grpSp>
        <p:nvGrpSpPr>
          <p:cNvPr id="93" name="Group"/>
          <p:cNvGrpSpPr/>
          <p:nvPr/>
        </p:nvGrpSpPr>
        <p:grpSpPr>
          <a:xfrm>
            <a:off x="3810000" y="3852862"/>
            <a:ext cx="303213" cy="1730376"/>
            <a:chOff x="0" y="0"/>
            <a:chExt cx="303212" cy="1730375"/>
          </a:xfrm>
        </p:grpSpPr>
        <p:sp>
          <p:nvSpPr>
            <p:cNvPr id="91" name="Rectangle"/>
            <p:cNvSpPr/>
            <p:nvPr/>
          </p:nvSpPr>
          <p:spPr>
            <a:xfrm>
              <a:off x="0" y="0"/>
              <a:ext cx="303213" cy="17303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200"/>
              </a:pPr>
            </a:p>
          </p:txBody>
        </p:sp>
        <p:sp>
          <p:nvSpPr>
            <p:cNvPr id="92" name="UNIX PIPE"/>
            <p:cNvSpPr txBox="1"/>
            <p:nvPr/>
          </p:nvSpPr>
          <p:spPr>
            <a:xfrm>
              <a:off x="0" y="377460"/>
              <a:ext cx="303213" cy="975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200"/>
              </a:lvl1pPr>
            </a:lstStyle>
            <a:p>
              <a:pPr/>
              <a:r>
                <a:t>UNIX PIPE</a:t>
              </a:r>
            </a:p>
          </p:txBody>
        </p:sp>
      </p:grpSp>
      <p:grpSp>
        <p:nvGrpSpPr>
          <p:cNvPr id="96" name="Group"/>
          <p:cNvGrpSpPr/>
          <p:nvPr/>
        </p:nvGrpSpPr>
        <p:grpSpPr>
          <a:xfrm>
            <a:off x="5554662" y="3852862"/>
            <a:ext cx="304801" cy="1730376"/>
            <a:chOff x="0" y="0"/>
            <a:chExt cx="304800" cy="1730375"/>
          </a:xfrm>
        </p:grpSpPr>
        <p:sp>
          <p:nvSpPr>
            <p:cNvPr id="94" name="Rectangle"/>
            <p:cNvSpPr/>
            <p:nvPr/>
          </p:nvSpPr>
          <p:spPr>
            <a:xfrm>
              <a:off x="0" y="0"/>
              <a:ext cx="304800" cy="17303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200"/>
              </a:pPr>
            </a:p>
          </p:txBody>
        </p:sp>
        <p:sp>
          <p:nvSpPr>
            <p:cNvPr id="95" name="UNIX PIPE"/>
            <p:cNvSpPr txBox="1"/>
            <p:nvPr/>
          </p:nvSpPr>
          <p:spPr>
            <a:xfrm>
              <a:off x="0" y="377460"/>
              <a:ext cx="304800" cy="975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200"/>
              </a:lvl1pPr>
            </a:lstStyle>
            <a:p>
              <a:pPr/>
              <a:r>
                <a:t>UNIX PIPE</a:t>
              </a:r>
            </a:p>
          </p:txBody>
        </p:sp>
      </p:grpSp>
      <p:grpSp>
        <p:nvGrpSpPr>
          <p:cNvPr id="99" name="Group"/>
          <p:cNvGrpSpPr/>
          <p:nvPr/>
        </p:nvGrpSpPr>
        <p:grpSpPr>
          <a:xfrm>
            <a:off x="5859462" y="4048125"/>
            <a:ext cx="846138" cy="1327150"/>
            <a:chOff x="0" y="0"/>
            <a:chExt cx="846137" cy="1327150"/>
          </a:xfrm>
        </p:grpSpPr>
        <p:sp>
          <p:nvSpPr>
            <p:cNvPr id="97" name="Rectangle"/>
            <p:cNvSpPr/>
            <p:nvPr/>
          </p:nvSpPr>
          <p:spPr>
            <a:xfrm>
              <a:off x="0" y="0"/>
              <a:ext cx="846138" cy="1327150"/>
            </a:xfrm>
            <a:prstGeom prst="rect">
              <a:avLst/>
            </a:prstGeom>
            <a:solidFill>
              <a:srgbClr val="92D05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400"/>
              </a:pPr>
            </a:p>
          </p:txBody>
        </p:sp>
        <p:sp>
          <p:nvSpPr>
            <p:cNvPr id="98" name="Web Server"/>
            <p:cNvSpPr txBox="1"/>
            <p:nvPr/>
          </p:nvSpPr>
          <p:spPr>
            <a:xfrm>
              <a:off x="0" y="417563"/>
              <a:ext cx="846138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400"/>
              </a:lvl1pPr>
            </a:lstStyle>
            <a:p>
              <a:pPr/>
              <a:r>
                <a:t>Web Server</a:t>
              </a:r>
            </a:p>
          </p:txBody>
        </p:sp>
      </p:grpSp>
      <p:sp>
        <p:nvSpPr>
          <p:cNvPr id="100" name="Line"/>
          <p:cNvSpPr/>
          <p:nvPr/>
        </p:nvSpPr>
        <p:spPr>
          <a:xfrm>
            <a:off x="6705600" y="4495800"/>
            <a:ext cx="1189038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HTTP, WebSocket"/>
          <p:cNvSpPr txBox="1"/>
          <p:nvPr/>
        </p:nvSpPr>
        <p:spPr>
          <a:xfrm>
            <a:off x="6630987" y="3524250"/>
            <a:ext cx="1341438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1400"/>
            </a:lvl1pPr>
          </a:lstStyle>
          <a:p>
            <a:pPr/>
            <a:r>
              <a:t>HTTP, WebSocket</a:t>
            </a:r>
          </a:p>
        </p:txBody>
      </p:sp>
      <p:grpSp>
        <p:nvGrpSpPr>
          <p:cNvPr id="104" name="Group"/>
          <p:cNvGrpSpPr/>
          <p:nvPr/>
        </p:nvGrpSpPr>
        <p:grpSpPr>
          <a:xfrm>
            <a:off x="7894637" y="4048125"/>
            <a:ext cx="1096963" cy="1327150"/>
            <a:chOff x="0" y="0"/>
            <a:chExt cx="1096962" cy="1327150"/>
          </a:xfrm>
        </p:grpSpPr>
        <p:sp>
          <p:nvSpPr>
            <p:cNvPr id="102" name="Rectangle"/>
            <p:cNvSpPr/>
            <p:nvPr/>
          </p:nvSpPr>
          <p:spPr>
            <a:xfrm>
              <a:off x="0" y="0"/>
              <a:ext cx="1096963" cy="1327150"/>
            </a:xfrm>
            <a:prstGeom prst="rect">
              <a:avLst/>
            </a:prstGeom>
            <a:solidFill>
              <a:srgbClr val="00B0F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400"/>
              </a:pPr>
            </a:p>
          </p:txBody>
        </p:sp>
        <p:sp>
          <p:nvSpPr>
            <p:cNvPr id="103" name="Web page"/>
            <p:cNvSpPr txBox="1"/>
            <p:nvPr/>
          </p:nvSpPr>
          <p:spPr>
            <a:xfrm>
              <a:off x="0" y="519163"/>
              <a:ext cx="1096963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400"/>
              </a:lvl1pPr>
            </a:lstStyle>
            <a:p>
              <a:pPr/>
              <a:r>
                <a:t>Web page</a:t>
              </a:r>
            </a:p>
          </p:txBody>
        </p:sp>
      </p:grpSp>
      <p:sp>
        <p:nvSpPr>
          <p:cNvPr id="105" name="x, y, z acceleration data"/>
          <p:cNvSpPr txBox="1"/>
          <p:nvPr/>
        </p:nvSpPr>
        <p:spPr>
          <a:xfrm>
            <a:off x="3230562" y="5583237"/>
            <a:ext cx="1341438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1400"/>
            </a:lvl1pPr>
          </a:lstStyle>
          <a:p>
            <a:pPr/>
            <a:r>
              <a:t>x, y, z acceleration data </a:t>
            </a:r>
          </a:p>
        </p:txBody>
      </p:sp>
      <p:sp>
        <p:nvSpPr>
          <p:cNvPr id="106" name="Unix pipe"/>
          <p:cNvSpPr txBox="1"/>
          <p:nvPr/>
        </p:nvSpPr>
        <p:spPr>
          <a:xfrm>
            <a:off x="4967287" y="3476625"/>
            <a:ext cx="134143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1400"/>
            </a:lvl1pPr>
          </a:lstStyle>
          <a:p>
            <a:pPr/>
            <a:r>
              <a:t>Unix pipe</a:t>
            </a:r>
          </a:p>
        </p:txBody>
      </p:sp>
      <p:sp>
        <p:nvSpPr>
          <p:cNvPr id="107" name="Unix pipe"/>
          <p:cNvSpPr txBox="1"/>
          <p:nvPr/>
        </p:nvSpPr>
        <p:spPr>
          <a:xfrm>
            <a:off x="3325812" y="3487737"/>
            <a:ext cx="134143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1400"/>
            </a:lvl1pPr>
          </a:lstStyle>
          <a:p>
            <a:pPr/>
            <a:r>
              <a:t>Unix pipe</a:t>
            </a:r>
          </a:p>
        </p:txBody>
      </p:sp>
      <p:sp>
        <p:nvSpPr>
          <p:cNvPr id="108" name="State change, successful spellcasts."/>
          <p:cNvSpPr txBox="1"/>
          <p:nvPr/>
        </p:nvSpPr>
        <p:spPr>
          <a:xfrm>
            <a:off x="4884737" y="5653087"/>
            <a:ext cx="1341438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1400"/>
            </a:lvl1pPr>
          </a:lstStyle>
          <a:p>
            <a:pPr/>
            <a:r>
              <a:t>State change, successful spellcasts.</a:t>
            </a:r>
          </a:p>
        </p:txBody>
      </p:sp>
      <p:sp>
        <p:nvSpPr>
          <p:cNvPr id="109" name="Web page (HTTP GET), Live updates on State change, successful spellcasts."/>
          <p:cNvSpPr txBox="1"/>
          <p:nvPr/>
        </p:nvSpPr>
        <p:spPr>
          <a:xfrm>
            <a:off x="6316662" y="5508625"/>
            <a:ext cx="2219326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1400"/>
            </a:lvl1pPr>
          </a:lstStyle>
          <a:p>
            <a:pPr/>
            <a:r>
              <a:t>Web page (HTTP GET), Live updates on State change, successful spellcasts.</a:t>
            </a:r>
          </a:p>
        </p:txBody>
      </p:sp>
      <p:sp>
        <p:nvSpPr>
          <p:cNvPr id="110" name="Line"/>
          <p:cNvSpPr/>
          <p:nvPr/>
        </p:nvSpPr>
        <p:spPr>
          <a:xfrm flipH="1">
            <a:off x="6705599" y="4953000"/>
            <a:ext cx="1189039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SensorTile Device"/>
          <p:cNvSpPr txBox="1"/>
          <p:nvPr/>
        </p:nvSpPr>
        <p:spPr>
          <a:xfrm>
            <a:off x="152400" y="3975100"/>
            <a:ext cx="143192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200"/>
            </a:lvl1pPr>
          </a:lstStyle>
          <a:p>
            <a:pPr/>
            <a:r>
              <a:t>SensorTile Device</a:t>
            </a:r>
          </a:p>
        </p:txBody>
      </p:sp>
      <p:sp>
        <p:nvSpPr>
          <p:cNvPr id="112" name="Beaglebone"/>
          <p:cNvSpPr txBox="1"/>
          <p:nvPr/>
        </p:nvSpPr>
        <p:spPr>
          <a:xfrm>
            <a:off x="4365625" y="3784600"/>
            <a:ext cx="115728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200"/>
            </a:lvl1pPr>
          </a:lstStyle>
          <a:p>
            <a:pPr/>
            <a:r>
              <a:t>Beaglebone</a:t>
            </a:r>
          </a:p>
        </p:txBody>
      </p:sp>
      <p:sp>
        <p:nvSpPr>
          <p:cNvPr id="113" name="Client"/>
          <p:cNvSpPr txBox="1"/>
          <p:nvPr/>
        </p:nvSpPr>
        <p:spPr>
          <a:xfrm>
            <a:off x="8078787" y="3797300"/>
            <a:ext cx="9144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200"/>
            </a:lvl1pPr>
          </a:lstStyle>
          <a:p>
            <a:pPr/>
            <a:r>
              <a:t>Client</a:t>
            </a:r>
          </a:p>
        </p:txBody>
      </p:sp>
      <p:sp>
        <p:nvSpPr>
          <p:cNvPr id="114" name="Length: Two or More Slides…"/>
          <p:cNvSpPr txBox="1"/>
          <p:nvPr/>
        </p:nvSpPr>
        <p:spPr>
          <a:xfrm>
            <a:off x="152400" y="609600"/>
            <a:ext cx="2133600" cy="71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700"/>
            </a:pPr>
            <a:r>
              <a:t>Length: Two or More Slides</a:t>
            </a:r>
          </a:p>
          <a:p>
            <a:pPr defTabSz="457200">
              <a:defRPr sz="700"/>
            </a:pPr>
            <a:r>
              <a:t>This can include a description of your system operation.</a:t>
            </a:r>
          </a:p>
          <a:p>
            <a:pPr defTabSz="457200">
              <a:defRPr sz="700"/>
            </a:pPr>
            <a:r>
              <a:t>This could include a screen capture from the terminal session showing detection of a motion.</a:t>
            </a:r>
          </a:p>
          <a:p>
            <a:pPr defTabSz="457200">
              <a:defRPr sz="700"/>
            </a:pPr>
            <a:r>
              <a:t>This can also include a video of a system demonstration (this is 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esign Overview: Technical Challenges"/>
          <p:cNvSpPr txBox="1"/>
          <p:nvPr>
            <p:ph type="title" idx="4294967295"/>
          </p:nvPr>
        </p:nvSpPr>
        <p:spPr>
          <a:xfrm>
            <a:off x="1500187" y="274637"/>
            <a:ext cx="7186613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Design Overview: Technical Challenges</a:t>
            </a:r>
          </a:p>
        </p:txBody>
      </p:sp>
      <p:sp>
        <p:nvSpPr>
          <p:cNvPr id="118" name="Length: One Slide…"/>
          <p:cNvSpPr txBox="1"/>
          <p:nvPr>
            <p:ph type="body" sz="quarter" idx="4294967295"/>
          </p:nvPr>
        </p:nvSpPr>
        <p:spPr>
          <a:xfrm>
            <a:off x="457200" y="1600199"/>
            <a:ext cx="8229600" cy="736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har char="•"/>
              <a:defRPr sz="1200"/>
            </a:pPr>
            <a:r>
              <a:t>Length: One Slide</a:t>
            </a:r>
          </a:p>
          <a:p>
            <a:pPr>
              <a:lnSpc>
                <a:spcPct val="90000"/>
              </a:lnSpc>
              <a:spcBef>
                <a:spcPts val="200"/>
              </a:spcBef>
              <a:buChar char="•"/>
              <a:defRPr sz="1200"/>
            </a:pPr>
            <a:r>
              <a:t>This is a brief section summarizing the nature of the design constraints and challenges you have recognized in delivering your product mission.</a:t>
            </a:r>
          </a:p>
        </p:txBody>
      </p:sp>
      <p:sp>
        <p:nvSpPr>
          <p:cNvPr id="119" name="The IOT wand will need to discern between different states and not falsely report spells…"/>
          <p:cNvSpPr txBox="1"/>
          <p:nvPr/>
        </p:nvSpPr>
        <p:spPr>
          <a:xfrm>
            <a:off x="596900" y="2724506"/>
            <a:ext cx="8229600" cy="2445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2800"/>
            </a:pPr>
            <a:r>
              <a:t>The IOT wand will need to discern between different states and not falsely report spells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endParaRPr sz="240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2800"/>
            </a:pPr>
            <a:r>
              <a:t>This was the hardest design challenge we’ve had. We had to fine tune the acceleration thresholds so that it was the right sensitivity.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