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embeddedFontLst>
    <p:embeddedFont>
      <p:font typeface="Libre Franklin Medium"/>
      <p:regular r:id="rId15"/>
      <p:bold r:id="rId16"/>
      <p:italic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Medium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Medium-italic.fntdata"/><Relationship Id="rId16" Type="http://schemas.openxmlformats.org/officeDocument/2006/relationships/font" Target="fonts/LibreFranklin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font" Target="fonts/LibreFranklin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36c27311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36c27311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f836c27311_0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36c27311_0_2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836c27311_0_2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836c27311_0_2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36c27311_0_2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36c27311_0_2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f836c27311_0_2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36c27311_0_3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36c27311_0_3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f836c27311_0_3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36c27311_0_5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836c27311_0_5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836c27311_0_5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36c27311_0_4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36c27311_0_4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836c27311_0_4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56339" y="120853"/>
            <a:ext cx="1087932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838202" y="1804416"/>
            <a:ext cx="10515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56339" y="120853"/>
            <a:ext cx="1087932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56339" y="120853"/>
            <a:ext cx="1087932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21920" y="0"/>
            <a:ext cx="11948160" cy="6857996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56339" y="120853"/>
            <a:ext cx="1087932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2" y="1804416"/>
            <a:ext cx="10515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4422" y="5427342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302198" y="5901986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8763001" y="65087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88" y="3121721"/>
            <a:ext cx="3303056" cy="314805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2124075" y="2025525"/>
            <a:ext cx="6829426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6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 flipH="1">
            <a:off x="9829798" y="5334000"/>
            <a:ext cx="2366622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7254442" y="6009417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193281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444567" y="6412210"/>
            <a:ext cx="3654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2011337" y="1219200"/>
            <a:ext cx="9063317" cy="248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INSTITUTE : UIE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: APEX INSTITUTE OF TECHNOLOGY(CSE)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INDUSTRIAL SUMMER TRAINING</a:t>
            </a:r>
            <a:endParaRPr b="1" sz="32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3667429" y="3868376"/>
            <a:ext cx="5286072" cy="2233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 Rishabh Anand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UID: 19BCS4525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IoT-1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Group: 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838202" y="545808"/>
            <a:ext cx="967740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</a:t>
            </a:r>
            <a:endParaRPr/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838202" y="1524000"/>
            <a:ext cx="10515600" cy="4648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About the company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Why to choose  this company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About the project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Learning Outcome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838200" y="509650"/>
            <a:ext cx="10697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64625" y="1804425"/>
            <a:ext cx="11253600" cy="39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Kamtech Associates Private Limited is a technology based consultancy and solutions company 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Working across industry and business domains operating in emerging and mature economies like Africa, Europe, Middle East and Asia 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Two-time National Award winner (Government of India.)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1074654" y="6466738"/>
            <a:ext cx="22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8200" y="509650"/>
            <a:ext cx="10697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choose this company?</a:t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64625" y="1804425"/>
            <a:ext cx="11253600" cy="36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Kamtech Associates is an INDIAN company based in Jaipur.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It mainly works on web automation.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I got to work with high profile clients like KPMG and Accenture.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Had a Python base.</a:t>
            </a:r>
            <a:endParaRPr sz="2800">
              <a:highlight>
                <a:srgbClr val="FFFFFF"/>
              </a:highlight>
            </a:endParaRPr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074654" y="6466738"/>
            <a:ext cx="22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838200" y="509650"/>
            <a:ext cx="10697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Project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282000" y="1383225"/>
            <a:ext cx="11253600" cy="51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BidFast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Automated Tender Proposal maker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Automated CV maker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CV Database 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Tender Database</a:t>
            </a:r>
            <a:endParaRPr sz="28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EduBild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Automated Web MCQ Scraper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Automated</a:t>
            </a:r>
            <a:r>
              <a:rPr lang="en-US" sz="2800">
                <a:highlight>
                  <a:srgbClr val="FFFFFF"/>
                </a:highlight>
              </a:rPr>
              <a:t> MCQ Database generation</a:t>
            </a:r>
            <a:endParaRPr sz="28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Others</a:t>
            </a:r>
            <a:endParaRPr sz="2800">
              <a:highlight>
                <a:srgbClr val="FFFFFF"/>
              </a:highlight>
            </a:endParaRPr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11074654" y="6466738"/>
            <a:ext cx="22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838200" y="509650"/>
            <a:ext cx="10697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Outcome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282000" y="1383225"/>
            <a:ext cx="11465700" cy="43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Django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The current BidFast platform is </a:t>
            </a:r>
            <a:r>
              <a:rPr lang="en-US" sz="2800">
                <a:highlight>
                  <a:srgbClr val="FFFFFF"/>
                </a:highlight>
              </a:rPr>
              <a:t>based</a:t>
            </a:r>
            <a:r>
              <a:rPr lang="en-US" sz="2800">
                <a:highlight>
                  <a:srgbClr val="FFFFFF"/>
                </a:highlight>
              </a:rPr>
              <a:t> on Django</a:t>
            </a:r>
            <a:endParaRPr sz="28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Flask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Earlier it was based on Flask</a:t>
            </a:r>
            <a:endParaRPr sz="28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Selenium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Web Automation </a:t>
            </a:r>
            <a:r>
              <a:rPr lang="en-US" sz="2800">
                <a:highlight>
                  <a:srgbClr val="FFFFFF"/>
                </a:highlight>
              </a:rPr>
              <a:t>framework</a:t>
            </a:r>
            <a:r>
              <a:rPr lang="en-US" sz="2800">
                <a:highlight>
                  <a:srgbClr val="FFFFFF"/>
                </a:highlight>
              </a:rPr>
              <a:t> for controlling web-pages across browsers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11074654" y="6466738"/>
            <a:ext cx="22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838200" y="509650"/>
            <a:ext cx="10697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Outcome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282000" y="1383225"/>
            <a:ext cx="11465700" cy="43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Jinja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</a:rPr>
              <a:t>Docx automation and testing framework using specified tags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PyDocs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</a:rPr>
              <a:t>Docx generation and manipulation framework.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Beautiful Soup 4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</a:rPr>
              <a:t>Webpage content modification and extraction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11074654" y="6466738"/>
            <a:ext cx="22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838200" y="509650"/>
            <a:ext cx="106974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336000" y="2139225"/>
            <a:ext cx="11253600" cy="3858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Working at Kamtech was a bliss.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Learned a lot about Django and how the web works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highlight>
                  <a:srgbClr val="FFFFFF"/>
                </a:highlight>
              </a:rPr>
              <a:t>Moreover </a:t>
            </a:r>
            <a:r>
              <a:rPr lang="en-US" sz="2800">
                <a:highlight>
                  <a:srgbClr val="FFFFFF"/>
                </a:highlight>
              </a:rPr>
              <a:t>Taught me the importance of :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team-work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time management</a:t>
            </a:r>
            <a:endParaRPr sz="2800">
              <a:highlight>
                <a:srgbClr val="FFFFFF"/>
              </a:highlight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>
                <a:highlight>
                  <a:srgbClr val="FFFFFF"/>
                </a:highlight>
              </a:rPr>
              <a:t>being open to ideas</a:t>
            </a:r>
            <a:endParaRPr sz="2800">
              <a:highlight>
                <a:srgbClr val="FFFFFF"/>
              </a:highlight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11074654" y="6466738"/>
            <a:ext cx="22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192000" cy="4688205"/>
            <a:chOff x="0" y="0"/>
            <a:chExt cx="12192000" cy="4688205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12192000" cy="4688205"/>
            </a:xfrm>
            <a:custGeom>
              <a:rect b="b" l="l" r="r" t="t"/>
              <a:pathLst>
                <a:path extrusionOk="0" h="4688205" w="12192000">
                  <a:moveTo>
                    <a:pt x="12192000" y="0"/>
                  </a:moveTo>
                  <a:lnTo>
                    <a:pt x="0" y="0"/>
                  </a:lnTo>
                  <a:lnTo>
                    <a:pt x="0" y="4687824"/>
                  </a:lnTo>
                  <a:lnTo>
                    <a:pt x="12192000" y="46878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85622">
                <a:alpha val="5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9348216" y="0"/>
              <a:ext cx="1828800" cy="182880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</a:path>
                <a:path extrusionOk="0" h="1828800" w="1828800">
                  <a:moveTo>
                    <a:pt x="819911" y="0"/>
                  </a:moveTo>
                  <a:lnTo>
                    <a:pt x="1483867" y="663955"/>
                  </a:lnTo>
                </a:path>
              </a:pathLst>
            </a:custGeom>
            <a:noFill/>
            <a:ln cap="flat" cmpd="sng" w="9525">
              <a:solidFill>
                <a:srgbClr val="EC7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390143" y="5129783"/>
            <a:ext cx="1728470" cy="1728470"/>
            <a:chOff x="390143" y="5129783"/>
            <a:chExt cx="1728470" cy="1728470"/>
          </a:xfrm>
        </p:grpSpPr>
        <p:sp>
          <p:nvSpPr>
            <p:cNvPr id="125" name="Google Shape;125;p15"/>
            <p:cNvSpPr/>
            <p:nvPr/>
          </p:nvSpPr>
          <p:spPr>
            <a:xfrm>
              <a:off x="734568" y="6294119"/>
              <a:ext cx="558800" cy="558800"/>
            </a:xfrm>
            <a:custGeom>
              <a:rect b="b" l="l" r="r" t="t"/>
              <a:pathLst>
                <a:path extrusionOk="0" h="558800" w="558800">
                  <a:moveTo>
                    <a:pt x="0" y="0"/>
                  </a:moveTo>
                  <a:lnTo>
                    <a:pt x="558291" y="558344"/>
                  </a:lnTo>
                </a:path>
              </a:pathLst>
            </a:custGeom>
            <a:noFill/>
            <a:ln cap="flat" cmpd="sng" w="9525">
              <a:solidFill>
                <a:srgbClr val="EC7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0143" y="5129783"/>
              <a:ext cx="1728470" cy="1728470"/>
            </a:xfrm>
            <a:custGeom>
              <a:rect b="b" l="l" r="r" t="t"/>
              <a:pathLst>
                <a:path extrusionOk="0" h="1728470" w="1728470">
                  <a:moveTo>
                    <a:pt x="0" y="0"/>
                  </a:moveTo>
                  <a:lnTo>
                    <a:pt x="1728343" y="1728310"/>
                  </a:lnTo>
                </a:path>
              </a:pathLst>
            </a:custGeom>
            <a:noFill/>
            <a:ln cap="flat" cmpd="sng" w="9525">
              <a:solidFill>
                <a:srgbClr val="EC7C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4715002" y="2212619"/>
            <a:ext cx="4274820" cy="1243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THANK YOU</a:t>
            </a:r>
            <a:endParaRPr sz="8000"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644139" y="1214627"/>
            <a:ext cx="2685415" cy="3228340"/>
          </a:xfrm>
          <a:custGeom>
            <a:rect b="b" l="l" r="r" t="t"/>
            <a:pathLst>
              <a:path extrusionOk="0" h="3228340" w="2685415">
                <a:moveTo>
                  <a:pt x="2429256" y="2414524"/>
                </a:moveTo>
                <a:lnTo>
                  <a:pt x="1612138" y="3227832"/>
                </a:lnTo>
                <a:lnTo>
                  <a:pt x="0" y="1613916"/>
                </a:lnTo>
                <a:lnTo>
                  <a:pt x="1612138" y="0"/>
                </a:lnTo>
                <a:lnTo>
                  <a:pt x="2429256" y="818134"/>
                </a:lnTo>
              </a:path>
              <a:path extrusionOk="0" h="3228340" w="2685415">
                <a:moveTo>
                  <a:pt x="2685288" y="2414524"/>
                </a:moveTo>
                <a:lnTo>
                  <a:pt x="1868170" y="3227832"/>
                </a:lnTo>
                <a:lnTo>
                  <a:pt x="256032" y="1613916"/>
                </a:lnTo>
                <a:lnTo>
                  <a:pt x="1868170" y="0"/>
                </a:lnTo>
                <a:lnTo>
                  <a:pt x="2685288" y="818134"/>
                </a:lnTo>
              </a:path>
            </a:pathLst>
          </a:custGeom>
          <a:noFill/>
          <a:ln cap="flat" cmpd="sng" w="396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37742" y="152401"/>
            <a:ext cx="411481" cy="1612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11074654" y="6466738"/>
            <a:ext cx="2298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