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04" r:id="rId10"/>
    <p:sldId id="408" r:id="rId11"/>
    <p:sldId id="405" r:id="rId12"/>
    <p:sldId id="4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8" d="100"/>
          <a:sy n="88" d="100"/>
        </p:scale>
        <p:origin x="-691"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ture.com/articles/s41586-018-0438-y" TargetMode="External"/><Relationship Id="rId2" Type="http://schemas.openxmlformats.org/officeDocument/2006/relationships/hyperlink" Target="https://www.blog.google/technology/ai/forecasting-earthquake-aftershock-locations-ai-assisted-sci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733909"/>
            <a:ext cx="6829425" cy="253935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a:t>
            </a:r>
            <a:r>
              <a:rPr lang="en-US" sz="2400" i="1" dirty="0" smtClean="0">
                <a:solidFill>
                  <a:srgbClr val="000000"/>
                </a:solidFill>
              </a:rPr>
              <a:t>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smtClean="0">
                <a:solidFill>
                  <a:srgbClr val="000000"/>
                </a:solidFill>
              </a:rPr>
              <a:t> IN</a:t>
            </a:r>
          </a:p>
          <a:p>
            <a:pPr algn="ctr">
              <a:lnSpc>
                <a:spcPct val="150000"/>
              </a:lnSpc>
            </a:pPr>
            <a:r>
              <a:rPr lang="en-US" sz="2400" b="1" dirty="0" smtClean="0">
                <a:solidFill>
                  <a:srgbClr val="000000"/>
                </a:solidFill>
              </a:rPr>
              <a:t>COMPUTER SCIENCE –INTERNET OF THINGS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smtClean="0"/>
              <a:t>Forecasting earthquake aftershock locations with AI-assisted science</a:t>
            </a:r>
            <a:endParaRPr lang="en-US" sz="3600" b="1" dirty="0"/>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235098" y="4635806"/>
            <a:ext cx="4849276" cy="1323439"/>
          </a:xfrm>
          <a:prstGeom prst="rect">
            <a:avLst/>
          </a:prstGeom>
          <a:noFill/>
        </p:spPr>
        <p:txBody>
          <a:bodyPr wrap="none" rtlCol="0">
            <a:spAutoFit/>
          </a:bodyPr>
          <a:lstStyle/>
          <a:p>
            <a:r>
              <a:rPr lang="en-US" sz="2000" b="1" dirty="0"/>
              <a:t>Submitted by: </a:t>
            </a:r>
            <a:endParaRPr lang="en-US" sz="2000" b="1" dirty="0" smtClean="0"/>
          </a:p>
          <a:p>
            <a:r>
              <a:rPr lang="en-US" sz="2000" dirty="0" err="1" smtClean="0"/>
              <a:t>Abhishek</a:t>
            </a:r>
            <a:r>
              <a:rPr lang="en-US" sz="2000" dirty="0" smtClean="0"/>
              <a:t> </a:t>
            </a:r>
            <a:r>
              <a:rPr lang="en-US" sz="2000" dirty="0" err="1" smtClean="0"/>
              <a:t>Singh,Shefali</a:t>
            </a:r>
            <a:r>
              <a:rPr lang="en-US" sz="2000" dirty="0" smtClean="0"/>
              <a:t> </a:t>
            </a:r>
            <a:r>
              <a:rPr lang="en-US" sz="2000" dirty="0" err="1" smtClean="0"/>
              <a:t>Yadav</a:t>
            </a:r>
            <a:r>
              <a:rPr lang="en-US" sz="2000" dirty="0" smtClean="0"/>
              <a:t>, </a:t>
            </a:r>
            <a:r>
              <a:rPr lang="en-US" sz="2000" dirty="0" err="1" smtClean="0"/>
              <a:t>Rishabh</a:t>
            </a:r>
            <a:r>
              <a:rPr lang="en-US" sz="2000" dirty="0" smtClean="0"/>
              <a:t> </a:t>
            </a:r>
            <a:r>
              <a:rPr lang="en-US" sz="2000" dirty="0" err="1" smtClean="0"/>
              <a:t>Anand</a:t>
            </a:r>
            <a:endParaRPr lang="en-US" sz="2000" dirty="0"/>
          </a:p>
          <a:p>
            <a:r>
              <a:rPr lang="en-US" sz="2000" dirty="0" smtClean="0"/>
              <a:t>19BCS4508,19BCS4524,19BCS4525</a:t>
            </a:r>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smtClean="0"/>
              <a:t>NIKHIL AGARWAL</a:t>
            </a:r>
            <a:endParaRPr lang="en-US" sz="2000" dirty="0"/>
          </a:p>
          <a:p>
            <a:endParaRPr lang="en-US" sz="2000" dirty="0"/>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https://www.blog.google/technology/ai/forecasting-earthquake-aftershock-locations-ai-assisted-science</a:t>
            </a:r>
            <a:r>
              <a:rPr lang="en-US" dirty="0" smtClean="0">
                <a:hlinkClick r:id="rId2"/>
              </a:rPr>
              <a:t>/</a:t>
            </a:r>
            <a:endParaRPr lang="en-US" dirty="0" smtClean="0"/>
          </a:p>
          <a:p>
            <a:r>
              <a:rPr lang="en-US" dirty="0" smtClean="0">
                <a:hlinkClick r:id="rId3"/>
              </a:rPr>
              <a:t>https://</a:t>
            </a:r>
            <a:r>
              <a:rPr lang="en-US" dirty="0" smtClean="0">
                <a:hlinkClick r:id="rId3"/>
              </a:rPr>
              <a:t>www.nature.com/articles/s41586-018-0438-y#author-information</a:t>
            </a:r>
            <a:endParaRPr lang="en-US" dirty="0" smtClean="0"/>
          </a:p>
          <a:p>
            <a:r>
              <a:rPr lang="en-US" dirty="0" err="1" smtClean="0"/>
              <a:t>Båth</a:t>
            </a:r>
            <a:r>
              <a:rPr lang="en-US" dirty="0" smtClean="0"/>
              <a:t>, M. Lateral </a:t>
            </a:r>
            <a:r>
              <a:rPr lang="en-US" dirty="0" err="1" smtClean="0"/>
              <a:t>inhomogeneities</a:t>
            </a:r>
            <a:r>
              <a:rPr lang="en-US" dirty="0" smtClean="0"/>
              <a:t> of the upper mantle. </a:t>
            </a:r>
            <a:r>
              <a:rPr lang="en-US" i="1" dirty="0" err="1" smtClean="0"/>
              <a:t>Tectonophysics</a:t>
            </a:r>
            <a:r>
              <a:rPr lang="en-US" dirty="0" smtClean="0"/>
              <a:t> </a:t>
            </a:r>
            <a:r>
              <a:rPr lang="en-US" b="1" dirty="0" smtClean="0"/>
              <a:t>2</a:t>
            </a:r>
            <a:r>
              <a:rPr lang="en-US" dirty="0" smtClean="0"/>
              <a:t>, 483–514 (1965</a:t>
            </a:r>
            <a:r>
              <a:rPr lang="en-US" dirty="0" smtClean="0"/>
              <a:t>).</a:t>
            </a:r>
          </a:p>
          <a:p>
            <a:r>
              <a:rPr lang="en-US" dirty="0" err="1" smtClean="0"/>
              <a:t>Utsu</a:t>
            </a:r>
            <a:r>
              <a:rPr lang="en-US" dirty="0" smtClean="0"/>
              <a:t>, T. A statistical study on the occurrence of aftershocks. </a:t>
            </a:r>
            <a:r>
              <a:rPr lang="en-US" i="1" dirty="0" err="1" smtClean="0"/>
              <a:t>Geophys</a:t>
            </a:r>
            <a:r>
              <a:rPr lang="en-US" i="1" dirty="0" smtClean="0"/>
              <a:t>. Mag</a:t>
            </a:r>
            <a:r>
              <a:rPr lang="en-US" dirty="0" smtClean="0"/>
              <a:t>. </a:t>
            </a:r>
            <a:r>
              <a:rPr lang="en-US" b="1" dirty="0" smtClean="0"/>
              <a:t>30</a:t>
            </a:r>
            <a:r>
              <a:rPr lang="en-US" dirty="0" smtClean="0"/>
              <a:t>, 521–605 (1961</a:t>
            </a:r>
            <a:r>
              <a:rPr lang="en-US" dirty="0" smtClean="0"/>
              <a:t>).</a:t>
            </a:r>
          </a:p>
          <a:p>
            <a:r>
              <a:rPr lang="en-US" dirty="0" smtClean="0"/>
              <a:t>Parsons</a:t>
            </a:r>
            <a:r>
              <a:rPr lang="en-US" dirty="0" smtClean="0"/>
              <a:t>, T., Stein, R. S., Simpson, R. W. &amp; </a:t>
            </a:r>
            <a:r>
              <a:rPr lang="en-US" dirty="0" err="1" smtClean="0"/>
              <a:t>Reasenberg</a:t>
            </a:r>
            <a:r>
              <a:rPr lang="en-US" dirty="0" smtClean="0"/>
              <a:t>, P. A. Stress sensitivity of fault seismicity: a comparison between limited-offset oblique and major strike-slip faults. </a:t>
            </a:r>
            <a:r>
              <a:rPr lang="en-US" i="1" dirty="0" smtClean="0"/>
              <a:t>J. </a:t>
            </a:r>
            <a:r>
              <a:rPr lang="en-US" i="1" dirty="0" err="1" smtClean="0"/>
              <a:t>Geophys</a:t>
            </a:r>
            <a:r>
              <a:rPr lang="en-US" i="1" dirty="0" smtClean="0"/>
              <a:t>. Res</a:t>
            </a:r>
            <a:r>
              <a:rPr lang="en-US" dirty="0" smtClean="0"/>
              <a:t>. </a:t>
            </a:r>
            <a:r>
              <a:rPr lang="en-US" b="1" dirty="0" smtClean="0"/>
              <a:t>104</a:t>
            </a:r>
            <a:r>
              <a:rPr lang="en-US" dirty="0" smtClean="0"/>
              <a:t>, 20183–20202 (1999).</a:t>
            </a:r>
          </a:p>
          <a:p>
            <a:pPr>
              <a:buNone/>
            </a:pPr>
            <a:r>
              <a:rPr lang="en-US" b="1" dirty="0" smtClean="0"/>
              <a:t/>
            </a:r>
            <a:br>
              <a:rPr lang="en-US" b="1" dirty="0" smtClean="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xmlns=""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smtClean="0">
                <a:latin typeface="Times New Roman"/>
                <a:cs typeface="Times New Roman"/>
              </a:rPr>
              <a:t>Outline</a:t>
            </a:r>
            <a:endParaRPr lang="en-US" b="1" dirty="0">
              <a:latin typeface="Times New Roman"/>
              <a:cs typeface="Times New Roman"/>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smtClean="0">
                <a:latin typeface="Times New Roman"/>
                <a:cs typeface="Times New Roman"/>
              </a:rPr>
              <a:t>Introduction to Project</a:t>
            </a:r>
          </a:p>
          <a:p>
            <a:r>
              <a:rPr lang="en-US" dirty="0" smtClean="0">
                <a:latin typeface="Times New Roman"/>
                <a:cs typeface="Times New Roman"/>
              </a:rPr>
              <a:t>Literature Review</a:t>
            </a:r>
            <a:endParaRPr lang="en-US" dirty="0" smtClean="0">
              <a:latin typeface="Times New Roman"/>
              <a:cs typeface="Times New Roman"/>
            </a:endParaRPr>
          </a:p>
          <a:p>
            <a:r>
              <a:rPr lang="en-US" dirty="0" smtClean="0">
                <a:latin typeface="Times New Roman"/>
                <a:cs typeface="Times New Roman"/>
              </a:rPr>
              <a:t>Methodology</a:t>
            </a:r>
            <a:endParaRPr lang="en-US" spc="-10" dirty="0" smtClean="0">
              <a:latin typeface="Times New Roman"/>
              <a:cs typeface="Times New Roman"/>
            </a:endParaRPr>
          </a:p>
          <a:p>
            <a:r>
              <a:rPr lang="en-US" smtClean="0">
                <a:latin typeface="Times New Roman"/>
                <a:cs typeface="Times New Roman"/>
              </a:rPr>
              <a:t>Application</a:t>
            </a:r>
            <a:endParaRPr lang="en-US" dirty="0" smtClean="0">
              <a:latin typeface="Times New Roman"/>
              <a:cs typeface="Times New Roman"/>
            </a:endParaRPr>
          </a:p>
          <a:p>
            <a:r>
              <a:rPr lang="en-US" dirty="0" smtClean="0">
                <a:latin typeface="Times New Roman"/>
                <a:cs typeface="Times New Roman"/>
              </a:rPr>
              <a:t>References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260598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Project</a:t>
            </a:r>
            <a:endParaRPr lang="en-US" b="1" dirty="0"/>
          </a:p>
        </p:txBody>
      </p:sp>
      <p:sp>
        <p:nvSpPr>
          <p:cNvPr id="3" name="Content Placeholder 2"/>
          <p:cNvSpPr>
            <a:spLocks noGrp="1"/>
          </p:cNvSpPr>
          <p:nvPr>
            <p:ph idx="1"/>
          </p:nvPr>
        </p:nvSpPr>
        <p:spPr/>
        <p:txBody>
          <a:bodyPr>
            <a:normAutofit lnSpcReduction="10000"/>
          </a:bodyPr>
          <a:lstStyle/>
          <a:p>
            <a:r>
              <a:rPr lang="en-US" dirty="0" smtClean="0"/>
              <a:t>From hurricanes and floods to volcanoes and earthquakes, the Earth is continuously evolving in fits and spurts of dramatic activity. Earthquakes and subsequent tsunamis alone have caused massive destruction in the last decade—even over the course of writing this post, there were earthquakes in New Caledonia, Southern California, Iran, and Fiji, just to name a few</a:t>
            </a:r>
            <a:r>
              <a:rPr lang="en-US" dirty="0" smtClean="0"/>
              <a:t>.</a:t>
            </a:r>
          </a:p>
          <a:p>
            <a:r>
              <a:rPr lang="en-US" dirty="0" smtClean="0"/>
              <a:t>Earthquakes typically occur in sequences: an initial "</a:t>
            </a:r>
            <a:r>
              <a:rPr lang="en-US" dirty="0" err="1" smtClean="0"/>
              <a:t>mainshock</a:t>
            </a:r>
            <a:r>
              <a:rPr lang="en-US" dirty="0" smtClean="0"/>
              <a:t>" (the event that usually gets the headlines) is often followed by a set of "aftershocks." Although these aftershocks are usually smaller than the main shock, in some cases, they may significantly hamper recovery efforts.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xmlns=""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Project</a:t>
            </a:r>
            <a:endParaRPr lang="en-US" dirty="0"/>
          </a:p>
        </p:txBody>
      </p:sp>
      <p:sp>
        <p:nvSpPr>
          <p:cNvPr id="3" name="Content Placeholder 2"/>
          <p:cNvSpPr>
            <a:spLocks noGrp="1"/>
          </p:cNvSpPr>
          <p:nvPr>
            <p:ph idx="1"/>
          </p:nvPr>
        </p:nvSpPr>
        <p:spPr>
          <a:xfrm>
            <a:off x="838200" y="1552755"/>
            <a:ext cx="10515600" cy="4624208"/>
          </a:xfrm>
        </p:spPr>
        <p:txBody>
          <a:bodyPr>
            <a:normAutofit fontScale="92500" lnSpcReduction="10000"/>
          </a:bodyPr>
          <a:lstStyle/>
          <a:p>
            <a:r>
              <a:rPr lang="en-US" dirty="0" smtClean="0"/>
              <a:t>Aftershocks</a:t>
            </a:r>
            <a:r>
              <a:rPr lang="en-US" dirty="0" smtClean="0"/>
              <a:t> </a:t>
            </a:r>
            <a:r>
              <a:rPr lang="en-US" dirty="0" smtClean="0"/>
              <a:t>are produced by the stress that were caused </a:t>
            </a:r>
            <a:r>
              <a:rPr lang="en-US" dirty="0" smtClean="0"/>
              <a:t>by the </a:t>
            </a:r>
            <a:r>
              <a:rPr lang="en-US" dirty="0" smtClean="0"/>
              <a:t>earthquake. Now, by predicting the location of these aftershocks we can save a lot of damage to human life and resources, because most </a:t>
            </a:r>
            <a:r>
              <a:rPr lang="en-US" dirty="0" smtClean="0"/>
              <a:t>of the </a:t>
            </a:r>
            <a:r>
              <a:rPr lang="en-US" dirty="0" smtClean="0"/>
              <a:t>time it is these aftershocks that do a lot damage than main shocks. </a:t>
            </a:r>
            <a:endParaRPr lang="en-US" dirty="0" smtClean="0"/>
          </a:p>
          <a:p>
            <a:r>
              <a:rPr lang="en-US" dirty="0" smtClean="0"/>
              <a:t>Currently </a:t>
            </a:r>
            <a:r>
              <a:rPr lang="en-US" dirty="0" smtClean="0"/>
              <a:t>we have been using </a:t>
            </a:r>
            <a:r>
              <a:rPr lang="en-US" dirty="0" smtClean="0"/>
              <a:t>the coulomb’s stress criterion to explain the spatial distributions of aftershocks, but as the advent of technology is improving, it is highly possible that these machine learning models can find an undiscovered pattern that can be helpful in predicting the fair locations of aftershocks. </a:t>
            </a:r>
          </a:p>
          <a:p>
            <a:r>
              <a:rPr lang="en-US" dirty="0" smtClean="0"/>
              <a:t>The maximum magnitude of aftershocks and their temporal decay are well described by empirical laws (such as Bath’s </a:t>
            </a:r>
            <a:r>
              <a:rPr lang="en-US" dirty="0" smtClean="0"/>
              <a:t>law </a:t>
            </a:r>
            <a:r>
              <a:rPr lang="en-US" dirty="0" smtClean="0"/>
              <a:t>and Omori’s </a:t>
            </a:r>
            <a:r>
              <a:rPr lang="en-US" dirty="0" smtClean="0"/>
              <a:t>law </a:t>
            </a:r>
            <a:r>
              <a:rPr lang="en-US" dirty="0" smtClean="0"/>
              <a:t>), but explaining and forecasting the spatial distribution of aftershocks is more difficult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Review</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smtClean="0"/>
              <a:t>Coulomb failure stress change </a:t>
            </a:r>
            <a:r>
              <a:rPr lang="en-US" b="1" dirty="0" smtClean="0"/>
              <a:t>:</a:t>
            </a:r>
          </a:p>
          <a:p>
            <a:pPr>
              <a:buNone/>
            </a:pPr>
            <a:r>
              <a:rPr lang="en-US" dirty="0" smtClean="0"/>
              <a:t>    In this we  </a:t>
            </a:r>
            <a:r>
              <a:rPr lang="en-US" dirty="0" smtClean="0"/>
              <a:t>use a deep-learning approach to identify a static-stress-based criterion that forecasts aftershock locations without prior assumptions about fault orientation. We show that a neural network trained on more than 131,000 </a:t>
            </a:r>
            <a:r>
              <a:rPr lang="en-US" dirty="0" err="1" smtClean="0"/>
              <a:t>mainshock</a:t>
            </a:r>
            <a:r>
              <a:rPr lang="en-US" dirty="0" smtClean="0"/>
              <a:t>–aftershock pairs can predict the locations of aftershocks in an independent test dataset of more than 30,000 </a:t>
            </a:r>
            <a:r>
              <a:rPr lang="en-US" dirty="0" err="1" smtClean="0"/>
              <a:t>mainshock</a:t>
            </a:r>
            <a:r>
              <a:rPr lang="en-US" dirty="0" smtClean="0"/>
              <a:t>–aftershock pairs more accurately (area under curve of 0.849) than can classic Coulomb failure stress change (area under curve of 0.583). We find that the learned aftershock pattern is physically interpretable: the maximum change in shear stress, the von </a:t>
            </a:r>
            <a:r>
              <a:rPr lang="en-US" dirty="0" err="1" smtClean="0"/>
              <a:t>Mises</a:t>
            </a:r>
            <a:r>
              <a:rPr lang="en-US" dirty="0" smtClean="0"/>
              <a:t> yield criterion (a scaled version of the second invariant of the </a:t>
            </a:r>
            <a:r>
              <a:rPr lang="en-US" dirty="0" err="1" smtClean="0"/>
              <a:t>deviatoric</a:t>
            </a:r>
            <a:r>
              <a:rPr lang="en-US" dirty="0" smtClean="0"/>
              <a:t> stress-change tensor) and the sum of the absolute values of the independent components of the stress-change tensor each explain more than 98 per cent of the variance in the neural-network prediction. This </a:t>
            </a:r>
            <a:r>
              <a:rPr lang="en-US" dirty="0" smtClean="0"/>
              <a:t>machine-learning driven </a:t>
            </a:r>
            <a:r>
              <a:rPr lang="en-US" dirty="0" smtClean="0"/>
              <a:t>insight provides improved forecasts of aftershock locations and identifies physical quantities that may control </a:t>
            </a:r>
            <a:r>
              <a:rPr lang="en-US" dirty="0" smtClean="0"/>
              <a:t>earthquake.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Review</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Research by </a:t>
            </a:r>
            <a:r>
              <a:rPr lang="en-US" b="1" dirty="0" err="1" smtClean="0"/>
              <a:t>harvand</a:t>
            </a:r>
            <a:r>
              <a:rPr lang="en-US" b="1" dirty="0" smtClean="0"/>
              <a:t> and </a:t>
            </a:r>
            <a:r>
              <a:rPr lang="en-US" b="1" dirty="0" err="1" smtClean="0"/>
              <a:t>google</a:t>
            </a:r>
            <a:r>
              <a:rPr lang="en-US" b="1" dirty="0" smtClean="0"/>
              <a:t> machine learning experts:</a:t>
            </a:r>
          </a:p>
          <a:p>
            <a:pPr>
              <a:buNone/>
            </a:pPr>
            <a:r>
              <a:rPr lang="en-US" dirty="0" smtClean="0"/>
              <a:t>   They  </a:t>
            </a:r>
            <a:r>
              <a:rPr lang="en-US" dirty="0" smtClean="0"/>
              <a:t>started with a </a:t>
            </a:r>
            <a:r>
              <a:rPr lang="en-US" dirty="0" err="1" smtClean="0"/>
              <a:t>databse</a:t>
            </a:r>
            <a:r>
              <a:rPr lang="en-US" dirty="0" smtClean="0"/>
              <a:t> of information on more than 118 major earthquakes from around the </a:t>
            </a:r>
            <a:r>
              <a:rPr lang="en-US" dirty="0" err="1" smtClean="0"/>
              <a:t>world.From</a:t>
            </a:r>
            <a:r>
              <a:rPr lang="en-US" dirty="0" smtClean="0"/>
              <a:t> </a:t>
            </a:r>
            <a:r>
              <a:rPr lang="en-US" dirty="0" smtClean="0"/>
              <a:t>there, </a:t>
            </a:r>
            <a:r>
              <a:rPr lang="en-US" dirty="0" smtClean="0"/>
              <a:t>they </a:t>
            </a:r>
            <a:r>
              <a:rPr lang="en-US" dirty="0" smtClean="0"/>
              <a:t>applied a neural </a:t>
            </a:r>
            <a:r>
              <a:rPr lang="en-US" dirty="0" smtClean="0"/>
              <a:t>network </a:t>
            </a:r>
            <a:r>
              <a:rPr lang="en-US" dirty="0" smtClean="0"/>
              <a:t>to analyze the relationships between static stress changes caused by the </a:t>
            </a:r>
            <a:r>
              <a:rPr lang="en-US" dirty="0" err="1" smtClean="0"/>
              <a:t>mainshocks</a:t>
            </a:r>
            <a:r>
              <a:rPr lang="en-US" dirty="0" smtClean="0"/>
              <a:t> and aftershock locations. The algorithm was able to identify useful patterns.  </a:t>
            </a:r>
            <a:br>
              <a:rPr lang="en-US" dirty="0" smtClean="0"/>
            </a:br>
            <a:r>
              <a:rPr lang="en-US" dirty="0" smtClean="0"/>
              <a:t>The end result was an improved model to forecast aftershock locations and while this system is still imprecise, it’s a motivating step forward. Machine learning-based forecasts may one day help deploy emergency services and inform evacuation plans for areas at risk of an </a:t>
            </a:r>
            <a:r>
              <a:rPr lang="en-US" dirty="0" err="1" smtClean="0"/>
              <a:t>aftershock.When</a:t>
            </a:r>
            <a:r>
              <a:rPr lang="en-US" dirty="0" smtClean="0"/>
              <a:t> they </a:t>
            </a:r>
            <a:r>
              <a:rPr lang="en-US" dirty="0" smtClean="0"/>
              <a:t>applied neural networks to the data set, </a:t>
            </a:r>
            <a:r>
              <a:rPr lang="en-US" dirty="0" smtClean="0"/>
              <a:t>they </a:t>
            </a:r>
            <a:r>
              <a:rPr lang="en-US" dirty="0" smtClean="0"/>
              <a:t>were able to look under the hood at the specific combinations of factors that it found important and useful for that forecast, rather than just taking the forecasted results at face value. This opens up new possibilities for finding potential physical theories that may allow us to better understand natural phenomena.</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 </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The idea is to observe a volume which extends 100 km horizontally and 50 km vertically from the main shock. We then break that volume into 5kmx 5km x 5km small volumes and calculate the elastic stress change tensors at each of their </a:t>
            </a:r>
            <a:r>
              <a:rPr lang="en-US" dirty="0" err="1" smtClean="0"/>
              <a:t>centroid</a:t>
            </a:r>
            <a:r>
              <a:rPr lang="en-US" dirty="0" smtClean="0"/>
              <a:t>.</a:t>
            </a:r>
          </a:p>
          <a:p>
            <a:r>
              <a:rPr lang="en-US" dirty="0" smtClean="0"/>
              <a:t>Now using that information we need </a:t>
            </a:r>
            <a:r>
              <a:rPr lang="en-US" dirty="0" smtClean="0"/>
              <a:t>to predict </a:t>
            </a:r>
            <a:r>
              <a:rPr lang="en-US" dirty="0" smtClean="0"/>
              <a:t>whether there was an aftershock in that small volume or not. In order to know the ground truth we use International Seismological Center(ISC) event catalogue, in which for each main shock we looked up for its corresponding aftershocks from 1 sec to 1 year time and using </a:t>
            </a:r>
            <a:r>
              <a:rPr lang="en-US" dirty="0" smtClean="0"/>
              <a:t>that information </a:t>
            </a:r>
            <a:r>
              <a:rPr lang="en-US" dirty="0" smtClean="0"/>
              <a:t>we created our ground truth i.e. whether there was an aftershock in that small volume or </a:t>
            </a:r>
            <a:r>
              <a:rPr lang="en-US" dirty="0" smtClean="0"/>
              <a:t>not.</a:t>
            </a:r>
          </a:p>
          <a:p>
            <a:r>
              <a:rPr lang="en-US" dirty="0" smtClean="0"/>
              <a:t> So this whole problem is now a </a:t>
            </a:r>
            <a:r>
              <a:rPr lang="en-US" dirty="0" smtClean="0"/>
              <a:t>binary classification </a:t>
            </a:r>
            <a:r>
              <a:rPr lang="en-US" dirty="0" smtClean="0"/>
              <a:t>problem, in which our neural network has to predict was there an aftershock in that small 5km x 5km x 5km region or not. </a:t>
            </a:r>
            <a:r>
              <a:rPr lang="en-US" dirty="0" smtClean="0"/>
              <a:t>The model </a:t>
            </a:r>
            <a:r>
              <a:rPr lang="en-US" dirty="0" smtClean="0"/>
              <a:t>will use deep learning techniques to predict whether there can be aftershock at a particular locations or not. I’ll be taking the data </a:t>
            </a:r>
            <a:r>
              <a:rPr lang="en-US" dirty="0" err="1" smtClean="0"/>
              <a:t>providedby</a:t>
            </a:r>
            <a:r>
              <a:rPr lang="en-US" dirty="0" smtClean="0"/>
              <a:t> the SRCMOD http://equake-rc.info/SRCMOD/searchmodels/allevents/.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format of the data will be FSP (finite-source rupture model). We’ll </a:t>
            </a:r>
            <a:r>
              <a:rPr lang="en-US" dirty="0" smtClean="0"/>
              <a:t>not be </a:t>
            </a:r>
            <a:r>
              <a:rPr lang="en-US" dirty="0" smtClean="0"/>
              <a:t>working on how to process those SRCMOD files in order to create a </a:t>
            </a:r>
            <a:r>
              <a:rPr lang="en-US" dirty="0" err="1" smtClean="0"/>
              <a:t>csv</a:t>
            </a:r>
            <a:r>
              <a:rPr lang="en-US" dirty="0" smtClean="0"/>
              <a:t>. Rather we’ll use already created CSVs. </a:t>
            </a:r>
            <a:endParaRPr lang="en-US" dirty="0" smtClean="0"/>
          </a:p>
          <a:p>
            <a:r>
              <a:rPr lang="en-US" dirty="0" smtClean="0"/>
              <a:t>The data provided by the SCRMOD file contains the information about the hypocenter, latitude, longitude, magnitude, strike, dip, the </a:t>
            </a:r>
            <a:r>
              <a:rPr lang="en-US" dirty="0" smtClean="0"/>
              <a:t>inversion parameters </a:t>
            </a:r>
            <a:r>
              <a:rPr lang="en-US" dirty="0" smtClean="0"/>
              <a:t>and many other relevant data that is sufficient to get an insight of the earthquake. </a:t>
            </a:r>
            <a:endParaRPr lang="en-US" dirty="0" smtClean="0"/>
          </a:p>
          <a:p>
            <a:r>
              <a:rPr lang="en-US" dirty="0" smtClean="0"/>
              <a:t>We’ll be feeding these data to the neural network having several hidden layers (it depends on you, try and experiment with it), which will </a:t>
            </a:r>
            <a:r>
              <a:rPr lang="en-US" dirty="0" smtClean="0"/>
              <a:t>then try </a:t>
            </a:r>
            <a:r>
              <a:rPr lang="en-US" dirty="0" smtClean="0"/>
              <a:t>to extract the important features in order to predict the whether there is a chance of having an aftershock or not. we’ll be using two </a:t>
            </a:r>
            <a:r>
              <a:rPr lang="en-US" dirty="0" smtClean="0"/>
              <a:t>activation functions </a:t>
            </a:r>
            <a:r>
              <a:rPr lang="en-US" dirty="0" err="1" smtClean="0"/>
              <a:t>tanh</a:t>
            </a:r>
            <a:r>
              <a:rPr lang="en-US" dirty="0" smtClean="0"/>
              <a:t> and </a:t>
            </a:r>
            <a:r>
              <a:rPr lang="en-US" dirty="0" err="1" smtClean="0"/>
              <a:t>ReLu</a:t>
            </a:r>
            <a:r>
              <a:rPr lang="en-US" dirty="0" smtClean="0"/>
              <a:t> (again experiment with it). The </a:t>
            </a:r>
            <a:r>
              <a:rPr lang="en-US" dirty="0" smtClean="0"/>
              <a:t>output </a:t>
            </a:r>
            <a:r>
              <a:rPr lang="en-US" dirty="0" smtClean="0"/>
              <a:t>layer will be a sigmoid layer, which will give us a probability between 0 - 1, as </a:t>
            </a:r>
            <a:r>
              <a:rPr lang="en-US" dirty="0" smtClean="0"/>
              <a:t>to how </a:t>
            </a:r>
            <a:r>
              <a:rPr lang="en-US" dirty="0" smtClean="0"/>
              <a:t>confident it is.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a:t>
            </a:r>
            <a:endParaRPr lang="en-US" b="1" dirty="0"/>
          </a:p>
        </p:txBody>
      </p:sp>
      <p:sp>
        <p:nvSpPr>
          <p:cNvPr id="3" name="Content Placeholder 2"/>
          <p:cNvSpPr>
            <a:spLocks noGrp="1"/>
          </p:cNvSpPr>
          <p:nvPr>
            <p:ph idx="1"/>
          </p:nvPr>
        </p:nvSpPr>
        <p:spPr/>
        <p:txBody>
          <a:bodyPr/>
          <a:lstStyle/>
          <a:p>
            <a:r>
              <a:rPr lang="en-US" dirty="0" smtClean="0"/>
              <a:t>The model created in this project can </a:t>
            </a:r>
            <a:r>
              <a:rPr lang="en-US" dirty="0" smtClean="0"/>
              <a:t>be of great help to the society, as sometimes it is not the earthquake that do a lot damage but </a:t>
            </a:r>
            <a:r>
              <a:rPr lang="en-US" dirty="0" smtClean="0"/>
              <a:t>the incoming aftershocks , </a:t>
            </a:r>
            <a:r>
              <a:rPr lang="en-US" dirty="0" smtClean="0"/>
              <a:t>so if we can get an insight about the stress pattern that it left to the area, we can </a:t>
            </a:r>
            <a:r>
              <a:rPr lang="en-US" dirty="0" err="1" smtClean="0"/>
              <a:t>farely</a:t>
            </a:r>
            <a:r>
              <a:rPr lang="en-US" dirty="0" smtClean="0"/>
              <a:t> warn people about the chances </a:t>
            </a:r>
            <a:r>
              <a:rPr lang="en-US" dirty="0" smtClean="0"/>
              <a:t>of having </a:t>
            </a:r>
            <a:r>
              <a:rPr lang="en-US" dirty="0" smtClean="0"/>
              <a:t>an aftershock at that particular </a:t>
            </a:r>
            <a:r>
              <a:rPr lang="en-US" dirty="0" smtClean="0"/>
              <a:t>location</a:t>
            </a:r>
            <a:r>
              <a:rPr lang="en-US" dirty="0" smtClean="0"/>
              <a:t> </a:t>
            </a:r>
            <a:r>
              <a:rPr lang="en-US" dirty="0" smtClean="0"/>
              <a:t>as this can save damage to lives and property as well.</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xmlns="" val="8804656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6162</TotalTime>
  <Words>841</Words>
  <Application>Microsoft Office PowerPoint</Application>
  <PresentationFormat>Custom</PresentationFormat>
  <Paragraphs>58</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1_Office Theme</vt:lpstr>
      <vt:lpstr>2_Office Theme</vt:lpstr>
      <vt:lpstr>Contents Slide Master</vt:lpstr>
      <vt:lpstr>Slide 1</vt:lpstr>
      <vt:lpstr>Outline</vt:lpstr>
      <vt:lpstr>Introduction to Project</vt:lpstr>
      <vt:lpstr>Introduction to Project</vt:lpstr>
      <vt:lpstr>Literature Review</vt:lpstr>
      <vt:lpstr>Literature Review</vt:lpstr>
      <vt:lpstr>Methodology </vt:lpstr>
      <vt:lpstr>Methodology </vt:lpstr>
      <vt:lpstr>Application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hp</cp:lastModifiedBy>
  <cp:revision>492</cp:revision>
  <dcterms:created xsi:type="dcterms:W3CDTF">2019-01-09T10:33:58Z</dcterms:created>
  <dcterms:modified xsi:type="dcterms:W3CDTF">2022-03-14T03:19:03Z</dcterms:modified>
</cp:coreProperties>
</file>