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5" r:id="rId3"/>
  </p:sldMasterIdLst>
  <p:notesMasterIdLst>
    <p:notesMasterId r:id="rId34"/>
  </p:notesMasterIdLst>
  <p:handoutMasterIdLst>
    <p:handoutMasterId r:id="rId35"/>
  </p:handoutMasterIdLst>
  <p:sldIdLst>
    <p:sldId id="277" r:id="rId4"/>
    <p:sldId id="399" r:id="rId5"/>
    <p:sldId id="400" r:id="rId6"/>
    <p:sldId id="408" r:id="rId7"/>
    <p:sldId id="409" r:id="rId8"/>
    <p:sldId id="401" r:id="rId9"/>
    <p:sldId id="402" r:id="rId10"/>
    <p:sldId id="403" r:id="rId11"/>
    <p:sldId id="410" r:id="rId12"/>
    <p:sldId id="404" r:id="rId13"/>
    <p:sldId id="422" r:id="rId14"/>
    <p:sldId id="430" r:id="rId15"/>
    <p:sldId id="413" r:id="rId16"/>
    <p:sldId id="423" r:id="rId17"/>
    <p:sldId id="414" r:id="rId18"/>
    <p:sldId id="415" r:id="rId19"/>
    <p:sldId id="424" r:id="rId20"/>
    <p:sldId id="425" r:id="rId21"/>
    <p:sldId id="420" r:id="rId22"/>
    <p:sldId id="416" r:id="rId23"/>
    <p:sldId id="417" r:id="rId24"/>
    <p:sldId id="418" r:id="rId25"/>
    <p:sldId id="428" r:id="rId26"/>
    <p:sldId id="429" r:id="rId27"/>
    <p:sldId id="426" r:id="rId28"/>
    <p:sldId id="427" r:id="rId29"/>
    <p:sldId id="421" r:id="rId30"/>
    <p:sldId id="405" r:id="rId31"/>
    <p:sldId id="406" r:id="rId32"/>
    <p:sldId id="40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7">
          <p15:clr>
            <a:srgbClr val="A4A3A4"/>
          </p15:clr>
        </p15:guide>
        <p15:guide id="2" pos="3856">
          <p15:clr>
            <a:srgbClr val="A4A3A4"/>
          </p15:clr>
        </p15:guide>
      </p15:sldGuideLst>
    </p:ext>
    <p:ext uri="{2D200454-40CA-4A62-9FC3-DE9A4176ACB9}">
      <p15:notesGuideLst xmlns:p15="http://schemas.microsoft.com/office/powerpoint/2012/main">
        <p15:guide id="1" orient="horz" pos="2889">
          <p15:clr>
            <a:srgbClr val="A4A3A4"/>
          </p15:clr>
        </p15:guide>
        <p15:guide id="2" pos="216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941" autoAdjust="0"/>
    <p:restoredTop sz="94660" autoAdjust="0"/>
  </p:normalViewPr>
  <p:slideViewPr>
    <p:cSldViewPr snapToGrid="0">
      <p:cViewPr varScale="1">
        <p:scale>
          <a:sx n="91" d="100"/>
          <a:sy n="91" d="100"/>
        </p:scale>
        <p:origin x="600" y="77"/>
      </p:cViewPr>
      <p:guideLst>
        <p:guide orient="horz" pos="2167"/>
        <p:guide pos="3856"/>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9"/>
        <p:guide pos="2169"/>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ableStyles" Target="tableStyles.xml"/><Relationship Id="rId21" Type="http://schemas.openxmlformats.org/officeDocument/2006/relationships/slide" Target="slides/slide18.xml"/><Relationship Id="rId34"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handoutMaster" Target="handoutMasters/handoutMaster1.xml"/><Relationship Id="rId8" Type="http://schemas.openxmlformats.org/officeDocument/2006/relationships/slide" Target="slides/slide5.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t>12/6/2021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t>12/6/2021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t>‹#›</a:t>
            </a:fld>
            <a:endParaRPr 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Slide Number Placeholder 3"/>
          <p:cNvSpPr>
            <a:spLocks noGrp="1"/>
          </p:cNvSpPr>
          <p:nvPr>
            <p:ph type="sldNum" sz="quarter" idx="5"/>
          </p:nvPr>
        </p:nvSpPr>
        <p:spPr/>
        <p:txBody>
          <a:bodyPr/>
          <a:lstStyle/>
          <a:p>
            <a:fld id="{60732FBC-CC67-4B17-8935-02F23E3364AC}" type="slidenum">
              <a:rPr lang="en-US" smtClean="0"/>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1" fmla="*/ 19050 w 12211050"/>
              <a:gd name="connsiteY0-2" fmla="*/ 0 h 4133850"/>
              <a:gd name="connsiteX1-3" fmla="*/ 12211050 w 12211050"/>
              <a:gd name="connsiteY1-4" fmla="*/ 0 h 4133850"/>
              <a:gd name="connsiteX2-5" fmla="*/ 12211050 w 12211050"/>
              <a:gd name="connsiteY2-6" fmla="*/ 4133850 h 4133850"/>
              <a:gd name="connsiteX3-7" fmla="*/ 0 w 12211050"/>
              <a:gd name="connsiteY3-8" fmla="*/ 3219450 h 4133850"/>
              <a:gd name="connsiteX4-9" fmla="*/ 19050 w 12211050"/>
              <a:gd name="connsiteY4-10" fmla="*/ 0 h 4133850"/>
              <a:gd name="connsiteX0-11" fmla="*/ 19050 w 12211050"/>
              <a:gd name="connsiteY0-12" fmla="*/ 0 h 4438650"/>
              <a:gd name="connsiteX1-13" fmla="*/ 12211050 w 12211050"/>
              <a:gd name="connsiteY1-14" fmla="*/ 0 h 4438650"/>
              <a:gd name="connsiteX2-15" fmla="*/ 12211050 w 12211050"/>
              <a:gd name="connsiteY2-16" fmla="*/ 4438650 h 4438650"/>
              <a:gd name="connsiteX3-17" fmla="*/ 0 w 12211050"/>
              <a:gd name="connsiteY3-18" fmla="*/ 3219450 h 4438650"/>
              <a:gd name="connsiteX4-19" fmla="*/ 19050 w 12211050"/>
              <a:gd name="connsiteY4-20" fmla="*/ 0 h 44386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1" fmla="*/ 19050 w 12211050"/>
              <a:gd name="connsiteY0-2" fmla="*/ 0 h 4133850"/>
              <a:gd name="connsiteX1-3" fmla="*/ 12211050 w 12211050"/>
              <a:gd name="connsiteY1-4" fmla="*/ 0 h 4133850"/>
              <a:gd name="connsiteX2-5" fmla="*/ 12211050 w 12211050"/>
              <a:gd name="connsiteY2-6" fmla="*/ 4133850 h 4133850"/>
              <a:gd name="connsiteX3-7" fmla="*/ 0 w 12211050"/>
              <a:gd name="connsiteY3-8" fmla="*/ 3219450 h 4133850"/>
              <a:gd name="connsiteX4-9" fmla="*/ 19050 w 12211050"/>
              <a:gd name="connsiteY4-10" fmla="*/ 0 h 4133850"/>
              <a:gd name="connsiteX0-11" fmla="*/ 19050 w 12211050"/>
              <a:gd name="connsiteY0-12" fmla="*/ 0 h 4438650"/>
              <a:gd name="connsiteX1-13" fmla="*/ 12211050 w 12211050"/>
              <a:gd name="connsiteY1-14" fmla="*/ 0 h 4438650"/>
              <a:gd name="connsiteX2-15" fmla="*/ 12211050 w 12211050"/>
              <a:gd name="connsiteY2-16" fmla="*/ 4438650 h 4438650"/>
              <a:gd name="connsiteX3-17" fmla="*/ 0 w 12211050"/>
              <a:gd name="connsiteY3-18" fmla="*/ 3219450 h 4438650"/>
              <a:gd name="connsiteX4-19" fmla="*/ 19050 w 12211050"/>
              <a:gd name="connsiteY4-20" fmla="*/ 0 h 44386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anose="020B0604020202020204"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5" b="0" baseline="0">
                <a:latin typeface="+mn-lt"/>
                <a:cs typeface="Arial" panose="020B0604020202020204"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anose="020B0604020202020204"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anose="020B0604020202020204"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Lst>
  <p:hf hdr="0" ftr="0" dt="0"/>
  <p:txStyles>
    <p:titleStyle>
      <a:lvl1pPr algn="ctr" defTabSz="1219200" rtl="0" eaLnBrk="1" latinLnBrk="1" hangingPunct="1">
        <a:spcBef>
          <a:spcPct val="0"/>
        </a:spcBef>
        <a:buNone/>
        <a:defRPr sz="5865" kern="1200">
          <a:solidFill>
            <a:schemeClr val="tx1"/>
          </a:solidFill>
          <a:latin typeface="+mj-lt"/>
          <a:ea typeface="+mj-ea"/>
          <a:cs typeface="+mj-cs"/>
        </a:defRPr>
      </a:lvl1pPr>
    </p:titleStyle>
    <p:bodyStyle>
      <a:lvl1pPr marL="457200" indent="-457200" algn="l" defTabSz="1219200" rtl="0" eaLnBrk="1" latinLnBrk="1"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1"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ko-KR"/>
      </a:defPPr>
      <a:lvl1pPr marL="0" algn="l" defTabSz="1219200" rtl="0" eaLnBrk="1" latinLnBrk="1" hangingPunct="1">
        <a:defRPr sz="2400" kern="1200">
          <a:solidFill>
            <a:schemeClr val="tx1"/>
          </a:solidFill>
          <a:latin typeface="+mn-lt"/>
          <a:ea typeface="+mn-ea"/>
          <a:cs typeface="+mn-cs"/>
        </a:defRPr>
      </a:lvl1pPr>
      <a:lvl2pPr marL="609600" algn="l" defTabSz="1219200" rtl="0" eaLnBrk="1" latinLnBrk="1" hangingPunct="1">
        <a:defRPr sz="2400" kern="1200">
          <a:solidFill>
            <a:schemeClr val="tx1"/>
          </a:solidFill>
          <a:latin typeface="+mn-lt"/>
          <a:ea typeface="+mn-ea"/>
          <a:cs typeface="+mn-cs"/>
        </a:defRPr>
      </a:lvl2pPr>
      <a:lvl3pPr marL="1219200" algn="l" defTabSz="1219200" rtl="0" eaLnBrk="1" latinLnBrk="1" hangingPunct="1">
        <a:defRPr sz="2400" kern="1200">
          <a:solidFill>
            <a:schemeClr val="tx1"/>
          </a:solidFill>
          <a:latin typeface="+mn-lt"/>
          <a:ea typeface="+mn-ea"/>
          <a:cs typeface="+mn-cs"/>
        </a:defRPr>
      </a:lvl3pPr>
      <a:lvl4pPr marL="1828800" algn="l" defTabSz="1219200" rtl="0" eaLnBrk="1" latinLnBrk="1" hangingPunct="1">
        <a:defRPr sz="2400" kern="1200">
          <a:solidFill>
            <a:schemeClr val="tx1"/>
          </a:solidFill>
          <a:latin typeface="+mn-lt"/>
          <a:ea typeface="+mn-ea"/>
          <a:cs typeface="+mn-cs"/>
        </a:defRPr>
      </a:lvl4pPr>
      <a:lvl5pPr marL="2438400" algn="l" defTabSz="1219200" rtl="0" eaLnBrk="1" latinLnBrk="1" hangingPunct="1">
        <a:defRPr sz="2400" kern="1200">
          <a:solidFill>
            <a:schemeClr val="tx1"/>
          </a:solidFill>
          <a:latin typeface="+mn-lt"/>
          <a:ea typeface="+mn-ea"/>
          <a:cs typeface="+mn-cs"/>
        </a:defRPr>
      </a:lvl5pPr>
      <a:lvl6pPr marL="3048000" algn="l" defTabSz="1219200" rtl="0" eaLnBrk="1" latinLnBrk="1" hangingPunct="1">
        <a:defRPr sz="2400" kern="1200">
          <a:solidFill>
            <a:schemeClr val="tx1"/>
          </a:solidFill>
          <a:latin typeface="+mn-lt"/>
          <a:ea typeface="+mn-ea"/>
          <a:cs typeface="+mn-cs"/>
        </a:defRPr>
      </a:lvl6pPr>
      <a:lvl7pPr marL="3657600" algn="l" defTabSz="1219200" rtl="0" eaLnBrk="1" latinLnBrk="1" hangingPunct="1">
        <a:defRPr sz="2400" kern="1200">
          <a:solidFill>
            <a:schemeClr val="tx1"/>
          </a:solidFill>
          <a:latin typeface="+mn-lt"/>
          <a:ea typeface="+mn-ea"/>
          <a:cs typeface="+mn-cs"/>
        </a:defRPr>
      </a:lvl7pPr>
      <a:lvl8pPr marL="4267200" algn="l" defTabSz="1219200" rtl="0" eaLnBrk="1" latinLnBrk="1" hangingPunct="1">
        <a:defRPr sz="2400" kern="1200">
          <a:solidFill>
            <a:schemeClr val="tx1"/>
          </a:solidFill>
          <a:latin typeface="+mn-lt"/>
          <a:ea typeface="+mn-ea"/>
          <a:cs typeface="+mn-cs"/>
        </a:defRPr>
      </a:lvl8pPr>
      <a:lvl9pPr marL="4876800" algn="l" defTabSz="121920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81521" y="1615729"/>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IN</a:t>
            </a:r>
          </a:p>
          <a:p>
            <a:pPr algn="ctr">
              <a:lnSpc>
                <a:spcPct val="150000"/>
              </a:lnSpc>
            </a:pPr>
            <a:r>
              <a:rPr lang="en-US" sz="2400" b="1" dirty="0">
                <a:solidFill>
                  <a:srgbClr val="000000"/>
                </a:solidFill>
              </a:rPr>
              <a:t>COMPUTER SCIENCE and ENGINEERING - INTERNET of THINGS</a:t>
            </a: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anose="02020603050405020304" pitchFamily="18" charset="0"/>
                <a:cs typeface="Times New Roman" panose="02020603050405020304" pitchFamily="18" charset="0"/>
              </a:rPr>
              <a:t>Department of AIT-CSE</a:t>
            </a:r>
            <a:endParaRPr lang="en-US" sz="1600" dirty="0">
              <a:solidFill>
                <a:srgbClr val="FF0000"/>
              </a:solidFill>
              <a:latin typeface="Times New Roman" panose="02020603050405020304" pitchFamily="18" charset="0"/>
              <a:cs typeface="Times New Roman" panose="02020603050405020304" pitchFamily="18" charset="0"/>
            </a:endParaRPr>
          </a:p>
        </p:txBody>
      </p:sp>
      <p:sp>
        <p:nvSpPr>
          <p:cNvPr id="26" name="TextBox 25"/>
          <p:cNvSpPr txBox="1">
            <a:spLocks noChangeArrowheads="1"/>
          </p:cNvSpPr>
          <p:nvPr/>
        </p:nvSpPr>
        <p:spPr bwMode="auto">
          <a:xfrm>
            <a:off x="1657138" y="443068"/>
            <a:ext cx="8477097" cy="1198880"/>
          </a:xfrm>
          <a:prstGeom prst="rect">
            <a:avLst/>
          </a:prstGeom>
          <a:noFill/>
          <a:ln>
            <a:noFill/>
          </a:ln>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3600" b="1" dirty="0">
                <a:latin typeface="Arial Black" panose="020B0A04020102020204" pitchFamily="34" charset="0"/>
              </a:rPr>
              <a:t>Federated Learning With IoT Devices</a:t>
            </a:r>
          </a:p>
        </p:txBody>
      </p:sp>
      <p:sp>
        <p:nvSpPr>
          <p:cNvPr id="15" name="Slide Number Placeholder 14"/>
          <p:cNvSpPr>
            <a:spLocks noGrp="1"/>
          </p:cNvSpPr>
          <p:nvPr>
            <p:ph type="sldNum" sz="quarter" idx="12"/>
          </p:nvPr>
        </p:nvSpPr>
        <p:spPr/>
        <p:txBody>
          <a:bodyPr/>
          <a:lstStyle/>
          <a:p>
            <a:fld id="{BDCDBBEF-AA6C-4BA6-85B2-A17D7F280E38}" type="slidenum">
              <a:rPr lang="en-US" smtClean="0"/>
              <a:t>1</a:t>
            </a:fld>
            <a:endParaRPr lang="en-US"/>
          </a:p>
        </p:txBody>
      </p:sp>
      <p:sp>
        <p:nvSpPr>
          <p:cNvPr id="5" name="TextBox 4"/>
          <p:cNvSpPr txBox="1"/>
          <p:nvPr/>
        </p:nvSpPr>
        <p:spPr>
          <a:xfrm>
            <a:off x="443325" y="4584539"/>
            <a:ext cx="4925509" cy="1785104"/>
          </a:xfrm>
          <a:prstGeom prst="rect">
            <a:avLst/>
          </a:prstGeom>
          <a:noFill/>
        </p:spPr>
        <p:txBody>
          <a:bodyPr wrap="square" rtlCol="0">
            <a:spAutoFit/>
          </a:bodyPr>
          <a:lstStyle/>
          <a:p>
            <a:pPr algn="l"/>
            <a:r>
              <a:rPr lang="en-US" sz="2000" b="1" dirty="0"/>
              <a:t>Submitted by: </a:t>
            </a:r>
          </a:p>
          <a:p>
            <a:r>
              <a:rPr lang="en-US" sz="1400" b="1" dirty="0"/>
              <a:t>Rishabh </a:t>
            </a:r>
            <a:r>
              <a:rPr lang="en-US" sz="1400" b="1" dirty="0" err="1"/>
              <a:t>Anand</a:t>
            </a:r>
            <a:r>
              <a:rPr lang="en-US" sz="1400" b="1" dirty="0"/>
              <a:t>             19BCS4525 </a:t>
            </a:r>
          </a:p>
          <a:p>
            <a:r>
              <a:rPr lang="en-US" sz="1400" b="1" dirty="0" err="1"/>
              <a:t>Udita</a:t>
            </a:r>
            <a:r>
              <a:rPr lang="en-US" sz="1400" b="1" dirty="0"/>
              <a:t> </a:t>
            </a:r>
            <a:r>
              <a:rPr lang="en-US" sz="1400" b="1" dirty="0" err="1"/>
              <a:t>Mitra</a:t>
            </a:r>
            <a:r>
              <a:rPr lang="en-US" sz="1400" b="1" dirty="0"/>
              <a:t>                   19BCS4662</a:t>
            </a:r>
          </a:p>
          <a:p>
            <a:r>
              <a:rPr lang="en-US" sz="1400" b="1" dirty="0" err="1"/>
              <a:t>Vandana</a:t>
            </a:r>
            <a:r>
              <a:rPr lang="en-US" sz="1400" b="1" dirty="0"/>
              <a:t> </a:t>
            </a:r>
            <a:r>
              <a:rPr lang="en-US" sz="1400" b="1" dirty="0" err="1"/>
              <a:t>Chauhan</a:t>
            </a:r>
            <a:r>
              <a:rPr lang="en-US" sz="1400" b="1" dirty="0"/>
              <a:t>       19BCS4532</a:t>
            </a:r>
          </a:p>
          <a:p>
            <a:r>
              <a:rPr lang="en-US" sz="1400" b="1" dirty="0" err="1"/>
              <a:t>Khushwant</a:t>
            </a:r>
            <a:r>
              <a:rPr lang="en-US" sz="1400" b="1" dirty="0"/>
              <a:t> </a:t>
            </a:r>
            <a:r>
              <a:rPr lang="en-US" sz="1400" b="1" dirty="0" err="1"/>
              <a:t>Rathore</a:t>
            </a:r>
            <a:r>
              <a:rPr lang="en-US" sz="1400" b="1" dirty="0"/>
              <a:t>   19BCS4644 </a:t>
            </a:r>
          </a:p>
          <a:p>
            <a:r>
              <a:rPr lang="en-US" sz="1400" b="1" dirty="0" err="1"/>
              <a:t>Abhishek</a:t>
            </a:r>
            <a:r>
              <a:rPr lang="en-US" sz="1400" b="1" dirty="0"/>
              <a:t> Gupta          19BCS4579 </a:t>
            </a:r>
          </a:p>
          <a:p>
            <a:endParaRPr lang="en-US" sz="2000" b="1" dirty="0"/>
          </a:p>
        </p:txBody>
      </p:sp>
      <p:sp>
        <p:nvSpPr>
          <p:cNvPr id="6" name="TextBox 5"/>
          <p:cNvSpPr txBox="1"/>
          <p:nvPr/>
        </p:nvSpPr>
        <p:spPr>
          <a:xfrm>
            <a:off x="9099840" y="4038585"/>
            <a:ext cx="2971326" cy="1938992"/>
          </a:xfrm>
          <a:prstGeom prst="rect">
            <a:avLst/>
          </a:prstGeom>
          <a:noFill/>
        </p:spPr>
        <p:txBody>
          <a:bodyPr wrap="none" rtlCol="0">
            <a:spAutoFit/>
          </a:bodyPr>
          <a:lstStyle/>
          <a:p>
            <a:pPr algn="l"/>
            <a:endParaRPr lang="en-US" sz="2000" b="1" dirty="0"/>
          </a:p>
          <a:p>
            <a:pPr algn="l"/>
            <a:endParaRPr lang="en-US" sz="2000" b="1" dirty="0"/>
          </a:p>
          <a:p>
            <a:pPr algn="l"/>
            <a:endParaRPr lang="en-US" sz="2000" b="1" dirty="0"/>
          </a:p>
          <a:p>
            <a:pPr algn="l"/>
            <a:r>
              <a:rPr lang="en-US" sz="2000" b="1" dirty="0"/>
              <a:t>Under the Supervision of: </a:t>
            </a:r>
            <a:endParaRPr lang="en-US" sz="2000" dirty="0"/>
          </a:p>
          <a:p>
            <a:pPr algn="l"/>
            <a:r>
              <a:rPr lang="en-US" sz="2000" b="1" dirty="0"/>
              <a:t>Sir </a:t>
            </a:r>
            <a:r>
              <a:rPr lang="en-US" sz="2000" b="1" dirty="0" err="1"/>
              <a:t>Piyush</a:t>
            </a:r>
            <a:r>
              <a:rPr lang="en-US" sz="2000" b="1" dirty="0"/>
              <a:t> Samanth </a:t>
            </a:r>
          </a:p>
          <a:p>
            <a:endParaRPr lang="en-US" sz="20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Outputs</a:t>
            </a:r>
          </a:p>
        </p:txBody>
      </p:sp>
      <p:sp>
        <p:nvSpPr>
          <p:cNvPr id="3" name="Content Placeholder 2"/>
          <p:cNvSpPr>
            <a:spLocks noGrp="1"/>
          </p:cNvSpPr>
          <p:nvPr>
            <p:ph sz="half" idx="1"/>
          </p:nvPr>
        </p:nvSpPr>
        <p:spPr/>
        <p:txBody>
          <a:bodyPr/>
          <a:lstStyle/>
          <a:p>
            <a:pPr marL="0" indent="0">
              <a:buNone/>
            </a:pPr>
            <a:r>
              <a:rPr lang="en-US" dirty="0"/>
              <a:t>Circuit Digram:</a:t>
            </a:r>
          </a:p>
          <a:p>
            <a:pPr marL="0" indent="0">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t>10</a:t>
            </a:fld>
            <a:endParaRPr lang="en-US"/>
          </a:p>
        </p:txBody>
      </p:sp>
      <p:pic>
        <p:nvPicPr>
          <p:cNvPr id="5" name="Content Placeholder 4"/>
          <p:cNvPicPr>
            <a:picLocks noGrp="1" noChangeAspect="1"/>
          </p:cNvPicPr>
          <p:nvPr>
            <p:ph sz="half" idx="2"/>
          </p:nvPr>
        </p:nvPicPr>
        <p:blipFill>
          <a:blip r:embed="rId2"/>
          <a:srcRect b="8624"/>
          <a:stretch>
            <a:fillRect/>
          </a:stretch>
        </p:blipFill>
        <p:spPr>
          <a:xfrm>
            <a:off x="4559300" y="1917065"/>
            <a:ext cx="5251450" cy="434213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2E4F1-B668-4AC2-A767-D38FB975D431}"/>
              </a:ext>
            </a:extLst>
          </p:cNvPr>
          <p:cNvSpPr>
            <a:spLocks noGrp="1"/>
          </p:cNvSpPr>
          <p:nvPr>
            <p:ph type="title"/>
          </p:nvPr>
        </p:nvSpPr>
        <p:spPr>
          <a:xfrm>
            <a:off x="838200" y="69413"/>
            <a:ext cx="10515600" cy="1325563"/>
          </a:xfrm>
        </p:spPr>
        <p:txBody>
          <a:bodyPr/>
          <a:lstStyle/>
          <a:p>
            <a:r>
              <a:rPr lang="en-US" dirty="0"/>
              <a:t>Hardware Code</a:t>
            </a:r>
          </a:p>
        </p:txBody>
      </p:sp>
      <p:sp>
        <p:nvSpPr>
          <p:cNvPr id="4" name="Slide Number Placeholder 3">
            <a:extLst>
              <a:ext uri="{FF2B5EF4-FFF2-40B4-BE49-F238E27FC236}">
                <a16:creationId xmlns:a16="http://schemas.microsoft.com/office/drawing/2014/main" id="{80E55AFC-3095-4BB9-9BDC-D7AC4F97A8AF}"/>
              </a:ext>
            </a:extLst>
          </p:cNvPr>
          <p:cNvSpPr>
            <a:spLocks noGrp="1"/>
          </p:cNvSpPr>
          <p:nvPr>
            <p:ph type="sldNum" sz="quarter" idx="12"/>
          </p:nvPr>
        </p:nvSpPr>
        <p:spPr/>
        <p:txBody>
          <a:bodyPr/>
          <a:lstStyle/>
          <a:p>
            <a:fld id="{BDCDBBEF-AA6C-4BA6-85B2-A17D7F280E38}" type="slidenum">
              <a:rPr lang="en-US" smtClean="0"/>
              <a:t>11</a:t>
            </a:fld>
            <a:endParaRPr lang="en-US"/>
          </a:p>
        </p:txBody>
      </p:sp>
      <p:pic>
        <p:nvPicPr>
          <p:cNvPr id="8" name="Picture 7">
            <a:extLst>
              <a:ext uri="{FF2B5EF4-FFF2-40B4-BE49-F238E27FC236}">
                <a16:creationId xmlns:a16="http://schemas.microsoft.com/office/drawing/2014/main" id="{B02C58FE-9B49-4D03-931A-11C69ADAB8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1107" y="1017473"/>
            <a:ext cx="9911359" cy="5575140"/>
          </a:xfrm>
          <a:prstGeom prst="rect">
            <a:avLst/>
          </a:prstGeom>
        </p:spPr>
      </p:pic>
    </p:spTree>
    <p:extLst>
      <p:ext uri="{BB962C8B-B14F-4D97-AF65-F5344CB8AC3E}">
        <p14:creationId xmlns:p14="http://schemas.microsoft.com/office/powerpoint/2010/main" val="37732741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2E4F1-B668-4AC2-A767-D38FB975D431}"/>
              </a:ext>
            </a:extLst>
          </p:cNvPr>
          <p:cNvSpPr>
            <a:spLocks noGrp="1"/>
          </p:cNvSpPr>
          <p:nvPr>
            <p:ph type="title"/>
          </p:nvPr>
        </p:nvSpPr>
        <p:spPr>
          <a:xfrm>
            <a:off x="838200" y="69413"/>
            <a:ext cx="10515600" cy="1325563"/>
          </a:xfrm>
        </p:spPr>
        <p:txBody>
          <a:bodyPr/>
          <a:lstStyle/>
          <a:p>
            <a:r>
              <a:rPr lang="en-US" dirty="0"/>
              <a:t>Hardware Code</a:t>
            </a:r>
          </a:p>
        </p:txBody>
      </p:sp>
      <p:sp>
        <p:nvSpPr>
          <p:cNvPr id="4" name="Slide Number Placeholder 3">
            <a:extLst>
              <a:ext uri="{FF2B5EF4-FFF2-40B4-BE49-F238E27FC236}">
                <a16:creationId xmlns:a16="http://schemas.microsoft.com/office/drawing/2014/main" id="{80E55AFC-3095-4BB9-9BDC-D7AC4F97A8AF}"/>
              </a:ext>
            </a:extLst>
          </p:cNvPr>
          <p:cNvSpPr>
            <a:spLocks noGrp="1"/>
          </p:cNvSpPr>
          <p:nvPr>
            <p:ph type="sldNum" sz="quarter" idx="12"/>
          </p:nvPr>
        </p:nvSpPr>
        <p:spPr/>
        <p:txBody>
          <a:bodyPr/>
          <a:lstStyle/>
          <a:p>
            <a:fld id="{BDCDBBEF-AA6C-4BA6-85B2-A17D7F280E38}" type="slidenum">
              <a:rPr lang="en-US" smtClean="0"/>
              <a:t>12</a:t>
            </a:fld>
            <a:endParaRPr lang="en-US"/>
          </a:p>
        </p:txBody>
      </p:sp>
      <p:pic>
        <p:nvPicPr>
          <p:cNvPr id="5" name="Picture 4">
            <a:extLst>
              <a:ext uri="{FF2B5EF4-FFF2-40B4-BE49-F238E27FC236}">
                <a16:creationId xmlns:a16="http://schemas.microsoft.com/office/drawing/2014/main" id="{408729EA-9697-45CD-8E31-C2B2DE0C45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2787" y="1112283"/>
            <a:ext cx="9924177" cy="5582350"/>
          </a:xfrm>
          <a:prstGeom prst="rect">
            <a:avLst/>
          </a:prstGeom>
        </p:spPr>
      </p:pic>
    </p:spTree>
    <p:extLst>
      <p:ext uri="{BB962C8B-B14F-4D97-AF65-F5344CB8AC3E}">
        <p14:creationId xmlns:p14="http://schemas.microsoft.com/office/powerpoint/2010/main" val="2050286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DCDBBEF-AA6C-4BA6-85B2-A17D7F280E38}" type="slidenum">
              <a:rPr lang="en-US" smtClean="0"/>
              <a:t>13</a:t>
            </a:fld>
            <a:endParaRPr lang="en-US"/>
          </a:p>
        </p:txBody>
      </p:sp>
      <p:pic>
        <p:nvPicPr>
          <p:cNvPr id="7" name="Content Placeholder 6" descr="output 1"/>
          <p:cNvPicPr>
            <a:picLocks noGrp="1" noChangeAspect="1"/>
          </p:cNvPicPr>
          <p:nvPr>
            <p:ph idx="1"/>
          </p:nvPr>
        </p:nvPicPr>
        <p:blipFill>
          <a:blip r:embed="rId2"/>
          <a:stretch>
            <a:fillRect/>
          </a:stretch>
        </p:blipFill>
        <p:spPr>
          <a:xfrm>
            <a:off x="778510" y="178435"/>
            <a:ext cx="10688320" cy="65436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2E4F1-B668-4AC2-A767-D38FB975D431}"/>
              </a:ext>
            </a:extLst>
          </p:cNvPr>
          <p:cNvSpPr>
            <a:spLocks noGrp="1"/>
          </p:cNvSpPr>
          <p:nvPr>
            <p:ph type="title"/>
          </p:nvPr>
        </p:nvSpPr>
        <p:spPr>
          <a:xfrm>
            <a:off x="838200" y="136525"/>
            <a:ext cx="10515600" cy="1325563"/>
          </a:xfrm>
        </p:spPr>
        <p:txBody>
          <a:bodyPr/>
          <a:lstStyle/>
          <a:p>
            <a:r>
              <a:rPr lang="en-US" dirty="0"/>
              <a:t>Data Generation</a:t>
            </a:r>
          </a:p>
        </p:txBody>
      </p:sp>
      <p:sp>
        <p:nvSpPr>
          <p:cNvPr id="4" name="Slide Number Placeholder 3">
            <a:extLst>
              <a:ext uri="{FF2B5EF4-FFF2-40B4-BE49-F238E27FC236}">
                <a16:creationId xmlns:a16="http://schemas.microsoft.com/office/drawing/2014/main" id="{80E55AFC-3095-4BB9-9BDC-D7AC4F97A8AF}"/>
              </a:ext>
            </a:extLst>
          </p:cNvPr>
          <p:cNvSpPr>
            <a:spLocks noGrp="1"/>
          </p:cNvSpPr>
          <p:nvPr>
            <p:ph type="sldNum" sz="quarter" idx="12"/>
          </p:nvPr>
        </p:nvSpPr>
        <p:spPr/>
        <p:txBody>
          <a:bodyPr/>
          <a:lstStyle/>
          <a:p>
            <a:fld id="{BDCDBBEF-AA6C-4BA6-85B2-A17D7F280E38}" type="slidenum">
              <a:rPr lang="en-US" smtClean="0"/>
              <a:t>14</a:t>
            </a:fld>
            <a:endParaRPr lang="en-US"/>
          </a:p>
        </p:txBody>
      </p:sp>
      <p:pic>
        <p:nvPicPr>
          <p:cNvPr id="8" name="Content Placeholder 7">
            <a:extLst>
              <a:ext uri="{FF2B5EF4-FFF2-40B4-BE49-F238E27FC236}">
                <a16:creationId xmlns:a16="http://schemas.microsoft.com/office/drawing/2014/main" id="{4C4B702D-F804-404D-A6F4-9BF4955EA9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9625" y="1247084"/>
            <a:ext cx="9520093" cy="5355052"/>
          </a:xfrm>
        </p:spPr>
      </p:pic>
    </p:spTree>
    <p:extLst>
      <p:ext uri="{BB962C8B-B14F-4D97-AF65-F5344CB8AC3E}">
        <p14:creationId xmlns:p14="http://schemas.microsoft.com/office/powerpoint/2010/main" val="12192900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2E4F1-B668-4AC2-A767-D38FB975D431}"/>
              </a:ext>
            </a:extLst>
          </p:cNvPr>
          <p:cNvSpPr>
            <a:spLocks noGrp="1"/>
          </p:cNvSpPr>
          <p:nvPr>
            <p:ph type="title"/>
          </p:nvPr>
        </p:nvSpPr>
        <p:spPr>
          <a:xfrm>
            <a:off x="838200" y="136525"/>
            <a:ext cx="10515600" cy="1325563"/>
          </a:xfrm>
        </p:spPr>
        <p:txBody>
          <a:bodyPr/>
          <a:lstStyle/>
          <a:p>
            <a:r>
              <a:rPr lang="en-US" dirty="0"/>
              <a:t>Data Generation</a:t>
            </a:r>
          </a:p>
        </p:txBody>
      </p:sp>
      <p:sp>
        <p:nvSpPr>
          <p:cNvPr id="4" name="Slide Number Placeholder 3">
            <a:extLst>
              <a:ext uri="{FF2B5EF4-FFF2-40B4-BE49-F238E27FC236}">
                <a16:creationId xmlns:a16="http://schemas.microsoft.com/office/drawing/2014/main" id="{80E55AFC-3095-4BB9-9BDC-D7AC4F97A8AF}"/>
              </a:ext>
            </a:extLst>
          </p:cNvPr>
          <p:cNvSpPr>
            <a:spLocks noGrp="1"/>
          </p:cNvSpPr>
          <p:nvPr>
            <p:ph type="sldNum" sz="quarter" idx="12"/>
          </p:nvPr>
        </p:nvSpPr>
        <p:spPr/>
        <p:txBody>
          <a:bodyPr/>
          <a:lstStyle/>
          <a:p>
            <a:fld id="{BDCDBBEF-AA6C-4BA6-85B2-A17D7F280E38}" type="slidenum">
              <a:rPr lang="en-US" smtClean="0"/>
              <a:t>15</a:t>
            </a:fld>
            <a:endParaRPr lang="en-US"/>
          </a:p>
        </p:txBody>
      </p:sp>
      <p:pic>
        <p:nvPicPr>
          <p:cNvPr id="10" name="Content Placeholder 9">
            <a:extLst>
              <a:ext uri="{FF2B5EF4-FFF2-40B4-BE49-F238E27FC236}">
                <a16:creationId xmlns:a16="http://schemas.microsoft.com/office/drawing/2014/main" id="{524EDDA6-2D3D-43C7-888A-05F62DFBD0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5736" y="1199895"/>
            <a:ext cx="9555060" cy="5374722"/>
          </a:xfrm>
        </p:spPr>
      </p:pic>
    </p:spTree>
    <p:extLst>
      <p:ext uri="{BB962C8B-B14F-4D97-AF65-F5344CB8AC3E}">
        <p14:creationId xmlns:p14="http://schemas.microsoft.com/office/powerpoint/2010/main" val="23523072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2E4F1-B668-4AC2-A767-D38FB975D431}"/>
              </a:ext>
            </a:extLst>
          </p:cNvPr>
          <p:cNvSpPr>
            <a:spLocks noGrp="1"/>
          </p:cNvSpPr>
          <p:nvPr>
            <p:ph type="title"/>
          </p:nvPr>
        </p:nvSpPr>
        <p:spPr/>
        <p:txBody>
          <a:bodyPr/>
          <a:lstStyle/>
          <a:p>
            <a:r>
              <a:rPr lang="en-US" dirty="0"/>
              <a:t>Data Generation</a:t>
            </a:r>
          </a:p>
        </p:txBody>
      </p:sp>
      <p:sp>
        <p:nvSpPr>
          <p:cNvPr id="4" name="Slide Number Placeholder 3">
            <a:extLst>
              <a:ext uri="{FF2B5EF4-FFF2-40B4-BE49-F238E27FC236}">
                <a16:creationId xmlns:a16="http://schemas.microsoft.com/office/drawing/2014/main" id="{80E55AFC-3095-4BB9-9BDC-D7AC4F97A8AF}"/>
              </a:ext>
            </a:extLst>
          </p:cNvPr>
          <p:cNvSpPr>
            <a:spLocks noGrp="1"/>
          </p:cNvSpPr>
          <p:nvPr>
            <p:ph type="sldNum" sz="quarter" idx="12"/>
          </p:nvPr>
        </p:nvSpPr>
        <p:spPr/>
        <p:txBody>
          <a:bodyPr/>
          <a:lstStyle/>
          <a:p>
            <a:fld id="{BDCDBBEF-AA6C-4BA6-85B2-A17D7F280E38}" type="slidenum">
              <a:rPr lang="en-US" smtClean="0"/>
              <a:t>16</a:t>
            </a:fld>
            <a:endParaRPr lang="en-US"/>
          </a:p>
        </p:txBody>
      </p:sp>
      <p:pic>
        <p:nvPicPr>
          <p:cNvPr id="10" name="Picture 9">
            <a:extLst>
              <a:ext uri="{FF2B5EF4-FFF2-40B4-BE49-F238E27FC236}">
                <a16:creationId xmlns:a16="http://schemas.microsoft.com/office/drawing/2014/main" id="{5EB5C0BA-BEE4-4911-B88B-EC1640B863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736" y="1332277"/>
            <a:ext cx="9328559" cy="5247314"/>
          </a:xfrm>
          <a:prstGeom prst="rect">
            <a:avLst/>
          </a:prstGeom>
        </p:spPr>
      </p:pic>
    </p:spTree>
    <p:extLst>
      <p:ext uri="{BB962C8B-B14F-4D97-AF65-F5344CB8AC3E}">
        <p14:creationId xmlns:p14="http://schemas.microsoft.com/office/powerpoint/2010/main" val="26699975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2E4F1-B668-4AC2-A767-D38FB975D431}"/>
              </a:ext>
            </a:extLst>
          </p:cNvPr>
          <p:cNvSpPr>
            <a:spLocks noGrp="1"/>
          </p:cNvSpPr>
          <p:nvPr>
            <p:ph type="title"/>
          </p:nvPr>
        </p:nvSpPr>
        <p:spPr/>
        <p:txBody>
          <a:bodyPr/>
          <a:lstStyle/>
          <a:p>
            <a:r>
              <a:rPr lang="en-US" dirty="0"/>
              <a:t>Data Generation</a:t>
            </a:r>
          </a:p>
        </p:txBody>
      </p:sp>
      <p:sp>
        <p:nvSpPr>
          <p:cNvPr id="4" name="Slide Number Placeholder 3">
            <a:extLst>
              <a:ext uri="{FF2B5EF4-FFF2-40B4-BE49-F238E27FC236}">
                <a16:creationId xmlns:a16="http://schemas.microsoft.com/office/drawing/2014/main" id="{80E55AFC-3095-4BB9-9BDC-D7AC4F97A8AF}"/>
              </a:ext>
            </a:extLst>
          </p:cNvPr>
          <p:cNvSpPr>
            <a:spLocks noGrp="1"/>
          </p:cNvSpPr>
          <p:nvPr>
            <p:ph type="sldNum" sz="quarter" idx="12"/>
          </p:nvPr>
        </p:nvSpPr>
        <p:spPr/>
        <p:txBody>
          <a:bodyPr/>
          <a:lstStyle/>
          <a:p>
            <a:fld id="{BDCDBBEF-AA6C-4BA6-85B2-A17D7F280E38}" type="slidenum">
              <a:rPr lang="en-US" smtClean="0"/>
              <a:t>17</a:t>
            </a:fld>
            <a:endParaRPr lang="en-US"/>
          </a:p>
        </p:txBody>
      </p:sp>
      <p:pic>
        <p:nvPicPr>
          <p:cNvPr id="5" name="Picture 4">
            <a:extLst>
              <a:ext uri="{FF2B5EF4-FFF2-40B4-BE49-F238E27FC236}">
                <a16:creationId xmlns:a16="http://schemas.microsoft.com/office/drawing/2014/main" id="{BA06E98A-BC6F-4964-81C3-06465A5281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9567" y="1373697"/>
            <a:ext cx="9244668" cy="5200126"/>
          </a:xfrm>
          <a:prstGeom prst="rect">
            <a:avLst/>
          </a:prstGeom>
        </p:spPr>
      </p:pic>
    </p:spTree>
    <p:extLst>
      <p:ext uri="{BB962C8B-B14F-4D97-AF65-F5344CB8AC3E}">
        <p14:creationId xmlns:p14="http://schemas.microsoft.com/office/powerpoint/2010/main" val="945221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2E4F1-B668-4AC2-A767-D38FB975D431}"/>
              </a:ext>
            </a:extLst>
          </p:cNvPr>
          <p:cNvSpPr>
            <a:spLocks noGrp="1"/>
          </p:cNvSpPr>
          <p:nvPr>
            <p:ph type="title"/>
          </p:nvPr>
        </p:nvSpPr>
        <p:spPr/>
        <p:txBody>
          <a:bodyPr/>
          <a:lstStyle/>
          <a:p>
            <a:r>
              <a:rPr lang="en-US" dirty="0"/>
              <a:t>Data Generation</a:t>
            </a:r>
          </a:p>
        </p:txBody>
      </p:sp>
      <p:sp>
        <p:nvSpPr>
          <p:cNvPr id="4" name="Slide Number Placeholder 3">
            <a:extLst>
              <a:ext uri="{FF2B5EF4-FFF2-40B4-BE49-F238E27FC236}">
                <a16:creationId xmlns:a16="http://schemas.microsoft.com/office/drawing/2014/main" id="{80E55AFC-3095-4BB9-9BDC-D7AC4F97A8AF}"/>
              </a:ext>
            </a:extLst>
          </p:cNvPr>
          <p:cNvSpPr>
            <a:spLocks noGrp="1"/>
          </p:cNvSpPr>
          <p:nvPr>
            <p:ph type="sldNum" sz="quarter" idx="12"/>
          </p:nvPr>
        </p:nvSpPr>
        <p:spPr/>
        <p:txBody>
          <a:bodyPr/>
          <a:lstStyle/>
          <a:p>
            <a:fld id="{BDCDBBEF-AA6C-4BA6-85B2-A17D7F280E38}" type="slidenum">
              <a:rPr lang="en-US" smtClean="0"/>
              <a:t>18</a:t>
            </a:fld>
            <a:endParaRPr lang="en-US"/>
          </a:p>
        </p:txBody>
      </p:sp>
      <p:pic>
        <p:nvPicPr>
          <p:cNvPr id="6" name="Picture 5">
            <a:extLst>
              <a:ext uri="{FF2B5EF4-FFF2-40B4-BE49-F238E27FC236}">
                <a16:creationId xmlns:a16="http://schemas.microsoft.com/office/drawing/2014/main" id="{827A558C-AB57-4220-92E1-21CED220EE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733" y="1382931"/>
            <a:ext cx="9490745" cy="5338544"/>
          </a:xfrm>
          <a:prstGeom prst="rect">
            <a:avLst/>
          </a:prstGeom>
        </p:spPr>
      </p:pic>
    </p:spTree>
    <p:extLst>
      <p:ext uri="{BB962C8B-B14F-4D97-AF65-F5344CB8AC3E}">
        <p14:creationId xmlns:p14="http://schemas.microsoft.com/office/powerpoint/2010/main" val="6736486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2E4F1-B668-4AC2-A767-D38FB975D431}"/>
              </a:ext>
            </a:extLst>
          </p:cNvPr>
          <p:cNvSpPr>
            <a:spLocks noGrp="1"/>
          </p:cNvSpPr>
          <p:nvPr>
            <p:ph type="title"/>
          </p:nvPr>
        </p:nvSpPr>
        <p:spPr>
          <a:xfrm>
            <a:off x="838200" y="136525"/>
            <a:ext cx="10515600" cy="1325563"/>
          </a:xfrm>
        </p:spPr>
        <p:txBody>
          <a:bodyPr/>
          <a:lstStyle/>
          <a:p>
            <a:r>
              <a:rPr lang="en-US" dirty="0"/>
              <a:t>Results</a:t>
            </a:r>
          </a:p>
        </p:txBody>
      </p:sp>
      <p:sp>
        <p:nvSpPr>
          <p:cNvPr id="4" name="Slide Number Placeholder 3">
            <a:extLst>
              <a:ext uri="{FF2B5EF4-FFF2-40B4-BE49-F238E27FC236}">
                <a16:creationId xmlns:a16="http://schemas.microsoft.com/office/drawing/2014/main" id="{80E55AFC-3095-4BB9-9BDC-D7AC4F97A8AF}"/>
              </a:ext>
            </a:extLst>
          </p:cNvPr>
          <p:cNvSpPr>
            <a:spLocks noGrp="1"/>
          </p:cNvSpPr>
          <p:nvPr>
            <p:ph type="sldNum" sz="quarter" idx="12"/>
          </p:nvPr>
        </p:nvSpPr>
        <p:spPr/>
        <p:txBody>
          <a:bodyPr/>
          <a:lstStyle/>
          <a:p>
            <a:fld id="{BDCDBBEF-AA6C-4BA6-85B2-A17D7F280E38}" type="slidenum">
              <a:rPr lang="en-US" smtClean="0"/>
              <a:t>19</a:t>
            </a:fld>
            <a:endParaRPr lang="en-US"/>
          </a:p>
        </p:txBody>
      </p:sp>
      <p:pic>
        <p:nvPicPr>
          <p:cNvPr id="6" name="Picture 5">
            <a:extLst>
              <a:ext uri="{FF2B5EF4-FFF2-40B4-BE49-F238E27FC236}">
                <a16:creationId xmlns:a16="http://schemas.microsoft.com/office/drawing/2014/main" id="{EFE61C41-A6C9-4794-ADFB-8ED2565728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1461" y="1266738"/>
            <a:ext cx="6989077" cy="5591262"/>
          </a:xfrm>
          <a:prstGeom prst="rect">
            <a:avLst/>
          </a:prstGeom>
        </p:spPr>
      </p:pic>
    </p:spTree>
    <p:extLst>
      <p:ext uri="{BB962C8B-B14F-4D97-AF65-F5344CB8AC3E}">
        <p14:creationId xmlns:p14="http://schemas.microsoft.com/office/powerpoint/2010/main" val="4161996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panose="02020603050405020304"/>
                <a:cs typeface="Times New Roman" panose="02020603050405020304"/>
              </a:rPr>
              <a:t>Outline</a:t>
            </a:r>
          </a:p>
        </p:txBody>
      </p:sp>
      <p:sp>
        <p:nvSpPr>
          <p:cNvPr id="3" name="Content Placeholder 2"/>
          <p:cNvSpPr>
            <a:spLocks noGrp="1"/>
          </p:cNvSpPr>
          <p:nvPr>
            <p:ph idx="1"/>
          </p:nvPr>
        </p:nvSpPr>
        <p:spPr>
          <a:xfrm>
            <a:off x="838200" y="1588220"/>
            <a:ext cx="10515600" cy="4952253"/>
          </a:xfrm>
        </p:spPr>
        <p:txBody>
          <a:bodyPr>
            <a:normAutofit/>
          </a:bodyPr>
          <a:lstStyle/>
          <a:p>
            <a:r>
              <a:rPr lang="en-US" dirty="0">
                <a:latin typeface="Times New Roman" panose="02020603050405020304"/>
                <a:cs typeface="Times New Roman" panose="02020603050405020304"/>
              </a:rPr>
              <a:t>Introduction to Project</a:t>
            </a:r>
          </a:p>
          <a:p>
            <a:r>
              <a:rPr lang="en-US" dirty="0">
                <a:latin typeface="Times New Roman" panose="02020603050405020304"/>
                <a:cs typeface="Times New Roman" panose="02020603050405020304"/>
              </a:rPr>
              <a:t>Problem Formulation</a:t>
            </a:r>
          </a:p>
          <a:p>
            <a:r>
              <a:rPr lang="en-US" dirty="0">
                <a:latin typeface="Times New Roman" panose="02020603050405020304"/>
                <a:cs typeface="Times New Roman" panose="02020603050405020304"/>
              </a:rPr>
              <a:t>Objectives of the work </a:t>
            </a:r>
          </a:p>
          <a:p>
            <a:r>
              <a:rPr lang="en-US" dirty="0">
                <a:latin typeface="Times New Roman" panose="02020603050405020304"/>
                <a:cs typeface="Times New Roman" panose="02020603050405020304"/>
              </a:rPr>
              <a:t>Methodology used</a:t>
            </a:r>
          </a:p>
          <a:p>
            <a:r>
              <a:rPr lang="en-US" spc="-10" dirty="0">
                <a:latin typeface="Times New Roman" panose="02020603050405020304"/>
                <a:cs typeface="Times New Roman" panose="02020603050405020304"/>
              </a:rPr>
              <a:t>Results and Outputs</a:t>
            </a:r>
          </a:p>
          <a:p>
            <a:r>
              <a:rPr lang="en-US" spc="-10" dirty="0">
                <a:latin typeface="Times New Roman" panose="02020603050405020304"/>
                <a:cs typeface="Times New Roman" panose="02020603050405020304"/>
              </a:rPr>
              <a:t>Conclusion</a:t>
            </a:r>
          </a:p>
          <a:p>
            <a:r>
              <a:rPr lang="en-US" dirty="0">
                <a:latin typeface="Times New Roman" panose="02020603050405020304"/>
                <a:cs typeface="Times New Roman" panose="02020603050405020304"/>
              </a:rPr>
              <a:t>Future Scope</a:t>
            </a:r>
          </a:p>
          <a:p>
            <a:r>
              <a:rPr lang="en-US" dirty="0">
                <a:latin typeface="Times New Roman" panose="02020603050405020304"/>
                <a:cs typeface="Times New Roman" panose="02020603050405020304"/>
              </a:rPr>
              <a:t>References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2E4F1-B668-4AC2-A767-D38FB975D431}"/>
              </a:ext>
            </a:extLst>
          </p:cNvPr>
          <p:cNvSpPr>
            <a:spLocks noGrp="1"/>
          </p:cNvSpPr>
          <p:nvPr>
            <p:ph type="title"/>
          </p:nvPr>
        </p:nvSpPr>
        <p:spPr/>
        <p:txBody>
          <a:bodyPr/>
          <a:lstStyle/>
          <a:p>
            <a:r>
              <a:rPr lang="en-US" dirty="0"/>
              <a:t>Data Prediction</a:t>
            </a:r>
          </a:p>
        </p:txBody>
      </p:sp>
      <p:sp>
        <p:nvSpPr>
          <p:cNvPr id="4" name="Slide Number Placeholder 3">
            <a:extLst>
              <a:ext uri="{FF2B5EF4-FFF2-40B4-BE49-F238E27FC236}">
                <a16:creationId xmlns:a16="http://schemas.microsoft.com/office/drawing/2014/main" id="{80E55AFC-3095-4BB9-9BDC-D7AC4F97A8AF}"/>
              </a:ext>
            </a:extLst>
          </p:cNvPr>
          <p:cNvSpPr>
            <a:spLocks noGrp="1"/>
          </p:cNvSpPr>
          <p:nvPr>
            <p:ph type="sldNum" sz="quarter" idx="12"/>
          </p:nvPr>
        </p:nvSpPr>
        <p:spPr/>
        <p:txBody>
          <a:bodyPr/>
          <a:lstStyle/>
          <a:p>
            <a:fld id="{BDCDBBEF-AA6C-4BA6-85B2-A17D7F280E38}" type="slidenum">
              <a:rPr lang="en-US" smtClean="0"/>
              <a:t>20</a:t>
            </a:fld>
            <a:endParaRPr lang="en-US"/>
          </a:p>
        </p:txBody>
      </p:sp>
      <p:pic>
        <p:nvPicPr>
          <p:cNvPr id="8" name="Picture 7">
            <a:extLst>
              <a:ext uri="{FF2B5EF4-FFF2-40B4-BE49-F238E27FC236}">
                <a16:creationId xmlns:a16="http://schemas.microsoft.com/office/drawing/2014/main" id="{C43483E8-FBFB-4702-9273-67DB5BC6C6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6580" y="1602297"/>
            <a:ext cx="8925884" cy="5020810"/>
          </a:xfrm>
          <a:prstGeom prst="rect">
            <a:avLst/>
          </a:prstGeom>
        </p:spPr>
      </p:pic>
    </p:spTree>
    <p:extLst>
      <p:ext uri="{BB962C8B-B14F-4D97-AF65-F5344CB8AC3E}">
        <p14:creationId xmlns:p14="http://schemas.microsoft.com/office/powerpoint/2010/main" val="5023013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2E4F1-B668-4AC2-A767-D38FB975D431}"/>
              </a:ext>
            </a:extLst>
          </p:cNvPr>
          <p:cNvSpPr>
            <a:spLocks noGrp="1"/>
          </p:cNvSpPr>
          <p:nvPr>
            <p:ph type="title"/>
          </p:nvPr>
        </p:nvSpPr>
        <p:spPr>
          <a:xfrm>
            <a:off x="838200" y="136525"/>
            <a:ext cx="10515600" cy="1325563"/>
          </a:xfrm>
        </p:spPr>
        <p:txBody>
          <a:bodyPr/>
          <a:lstStyle/>
          <a:p>
            <a:r>
              <a:rPr lang="en-US" dirty="0"/>
              <a:t>Data Prediction</a:t>
            </a:r>
          </a:p>
        </p:txBody>
      </p:sp>
      <p:sp>
        <p:nvSpPr>
          <p:cNvPr id="4" name="Slide Number Placeholder 3">
            <a:extLst>
              <a:ext uri="{FF2B5EF4-FFF2-40B4-BE49-F238E27FC236}">
                <a16:creationId xmlns:a16="http://schemas.microsoft.com/office/drawing/2014/main" id="{80E55AFC-3095-4BB9-9BDC-D7AC4F97A8AF}"/>
              </a:ext>
            </a:extLst>
          </p:cNvPr>
          <p:cNvSpPr>
            <a:spLocks noGrp="1"/>
          </p:cNvSpPr>
          <p:nvPr>
            <p:ph type="sldNum" sz="quarter" idx="12"/>
          </p:nvPr>
        </p:nvSpPr>
        <p:spPr/>
        <p:txBody>
          <a:bodyPr/>
          <a:lstStyle/>
          <a:p>
            <a:fld id="{BDCDBBEF-AA6C-4BA6-85B2-A17D7F280E38}" type="slidenum">
              <a:rPr lang="en-US" smtClean="0"/>
              <a:t>21</a:t>
            </a:fld>
            <a:endParaRPr lang="en-US"/>
          </a:p>
        </p:txBody>
      </p:sp>
      <p:pic>
        <p:nvPicPr>
          <p:cNvPr id="5" name="Picture 4">
            <a:extLst>
              <a:ext uri="{FF2B5EF4-FFF2-40B4-BE49-F238E27FC236}">
                <a16:creationId xmlns:a16="http://schemas.microsoft.com/office/drawing/2014/main" id="{E3FB66F8-BD88-44C1-A084-B0FDF0D41A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5912" y="1562661"/>
            <a:ext cx="8749718" cy="4921716"/>
          </a:xfrm>
          <a:prstGeom prst="rect">
            <a:avLst/>
          </a:prstGeom>
        </p:spPr>
      </p:pic>
    </p:spTree>
    <p:extLst>
      <p:ext uri="{BB962C8B-B14F-4D97-AF65-F5344CB8AC3E}">
        <p14:creationId xmlns:p14="http://schemas.microsoft.com/office/powerpoint/2010/main" val="41246556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2E4F1-B668-4AC2-A767-D38FB975D431}"/>
              </a:ext>
            </a:extLst>
          </p:cNvPr>
          <p:cNvSpPr>
            <a:spLocks noGrp="1"/>
          </p:cNvSpPr>
          <p:nvPr>
            <p:ph type="title"/>
          </p:nvPr>
        </p:nvSpPr>
        <p:spPr>
          <a:xfrm>
            <a:off x="838200" y="136525"/>
            <a:ext cx="10515600" cy="1325563"/>
          </a:xfrm>
        </p:spPr>
        <p:txBody>
          <a:bodyPr/>
          <a:lstStyle/>
          <a:p>
            <a:r>
              <a:rPr lang="en-US" dirty="0"/>
              <a:t>Data Prediction</a:t>
            </a:r>
          </a:p>
        </p:txBody>
      </p:sp>
      <p:sp>
        <p:nvSpPr>
          <p:cNvPr id="4" name="Slide Number Placeholder 3">
            <a:extLst>
              <a:ext uri="{FF2B5EF4-FFF2-40B4-BE49-F238E27FC236}">
                <a16:creationId xmlns:a16="http://schemas.microsoft.com/office/drawing/2014/main" id="{80E55AFC-3095-4BB9-9BDC-D7AC4F97A8AF}"/>
              </a:ext>
            </a:extLst>
          </p:cNvPr>
          <p:cNvSpPr>
            <a:spLocks noGrp="1"/>
          </p:cNvSpPr>
          <p:nvPr>
            <p:ph type="sldNum" sz="quarter" idx="12"/>
          </p:nvPr>
        </p:nvSpPr>
        <p:spPr/>
        <p:txBody>
          <a:bodyPr/>
          <a:lstStyle/>
          <a:p>
            <a:fld id="{BDCDBBEF-AA6C-4BA6-85B2-A17D7F280E38}" type="slidenum">
              <a:rPr lang="en-US" smtClean="0"/>
              <a:t>22</a:t>
            </a:fld>
            <a:endParaRPr lang="en-US"/>
          </a:p>
        </p:txBody>
      </p:sp>
      <p:pic>
        <p:nvPicPr>
          <p:cNvPr id="6" name="Picture 5">
            <a:extLst>
              <a:ext uri="{FF2B5EF4-FFF2-40B4-BE49-F238E27FC236}">
                <a16:creationId xmlns:a16="http://schemas.microsoft.com/office/drawing/2014/main" id="{69C81177-F3C0-4CCB-9E06-295E189350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5853" y="1390271"/>
            <a:ext cx="9477697" cy="5331204"/>
          </a:xfrm>
          <a:prstGeom prst="rect">
            <a:avLst/>
          </a:prstGeom>
        </p:spPr>
      </p:pic>
    </p:spTree>
    <p:extLst>
      <p:ext uri="{BB962C8B-B14F-4D97-AF65-F5344CB8AC3E}">
        <p14:creationId xmlns:p14="http://schemas.microsoft.com/office/powerpoint/2010/main" val="39459081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2E4F1-B668-4AC2-A767-D38FB975D431}"/>
              </a:ext>
            </a:extLst>
          </p:cNvPr>
          <p:cNvSpPr>
            <a:spLocks noGrp="1"/>
          </p:cNvSpPr>
          <p:nvPr>
            <p:ph type="title"/>
          </p:nvPr>
        </p:nvSpPr>
        <p:spPr>
          <a:xfrm>
            <a:off x="838200" y="136525"/>
            <a:ext cx="10515600" cy="1325563"/>
          </a:xfrm>
        </p:spPr>
        <p:txBody>
          <a:bodyPr/>
          <a:lstStyle/>
          <a:p>
            <a:r>
              <a:rPr lang="en-US" dirty="0"/>
              <a:t>Data Prediction</a:t>
            </a:r>
          </a:p>
        </p:txBody>
      </p:sp>
      <p:sp>
        <p:nvSpPr>
          <p:cNvPr id="4" name="Slide Number Placeholder 3">
            <a:extLst>
              <a:ext uri="{FF2B5EF4-FFF2-40B4-BE49-F238E27FC236}">
                <a16:creationId xmlns:a16="http://schemas.microsoft.com/office/drawing/2014/main" id="{80E55AFC-3095-4BB9-9BDC-D7AC4F97A8AF}"/>
              </a:ext>
            </a:extLst>
          </p:cNvPr>
          <p:cNvSpPr>
            <a:spLocks noGrp="1"/>
          </p:cNvSpPr>
          <p:nvPr>
            <p:ph type="sldNum" sz="quarter" idx="12"/>
          </p:nvPr>
        </p:nvSpPr>
        <p:spPr/>
        <p:txBody>
          <a:bodyPr/>
          <a:lstStyle/>
          <a:p>
            <a:fld id="{BDCDBBEF-AA6C-4BA6-85B2-A17D7F280E38}" type="slidenum">
              <a:rPr lang="en-US" smtClean="0"/>
              <a:t>23</a:t>
            </a:fld>
            <a:endParaRPr lang="en-US"/>
          </a:p>
        </p:txBody>
      </p:sp>
      <p:pic>
        <p:nvPicPr>
          <p:cNvPr id="5" name="Picture 4">
            <a:extLst>
              <a:ext uri="{FF2B5EF4-FFF2-40B4-BE49-F238E27FC236}">
                <a16:creationId xmlns:a16="http://schemas.microsoft.com/office/drawing/2014/main" id="{F1105A4D-1043-4BF3-B40A-82FE490461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1511" y="1071692"/>
            <a:ext cx="9563451" cy="5379441"/>
          </a:xfrm>
          <a:prstGeom prst="rect">
            <a:avLst/>
          </a:prstGeom>
        </p:spPr>
      </p:pic>
    </p:spTree>
    <p:extLst>
      <p:ext uri="{BB962C8B-B14F-4D97-AF65-F5344CB8AC3E}">
        <p14:creationId xmlns:p14="http://schemas.microsoft.com/office/powerpoint/2010/main" val="6459531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2E4F1-B668-4AC2-A767-D38FB975D431}"/>
              </a:ext>
            </a:extLst>
          </p:cNvPr>
          <p:cNvSpPr>
            <a:spLocks noGrp="1"/>
          </p:cNvSpPr>
          <p:nvPr>
            <p:ph type="title"/>
          </p:nvPr>
        </p:nvSpPr>
        <p:spPr>
          <a:xfrm>
            <a:off x="838200" y="136525"/>
            <a:ext cx="10515600" cy="1325563"/>
          </a:xfrm>
        </p:spPr>
        <p:txBody>
          <a:bodyPr/>
          <a:lstStyle/>
          <a:p>
            <a:r>
              <a:rPr lang="en-US" dirty="0"/>
              <a:t>Data Prediction</a:t>
            </a:r>
          </a:p>
        </p:txBody>
      </p:sp>
      <p:sp>
        <p:nvSpPr>
          <p:cNvPr id="4" name="Slide Number Placeholder 3">
            <a:extLst>
              <a:ext uri="{FF2B5EF4-FFF2-40B4-BE49-F238E27FC236}">
                <a16:creationId xmlns:a16="http://schemas.microsoft.com/office/drawing/2014/main" id="{80E55AFC-3095-4BB9-9BDC-D7AC4F97A8AF}"/>
              </a:ext>
            </a:extLst>
          </p:cNvPr>
          <p:cNvSpPr>
            <a:spLocks noGrp="1"/>
          </p:cNvSpPr>
          <p:nvPr>
            <p:ph type="sldNum" sz="quarter" idx="12"/>
          </p:nvPr>
        </p:nvSpPr>
        <p:spPr/>
        <p:txBody>
          <a:bodyPr/>
          <a:lstStyle/>
          <a:p>
            <a:fld id="{BDCDBBEF-AA6C-4BA6-85B2-A17D7F280E38}" type="slidenum">
              <a:rPr lang="en-US" smtClean="0"/>
              <a:t>24</a:t>
            </a:fld>
            <a:endParaRPr lang="en-US"/>
          </a:p>
        </p:txBody>
      </p:sp>
      <p:pic>
        <p:nvPicPr>
          <p:cNvPr id="8" name="Picture 7">
            <a:extLst>
              <a:ext uri="{FF2B5EF4-FFF2-40B4-BE49-F238E27FC236}">
                <a16:creationId xmlns:a16="http://schemas.microsoft.com/office/drawing/2014/main" id="{E723B66C-9BF6-482D-91E7-7FDB41BDD9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621" y="1132317"/>
            <a:ext cx="9638951" cy="5421910"/>
          </a:xfrm>
          <a:prstGeom prst="rect">
            <a:avLst/>
          </a:prstGeom>
        </p:spPr>
      </p:pic>
    </p:spTree>
    <p:extLst>
      <p:ext uri="{BB962C8B-B14F-4D97-AF65-F5344CB8AC3E}">
        <p14:creationId xmlns:p14="http://schemas.microsoft.com/office/powerpoint/2010/main" val="33412086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2E4F1-B668-4AC2-A767-D38FB975D431}"/>
              </a:ext>
            </a:extLst>
          </p:cNvPr>
          <p:cNvSpPr>
            <a:spLocks noGrp="1"/>
          </p:cNvSpPr>
          <p:nvPr>
            <p:ph type="title"/>
          </p:nvPr>
        </p:nvSpPr>
        <p:spPr>
          <a:xfrm>
            <a:off x="838200" y="136525"/>
            <a:ext cx="10515600" cy="1325563"/>
          </a:xfrm>
        </p:spPr>
        <p:txBody>
          <a:bodyPr/>
          <a:lstStyle/>
          <a:p>
            <a:r>
              <a:rPr lang="en-US" dirty="0"/>
              <a:t>Data Prediction</a:t>
            </a:r>
          </a:p>
        </p:txBody>
      </p:sp>
      <p:sp>
        <p:nvSpPr>
          <p:cNvPr id="4" name="Slide Number Placeholder 3">
            <a:extLst>
              <a:ext uri="{FF2B5EF4-FFF2-40B4-BE49-F238E27FC236}">
                <a16:creationId xmlns:a16="http://schemas.microsoft.com/office/drawing/2014/main" id="{80E55AFC-3095-4BB9-9BDC-D7AC4F97A8AF}"/>
              </a:ext>
            </a:extLst>
          </p:cNvPr>
          <p:cNvSpPr>
            <a:spLocks noGrp="1"/>
          </p:cNvSpPr>
          <p:nvPr>
            <p:ph type="sldNum" sz="quarter" idx="12"/>
          </p:nvPr>
        </p:nvSpPr>
        <p:spPr/>
        <p:txBody>
          <a:bodyPr/>
          <a:lstStyle/>
          <a:p>
            <a:fld id="{BDCDBBEF-AA6C-4BA6-85B2-A17D7F280E38}" type="slidenum">
              <a:rPr lang="en-US" smtClean="0"/>
              <a:t>25</a:t>
            </a:fld>
            <a:endParaRPr lang="en-US"/>
          </a:p>
        </p:txBody>
      </p:sp>
      <p:pic>
        <p:nvPicPr>
          <p:cNvPr id="10" name="Picture 9">
            <a:extLst>
              <a:ext uri="{FF2B5EF4-FFF2-40B4-BE49-F238E27FC236}">
                <a16:creationId xmlns:a16="http://schemas.microsoft.com/office/drawing/2014/main" id="{F73200B3-3AF0-4348-842A-789E44AE29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6010" y="1058803"/>
            <a:ext cx="9840287" cy="5535161"/>
          </a:xfrm>
          <a:prstGeom prst="rect">
            <a:avLst/>
          </a:prstGeom>
        </p:spPr>
      </p:pic>
    </p:spTree>
    <p:extLst>
      <p:ext uri="{BB962C8B-B14F-4D97-AF65-F5344CB8AC3E}">
        <p14:creationId xmlns:p14="http://schemas.microsoft.com/office/powerpoint/2010/main" val="29687130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2E4F1-B668-4AC2-A767-D38FB975D431}"/>
              </a:ext>
            </a:extLst>
          </p:cNvPr>
          <p:cNvSpPr>
            <a:spLocks noGrp="1"/>
          </p:cNvSpPr>
          <p:nvPr>
            <p:ph type="title"/>
          </p:nvPr>
        </p:nvSpPr>
        <p:spPr>
          <a:xfrm>
            <a:off x="838200" y="136525"/>
            <a:ext cx="10515600" cy="1325563"/>
          </a:xfrm>
        </p:spPr>
        <p:txBody>
          <a:bodyPr/>
          <a:lstStyle/>
          <a:p>
            <a:r>
              <a:rPr lang="en-US" dirty="0"/>
              <a:t>Data Prediction</a:t>
            </a:r>
          </a:p>
        </p:txBody>
      </p:sp>
      <p:sp>
        <p:nvSpPr>
          <p:cNvPr id="4" name="Slide Number Placeholder 3">
            <a:extLst>
              <a:ext uri="{FF2B5EF4-FFF2-40B4-BE49-F238E27FC236}">
                <a16:creationId xmlns:a16="http://schemas.microsoft.com/office/drawing/2014/main" id="{80E55AFC-3095-4BB9-9BDC-D7AC4F97A8AF}"/>
              </a:ext>
            </a:extLst>
          </p:cNvPr>
          <p:cNvSpPr>
            <a:spLocks noGrp="1"/>
          </p:cNvSpPr>
          <p:nvPr>
            <p:ph type="sldNum" sz="quarter" idx="12"/>
          </p:nvPr>
        </p:nvSpPr>
        <p:spPr/>
        <p:txBody>
          <a:bodyPr/>
          <a:lstStyle/>
          <a:p>
            <a:fld id="{BDCDBBEF-AA6C-4BA6-85B2-A17D7F280E38}" type="slidenum">
              <a:rPr lang="en-US" smtClean="0"/>
              <a:t>26</a:t>
            </a:fld>
            <a:endParaRPr lang="en-US"/>
          </a:p>
        </p:txBody>
      </p:sp>
      <p:pic>
        <p:nvPicPr>
          <p:cNvPr id="9" name="Picture 8">
            <a:extLst>
              <a:ext uri="{FF2B5EF4-FFF2-40B4-BE49-F238E27FC236}">
                <a16:creationId xmlns:a16="http://schemas.microsoft.com/office/drawing/2014/main" id="{1B66DDBC-F768-426D-900A-196309BAB2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7955" y="1113638"/>
            <a:ext cx="9667847" cy="5438164"/>
          </a:xfrm>
          <a:prstGeom prst="rect">
            <a:avLst/>
          </a:prstGeom>
        </p:spPr>
      </p:pic>
    </p:spTree>
    <p:extLst>
      <p:ext uri="{BB962C8B-B14F-4D97-AF65-F5344CB8AC3E}">
        <p14:creationId xmlns:p14="http://schemas.microsoft.com/office/powerpoint/2010/main" val="793544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2E4F1-B668-4AC2-A767-D38FB975D431}"/>
              </a:ext>
            </a:extLst>
          </p:cNvPr>
          <p:cNvSpPr>
            <a:spLocks noGrp="1"/>
          </p:cNvSpPr>
          <p:nvPr>
            <p:ph type="title"/>
          </p:nvPr>
        </p:nvSpPr>
        <p:spPr>
          <a:xfrm>
            <a:off x="838200" y="136525"/>
            <a:ext cx="10515600" cy="1325563"/>
          </a:xfrm>
        </p:spPr>
        <p:txBody>
          <a:bodyPr/>
          <a:lstStyle/>
          <a:p>
            <a:r>
              <a:rPr lang="en-US" dirty="0"/>
              <a:t>Results</a:t>
            </a:r>
          </a:p>
        </p:txBody>
      </p:sp>
      <p:sp>
        <p:nvSpPr>
          <p:cNvPr id="4" name="Slide Number Placeholder 3">
            <a:extLst>
              <a:ext uri="{FF2B5EF4-FFF2-40B4-BE49-F238E27FC236}">
                <a16:creationId xmlns:a16="http://schemas.microsoft.com/office/drawing/2014/main" id="{80E55AFC-3095-4BB9-9BDC-D7AC4F97A8AF}"/>
              </a:ext>
            </a:extLst>
          </p:cNvPr>
          <p:cNvSpPr>
            <a:spLocks noGrp="1"/>
          </p:cNvSpPr>
          <p:nvPr>
            <p:ph type="sldNum" sz="quarter" idx="12"/>
          </p:nvPr>
        </p:nvSpPr>
        <p:spPr/>
        <p:txBody>
          <a:bodyPr/>
          <a:lstStyle/>
          <a:p>
            <a:fld id="{BDCDBBEF-AA6C-4BA6-85B2-A17D7F280E38}" type="slidenum">
              <a:rPr lang="en-US" smtClean="0"/>
              <a:t>27</a:t>
            </a:fld>
            <a:endParaRPr lang="en-US"/>
          </a:p>
        </p:txBody>
      </p:sp>
      <p:pic>
        <p:nvPicPr>
          <p:cNvPr id="5" name="Picture 4">
            <a:extLst>
              <a:ext uri="{FF2B5EF4-FFF2-40B4-BE49-F238E27FC236}">
                <a16:creationId xmlns:a16="http://schemas.microsoft.com/office/drawing/2014/main" id="{9248C647-2129-418B-B841-A0AE7D852E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84883"/>
            <a:ext cx="12192000" cy="4876800"/>
          </a:xfrm>
          <a:prstGeom prst="rect">
            <a:avLst/>
          </a:prstGeom>
        </p:spPr>
      </p:pic>
    </p:spTree>
    <p:extLst>
      <p:ext uri="{BB962C8B-B14F-4D97-AF65-F5344CB8AC3E}">
        <p14:creationId xmlns:p14="http://schemas.microsoft.com/office/powerpoint/2010/main" val="19919257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br>
              <a:rPr lang="en-US" dirty="0"/>
            </a:br>
            <a:endParaRPr lang="en-US" dirty="0"/>
          </a:p>
        </p:txBody>
      </p:sp>
      <p:sp>
        <p:nvSpPr>
          <p:cNvPr id="3" name="Content Placeholder 2"/>
          <p:cNvSpPr>
            <a:spLocks noGrp="1"/>
          </p:cNvSpPr>
          <p:nvPr>
            <p:ph idx="1"/>
          </p:nvPr>
        </p:nvSpPr>
        <p:spPr>
          <a:xfrm>
            <a:off x="864326" y="1538514"/>
            <a:ext cx="10515600" cy="4795520"/>
          </a:xfrm>
        </p:spPr>
        <p:txBody>
          <a:bodyPr>
            <a:normAutofit fontScale="90000" lnSpcReduction="20000"/>
          </a:bodyPr>
          <a:lstStyle/>
          <a:p>
            <a:r>
              <a:rPr lang="en-US" sz="2445" dirty="0">
                <a:latin typeface="Arial" panose="020B0604020202020204" pitchFamily="34" charset="0"/>
                <a:cs typeface="Arial" panose="020B0604020202020204" pitchFamily="34" charset="0"/>
              </a:rPr>
              <a:t>We compared all federated learning frameworks and evaluated their characteristics.</a:t>
            </a:r>
          </a:p>
          <a:p>
            <a:endParaRPr lang="en-US" sz="2445" dirty="0">
              <a:latin typeface="Arial" panose="020B0604020202020204" pitchFamily="34" charset="0"/>
              <a:cs typeface="Arial" panose="020B0604020202020204" pitchFamily="34" charset="0"/>
            </a:endParaRPr>
          </a:p>
          <a:p>
            <a:r>
              <a:rPr lang="en-US" sz="2445" dirty="0">
                <a:latin typeface="Arial" panose="020B0604020202020204" pitchFamily="34" charset="0"/>
                <a:cs typeface="Arial" panose="020B0604020202020204" pitchFamily="34" charset="0"/>
              </a:rPr>
              <a:t>Currently, all of them are being actively developed, and soon, they are expected to have new features and new properties.</a:t>
            </a:r>
          </a:p>
          <a:p>
            <a:endParaRPr lang="en-US" sz="2445" dirty="0">
              <a:latin typeface="Arial" panose="020B0604020202020204" pitchFamily="34" charset="0"/>
              <a:cs typeface="Arial" panose="020B0604020202020204" pitchFamily="34" charset="0"/>
            </a:endParaRPr>
          </a:p>
          <a:p>
            <a:r>
              <a:rPr lang="en-US" sz="2445" dirty="0">
                <a:latin typeface="Arial" panose="020B0604020202020204" pitchFamily="34" charset="0"/>
                <a:cs typeface="Arial" panose="020B0604020202020204" pitchFamily="34" charset="0"/>
              </a:rPr>
              <a:t>The results of the evaluation of the federated learning frameworks’ features and experiments shows that PFL is the most ready for industrial use.</a:t>
            </a:r>
          </a:p>
          <a:p>
            <a:endParaRPr lang="en-US" sz="2445" dirty="0">
              <a:latin typeface="Arial" panose="020B0604020202020204" pitchFamily="34" charset="0"/>
              <a:cs typeface="Arial" panose="020B0604020202020204" pitchFamily="34" charset="0"/>
            </a:endParaRPr>
          </a:p>
          <a:p>
            <a:r>
              <a:rPr lang="en-US" sz="2445" dirty="0">
                <a:latin typeface="Arial" panose="020B0604020202020204" pitchFamily="34" charset="0"/>
                <a:cs typeface="Arial" panose="020B0604020202020204" pitchFamily="34" charset="0"/>
              </a:rPr>
              <a:t>The federated mode is also implemented in the FATE framework. It works well for deep learning, but has limitations on the neural network layers used.</a:t>
            </a:r>
          </a:p>
          <a:p>
            <a:endParaRPr lang="en-US" sz="2445" dirty="0">
              <a:latin typeface="Arial" panose="020B0604020202020204" pitchFamily="34" charset="0"/>
              <a:cs typeface="Arial" panose="020B0604020202020204" pitchFamily="34" charset="0"/>
            </a:endParaRPr>
          </a:p>
          <a:p>
            <a:r>
              <a:rPr lang="en-US" sz="2445" dirty="0">
                <a:latin typeface="Arial" panose="020B0604020202020204" pitchFamily="34" charset="0"/>
                <a:cs typeface="Arial" panose="020B0604020202020204" pitchFamily="34" charset="0"/>
              </a:rPr>
              <a:t> It also contains implementations of decision trees and linear models, but they do not function yet.</a:t>
            </a:r>
          </a:p>
        </p:txBody>
      </p:sp>
      <p:sp>
        <p:nvSpPr>
          <p:cNvPr id="4" name="Slide Number Placeholder 3"/>
          <p:cNvSpPr>
            <a:spLocks noGrp="1"/>
          </p:cNvSpPr>
          <p:nvPr>
            <p:ph type="sldNum" sz="quarter" idx="12"/>
          </p:nvPr>
        </p:nvSpPr>
        <p:spPr/>
        <p:txBody>
          <a:bodyPr/>
          <a:lstStyle/>
          <a:p>
            <a:fld id="{BDCDBBEF-AA6C-4BA6-85B2-A17D7F280E38}" type="slidenum">
              <a:rPr lang="en-US" smtClean="0"/>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Scope</a:t>
            </a:r>
          </a:p>
        </p:txBody>
      </p:sp>
      <p:sp>
        <p:nvSpPr>
          <p:cNvPr id="3" name="Content Placeholder 2"/>
          <p:cNvSpPr>
            <a:spLocks noGrp="1"/>
          </p:cNvSpPr>
          <p:nvPr>
            <p:ph idx="1"/>
          </p:nvPr>
        </p:nvSpPr>
        <p:spPr/>
        <p:txBody>
          <a:bodyPr/>
          <a:lstStyle/>
          <a:p>
            <a:r>
              <a:rPr lang="en-US" dirty="0"/>
              <a:t>Federated learning is an active and ongoing area of research.</a:t>
            </a:r>
          </a:p>
          <a:p>
            <a:r>
              <a:rPr lang="en-US" dirty="0"/>
              <a:t>There are a number of critical open directions yet to be explored. </a:t>
            </a:r>
          </a:p>
          <a:p>
            <a:r>
              <a:rPr lang="en-US" dirty="0"/>
              <a:t>Few promising research directions surrounding the previously discussed challenges (expensive communication, systems heterogeneity, statistical heterogeneity, and privacy concerns), and introduce additional challenges regarding issues such as productionizing and benchmarking in federated settings.</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Project</a:t>
            </a:r>
          </a:p>
        </p:txBody>
      </p:sp>
      <p:sp>
        <p:nvSpPr>
          <p:cNvPr id="3" name="Content Placeholder 2"/>
          <p:cNvSpPr>
            <a:spLocks noGrp="1"/>
          </p:cNvSpPr>
          <p:nvPr>
            <p:ph idx="1"/>
          </p:nvPr>
        </p:nvSpPr>
        <p:spPr/>
        <p:txBody>
          <a:bodyPr>
            <a:normAutofit fontScale="90000" lnSpcReduction="20000"/>
          </a:bodyPr>
          <a:lstStyle/>
          <a:p>
            <a:r>
              <a:rPr lang="en-US" sz="2400" dirty="0">
                <a:latin typeface="Arial" panose="020B0604020202020204" pitchFamily="34" charset="0"/>
                <a:cs typeface="Arial" panose="020B0604020202020204" pitchFamily="34" charset="0"/>
              </a:rPr>
              <a:t>The rapid development of Internet of Things (IoT) systems has led to the problem of managing and analyzing the large volumes of data that they generate.</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Traditional approaches that involve collection of data from IoT devices into one centralized repository for further analysis are notalways applicable due to the large amount of collected data, the use of communication channels with limited bandwidth, security and privacy requirements, etc.</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Federated learning (FL) is an emerging approach that allows one to analyze datadirectly on data sources and to federate the results of eachanalysis to yield a result as traditional centralized data processing.</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 FL is being actively developed,and currently , there are several open-source frameworks that implement it.</a:t>
            </a:r>
          </a:p>
        </p:txBody>
      </p:sp>
      <p:sp>
        <p:nvSpPr>
          <p:cNvPr id="4" name="Slide Number Placeholder 3"/>
          <p:cNvSpPr>
            <a:spLocks noGrp="1"/>
          </p:cNvSpPr>
          <p:nvPr>
            <p:ph type="sldNum" sz="quarter" idx="12"/>
          </p:nvPr>
        </p:nvSpPr>
        <p:spPr/>
        <p:txBody>
          <a:bodyPr/>
          <a:lstStyle/>
          <a:p>
            <a:fld id="{BDCDBBEF-AA6C-4BA6-85B2-A17D7F280E38}" type="slidenum">
              <a:rPr lang="en-US" smtClean="0"/>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a:xfrm>
            <a:off x="838200" y="1377315"/>
            <a:ext cx="10515600" cy="5344160"/>
          </a:xfrm>
        </p:spPr>
        <p:txBody>
          <a:bodyPr>
            <a:noAutofit/>
          </a:bodyPr>
          <a:lstStyle/>
          <a:p>
            <a:pPr marL="0" indent="0">
              <a:buNone/>
            </a:pPr>
            <a:r>
              <a:rPr lang="en-US" sz="1800" dirty="0">
                <a:latin typeface="+mn-ea"/>
                <a:cs typeface="+mn-ea"/>
              </a:rPr>
              <a:t>1. Santucci, G. From internet of data to internet of things. In Proceedings of the International Conference on Future Trends of the Internet, Luxembourg, 28 January 2009.</a:t>
            </a:r>
          </a:p>
          <a:p>
            <a:pPr marL="0" indent="0">
              <a:buNone/>
            </a:pPr>
            <a:r>
              <a:rPr lang="en-US" sz="1800" dirty="0">
                <a:latin typeface="+mn-ea"/>
                <a:cs typeface="+mn-ea"/>
              </a:rPr>
              <a:t>2. Tsai, C.W.; Lai, C.F.; Vasilakos, A.V. Future Internet of Things: Open Issues and Challenges. Wirel. Netw. 2014, 20, 2201–2217.</a:t>
            </a:r>
          </a:p>
          <a:p>
            <a:pPr marL="0" indent="0">
              <a:buNone/>
            </a:pPr>
            <a:r>
              <a:rPr lang="en-US" sz="1800" dirty="0">
                <a:latin typeface="+mn-ea"/>
                <a:cs typeface="+mn-ea"/>
              </a:rPr>
              <a:t>3. Atzori, L.; Iera, A.; Morabito, G. The internet of things: A survey. Comput. Netw. 2010, 54, 2787–2805.</a:t>
            </a:r>
          </a:p>
          <a:p>
            <a:pPr marL="0" indent="0">
              <a:buNone/>
            </a:pPr>
            <a:r>
              <a:rPr lang="en-US" sz="1800" dirty="0">
                <a:latin typeface="+mn-ea"/>
                <a:cs typeface="+mn-ea"/>
              </a:rPr>
              <a:t>4. Gubbi, J.; Buyya, R.; Marusic, S.; Palaniswami, M. Internet of Things (IoT): A vision, architectural elements, and future directions. Future Gener. Comput. Syst. 2013, 29, 1645–1660. [CrossRef]</a:t>
            </a:r>
          </a:p>
          <a:p>
            <a:pPr marL="0" indent="0">
              <a:buNone/>
            </a:pPr>
            <a:r>
              <a:rPr lang="en-US" sz="1800" dirty="0">
                <a:latin typeface="+mn-ea"/>
                <a:cs typeface="+mn-ea"/>
              </a:rPr>
              <a:t>5. Voigt, P.; Von dem Bussche, A. The EU general data protection regulation (GDPR). In A Practical Guide, 1st ed.; Springer International Publishing: Cham, Switzerland, 2017.</a:t>
            </a:r>
          </a:p>
          <a:p>
            <a:pPr marL="0" indent="0">
              <a:buNone/>
            </a:pPr>
            <a:r>
              <a:rPr lang="en-US" sz="1800" dirty="0">
                <a:latin typeface="+mn-ea"/>
                <a:cs typeface="+mn-ea"/>
              </a:rPr>
              <a:t>6. California Consumer Privacy Act Home Page.</a:t>
            </a:r>
          </a:p>
          <a:p>
            <a:pPr marL="0" indent="0">
              <a:buNone/>
            </a:pPr>
            <a:r>
              <a:rPr lang="en-US" sz="1800" dirty="0">
                <a:latin typeface="+mn-ea"/>
                <a:cs typeface="+mn-ea"/>
              </a:rPr>
              <a:t>7. Personal Data Protection Act 2012.</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t>30</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Project Definition</a:t>
            </a:r>
          </a:p>
        </p:txBody>
      </p:sp>
      <p:sp>
        <p:nvSpPr>
          <p:cNvPr id="3" name="Content Placeholder 2"/>
          <p:cNvSpPr>
            <a:spLocks noGrp="1"/>
          </p:cNvSpPr>
          <p:nvPr>
            <p:ph idx="1"/>
          </p:nvPr>
        </p:nvSpPr>
        <p:spPr/>
        <p:txBody>
          <a:bodyPr>
            <a:normAutofit fontScale="92500" lnSpcReduction="10000"/>
          </a:bodyPr>
          <a:lstStyle/>
          <a:p>
            <a:r>
              <a:rPr lang="en-US"/>
              <a:t>This project presents a demonstration of Federated Learning after an extensive and comparative review and analysis of the existing open-source FL frameworks, including their applicability in IoT systems.</a:t>
            </a:r>
          </a:p>
          <a:p>
            <a:endParaRPr lang="en-US"/>
          </a:p>
          <a:p>
            <a:r>
              <a:rPr lang="en-US"/>
              <a:t>We evaluated the following features of the frameworks:</a:t>
            </a:r>
          </a:p>
          <a:p>
            <a:pPr marL="0" indent="0">
              <a:buNone/>
            </a:pPr>
            <a:r>
              <a:rPr lang="en-US"/>
              <a:t>=&gt;  Ease of use and deployment</a:t>
            </a:r>
          </a:p>
          <a:p>
            <a:pPr marL="0" indent="0">
              <a:buNone/>
            </a:pPr>
            <a:r>
              <a:rPr lang="en-US"/>
              <a:t>=&gt;  Development</a:t>
            </a:r>
          </a:p>
          <a:p>
            <a:pPr marL="0" indent="0">
              <a:buNone/>
            </a:pPr>
            <a:r>
              <a:rPr lang="en-US"/>
              <a:t>=&gt;  Analysis capabilities</a:t>
            </a:r>
          </a:p>
          <a:p>
            <a:pPr marL="0" indent="0">
              <a:buNone/>
            </a:pPr>
            <a:r>
              <a:rPr lang="en-US"/>
              <a:t>=&gt;  Accuracy</a:t>
            </a:r>
          </a:p>
          <a:p>
            <a:pPr marL="0" indent="0">
              <a:buNone/>
            </a:pPr>
            <a:r>
              <a:rPr lang="en-US"/>
              <a:t>=&gt;  Performance</a:t>
            </a:r>
          </a:p>
        </p:txBody>
      </p:sp>
      <p:sp>
        <p:nvSpPr>
          <p:cNvPr id="4" name="Slide Number Placeholder 3"/>
          <p:cNvSpPr>
            <a:spLocks noGrp="1"/>
          </p:cNvSpPr>
          <p:nvPr>
            <p:ph type="sldNum" sz="quarter" idx="12"/>
          </p:nvPr>
        </p:nvSpPr>
        <p:spPr/>
        <p:txBody>
          <a:bodyPr/>
          <a:lstStyle/>
          <a:p>
            <a:fld id="{BDCDBBEF-AA6C-4BA6-85B2-A17D7F280E38}" type="slidenum">
              <a:rPr lang="en-US" smtClean="0"/>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Project Overview</a:t>
            </a:r>
          </a:p>
        </p:txBody>
      </p:sp>
      <p:sp>
        <p:nvSpPr>
          <p:cNvPr id="3" name="Content Placeholder 2"/>
          <p:cNvSpPr>
            <a:spLocks noGrp="1"/>
          </p:cNvSpPr>
          <p:nvPr>
            <p:ph idx="1"/>
          </p:nvPr>
        </p:nvSpPr>
        <p:spPr/>
        <p:txBody>
          <a:bodyPr>
            <a:normAutofit fontScale="92500"/>
          </a:bodyPr>
          <a:lstStyle/>
          <a:p>
            <a:r>
              <a:rPr lang="en-US"/>
              <a:t>We are using a custom built oximeter to generate data and then analysis the Heart Rate and SPO2 of different individuals and then predict things like who has a higher chance of getting a heart attack and who is running low on SPO2.</a:t>
            </a:r>
          </a:p>
          <a:p>
            <a:endParaRPr lang="en-US"/>
          </a:p>
          <a:p>
            <a:r>
              <a:rPr lang="en-US"/>
              <a:t>People may not want to share their heart rate information with general public, so instead they hash their reading before passing the information.</a:t>
            </a:r>
          </a:p>
          <a:p>
            <a:endParaRPr lang="en-US"/>
          </a:p>
          <a:p>
            <a:r>
              <a:rPr lang="en-US"/>
              <a:t>We then aggregate that data onto our process and then, predict the desired information and keep the private information private.</a:t>
            </a:r>
          </a:p>
        </p:txBody>
      </p:sp>
      <p:sp>
        <p:nvSpPr>
          <p:cNvPr id="4" name="Slide Number Placeholder 3"/>
          <p:cNvSpPr>
            <a:spLocks noGrp="1"/>
          </p:cNvSpPr>
          <p:nvPr>
            <p:ph type="sldNum" sz="quarter" idx="12"/>
          </p:nvPr>
        </p:nvSpPr>
        <p:spPr/>
        <p:txBody>
          <a:bodyPr/>
          <a:lstStyle/>
          <a:p>
            <a:fld id="{BDCDBBEF-AA6C-4BA6-85B2-A17D7F280E38}" type="slidenum">
              <a:rPr lang="en-US" smtClean="0"/>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Formulation</a:t>
            </a:r>
          </a:p>
        </p:txBody>
      </p:sp>
      <p:sp>
        <p:nvSpPr>
          <p:cNvPr id="3" name="Content Placeholder 2"/>
          <p:cNvSpPr>
            <a:spLocks noGrp="1"/>
          </p:cNvSpPr>
          <p:nvPr>
            <p:ph idx="1"/>
          </p:nvPr>
        </p:nvSpPr>
        <p:spPr>
          <a:xfrm>
            <a:off x="838835" y="1459865"/>
            <a:ext cx="10514965" cy="4896485"/>
          </a:xfrm>
        </p:spPr>
        <p:txBody>
          <a:bodyPr>
            <a:normAutofit fontScale="87500" lnSpcReduction="10000"/>
          </a:bodyPr>
          <a:lstStyle/>
          <a:p>
            <a:r>
              <a:rPr lang="en-US" dirty="0">
                <a:latin typeface="Arial" panose="020B0604020202020204" pitchFamily="34" charset="0"/>
                <a:cs typeface="Arial" panose="020B0604020202020204" pitchFamily="34" charset="0"/>
              </a:rPr>
              <a:t>The main objective of this paper is to design not only a heart rate monitoring system but also to made a Federated System.</a:t>
            </a:r>
          </a:p>
          <a:p>
            <a:r>
              <a:rPr lang="en-US" dirty="0">
                <a:latin typeface="Arial" panose="020B0604020202020204" pitchFamily="34" charset="0"/>
                <a:cs typeface="Arial" panose="020B0604020202020204" pitchFamily="34" charset="0"/>
              </a:rPr>
              <a:t>Federated learning (FL) is a feasible solution to solve the problems of data islands, break data barriers, and protect data security and privacy, especially in the context of the Internet of Things , and big data.</a:t>
            </a:r>
          </a:p>
          <a:p>
            <a:r>
              <a:rPr lang="en-US" dirty="0">
                <a:latin typeface="Arial" panose="020B0604020202020204" pitchFamily="34" charset="0"/>
                <a:cs typeface="Arial" panose="020B0604020202020204" pitchFamily="34" charset="0"/>
              </a:rPr>
              <a:t>Distributed IOT and big data users need to collaboratively train a classification or regression model to implement perfect data prediction results without compromising privacy.</a:t>
            </a:r>
          </a:p>
          <a:p>
            <a:r>
              <a:rPr lang="en-US" dirty="0">
                <a:latin typeface="Arial" panose="020B0604020202020204" pitchFamily="34" charset="0"/>
                <a:cs typeface="Arial" panose="020B0604020202020204" pitchFamily="34" charset="0"/>
              </a:rPr>
              <a:t>Unlike privacy-preserving outsourced training, rather than submitting data to the centralized cloud server, users train data locally in FL.</a:t>
            </a:r>
          </a:p>
          <a:p>
            <a:r>
              <a:rPr lang="en-US" dirty="0">
                <a:latin typeface="Arial" panose="020B0604020202020204" pitchFamily="34" charset="0"/>
                <a:cs typeface="Arial" panose="020B0604020202020204" pitchFamily="34" charset="0"/>
              </a:rPr>
              <a:t>The federated center is only responsible for aggregating the gradient information (or model parameters) uploaded by users and distributing the global training model.</a:t>
            </a:r>
          </a:p>
        </p:txBody>
      </p:sp>
      <p:sp>
        <p:nvSpPr>
          <p:cNvPr id="4" name="Slide Number Placeholder 3"/>
          <p:cNvSpPr>
            <a:spLocks noGrp="1"/>
          </p:cNvSpPr>
          <p:nvPr>
            <p:ph type="sldNum" sz="quarter" idx="12"/>
          </p:nvPr>
        </p:nvSpPr>
        <p:spPr/>
        <p:txBody>
          <a:bodyPr/>
          <a:lstStyle/>
          <a:p>
            <a:fld id="{BDCDBBEF-AA6C-4BA6-85B2-A17D7F280E38}" type="slidenum">
              <a:rPr lang="en-US" smtClean="0"/>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a:xfrm>
            <a:off x="838200" y="1691005"/>
            <a:ext cx="10515600" cy="4351338"/>
          </a:xfrm>
        </p:spPr>
        <p:txBody>
          <a:bodyPr>
            <a:normAutofit fontScale="90000" lnSpcReduction="10000"/>
          </a:bodyPr>
          <a:lstStyle/>
          <a:p>
            <a:r>
              <a:rPr lang="en-US" sz="2445" dirty="0">
                <a:latin typeface="Arial" panose="020B0604020202020204" pitchFamily="34" charset="0"/>
                <a:cs typeface="Arial" panose="020B0604020202020204" pitchFamily="34" charset="0"/>
              </a:rPr>
              <a:t>The goal of distributed learning is to scale the parallel processing of a large amount of data, while the purpose of FL is to process data, i.e., train a model, directly on the data sources.</a:t>
            </a:r>
          </a:p>
          <a:p>
            <a:endParaRPr lang="en-US" sz="2445" dirty="0">
              <a:latin typeface="Arial" panose="020B0604020202020204" pitchFamily="34" charset="0"/>
              <a:cs typeface="Arial" panose="020B0604020202020204" pitchFamily="34" charset="0"/>
            </a:endParaRPr>
          </a:p>
          <a:p>
            <a:r>
              <a:rPr lang="en-US" sz="2445" dirty="0">
                <a:latin typeface="Arial" panose="020B0604020202020204" pitchFamily="34" charset="0"/>
                <a:cs typeface="Arial" panose="020B0604020202020204" pitchFamily="34" charset="0"/>
              </a:rPr>
              <a:t>Distributed learning works with identically and independently distributed (IID) data, which are collected in a single repository, from which they are extracted for further training. FL can treat IID data as non-IID data because training can be performed on sources connected with each other, i.e., sources that store different types of data about the same artifacts or events, or independent data sources.</a:t>
            </a:r>
          </a:p>
          <a:p>
            <a:endParaRPr lang="en-US" sz="2445" dirty="0">
              <a:latin typeface="Arial" panose="020B0604020202020204" pitchFamily="34" charset="0"/>
              <a:cs typeface="Arial" panose="020B0604020202020204" pitchFamily="34" charset="0"/>
            </a:endParaRPr>
          </a:p>
          <a:p>
            <a:r>
              <a:rPr lang="en-US" sz="2445" dirty="0">
                <a:latin typeface="Arial" panose="020B0604020202020204" pitchFamily="34" charset="0"/>
                <a:cs typeface="Arial" panose="020B0604020202020204" pitchFamily="34" charset="0"/>
              </a:rPr>
              <a:t>Another difference is the usage of network nodes. Distributed learning usesnetwork nodes as computing resources for scaling, while FL uses nodes as data sources and performs calculations as close to the data as possible.</a:t>
            </a:r>
          </a:p>
        </p:txBody>
      </p:sp>
      <p:sp>
        <p:nvSpPr>
          <p:cNvPr id="4" name="Slide Number Placeholder 3"/>
          <p:cNvSpPr>
            <a:spLocks noGrp="1"/>
          </p:cNvSpPr>
          <p:nvPr>
            <p:ph type="sldNum" sz="quarter" idx="12"/>
          </p:nvPr>
        </p:nvSpPr>
        <p:spPr/>
        <p:txBody>
          <a:bodyPr/>
          <a:lstStyle/>
          <a:p>
            <a:fld id="{BDCDBBEF-AA6C-4BA6-85B2-A17D7F280E38}" type="slidenum">
              <a:rPr lang="en-US" smtClean="0"/>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 used</a:t>
            </a:r>
          </a:p>
        </p:txBody>
      </p:sp>
      <p:pic>
        <p:nvPicPr>
          <p:cNvPr id="5" name="Content Placeholder 4" descr="fig"/>
          <p:cNvPicPr>
            <a:picLocks noGrp="1" noChangeAspect="1"/>
          </p:cNvPicPr>
          <p:nvPr>
            <p:ph idx="1"/>
          </p:nvPr>
        </p:nvPicPr>
        <p:blipFill>
          <a:blip r:embed="rId2"/>
          <a:stretch>
            <a:fillRect/>
          </a:stretch>
        </p:blipFill>
        <p:spPr>
          <a:xfrm>
            <a:off x="1075055" y="1557020"/>
            <a:ext cx="9592310" cy="4956175"/>
          </a:xfrm>
          <a:prstGeom prst="rect">
            <a:avLst/>
          </a:prstGeom>
        </p:spPr>
      </p:pic>
      <p:sp>
        <p:nvSpPr>
          <p:cNvPr id="4" name="Slide Number Placeholder 3"/>
          <p:cNvSpPr>
            <a:spLocks noGrp="1"/>
          </p:cNvSpPr>
          <p:nvPr>
            <p:ph type="sldNum" sz="quarter" idx="12"/>
          </p:nvPr>
        </p:nvSpPr>
        <p:spPr/>
        <p:txBody>
          <a:bodyPr/>
          <a:lstStyle/>
          <a:p>
            <a:fld id="{BDCDBBEF-AA6C-4BA6-85B2-A17D7F280E38}" type="slidenum">
              <a:rPr lang="en-US" smtClean="0"/>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6755" y="946150"/>
            <a:ext cx="10777855" cy="5240655"/>
          </a:xfrm>
        </p:spPr>
        <p:txBody>
          <a:bodyPr>
            <a:noAutofit/>
          </a:bodyPr>
          <a:lstStyle/>
          <a:p>
            <a:r>
              <a:rPr lang="en-US" sz="2200" dirty="0">
                <a:latin typeface="Arial" panose="020B0604020202020204" pitchFamily="34" charset="0"/>
                <a:cs typeface="Arial" panose="020B0604020202020204" pitchFamily="34" charset="0"/>
                <a:sym typeface="+mn-ea"/>
              </a:rPr>
              <a:t>The following methodology will be followed to achieve the objectives defined for the proposed research work:</a:t>
            </a:r>
            <a:endParaRPr lang="en-US" sz="2200" dirty="0">
              <a:latin typeface="Arial" panose="020B0604020202020204" pitchFamily="34" charset="0"/>
              <a:cs typeface="Arial" panose="020B0604020202020204" pitchFamily="34" charset="0"/>
            </a:endParaRPr>
          </a:p>
          <a:p>
            <a:pPr marL="0" indent="0">
              <a:buNone/>
            </a:pPr>
            <a:r>
              <a:rPr lang="en-US" sz="2200" dirty="0">
                <a:latin typeface="Arial" panose="020B0604020202020204" pitchFamily="34" charset="0"/>
                <a:cs typeface="Arial" panose="020B0604020202020204" pitchFamily="34" charset="0"/>
                <a:sym typeface="+mn-ea"/>
              </a:rPr>
              <a:t>1. Detailed study of Federated Learning frameworks for IoT will be done.</a:t>
            </a:r>
            <a:endParaRPr lang="en-US" sz="2200" dirty="0">
              <a:latin typeface="Arial" panose="020B0604020202020204" pitchFamily="34" charset="0"/>
              <a:cs typeface="Arial" panose="020B0604020202020204" pitchFamily="34" charset="0"/>
            </a:endParaRPr>
          </a:p>
          <a:p>
            <a:pPr marL="0" indent="0">
              <a:buNone/>
            </a:pPr>
            <a:r>
              <a:rPr lang="en-US" sz="2200" dirty="0">
                <a:latin typeface="Arial" panose="020B0604020202020204" pitchFamily="34" charset="0"/>
                <a:cs typeface="Arial" panose="020B0604020202020204" pitchFamily="34" charset="0"/>
                <a:sym typeface="+mn-ea"/>
              </a:rPr>
              <a:t>2. Data will be generated in-house using various sensors and custom built devices for the training and simulation of FL.</a:t>
            </a:r>
            <a:endParaRPr lang="en-US" sz="2200" dirty="0">
              <a:latin typeface="Arial" panose="020B0604020202020204" pitchFamily="34" charset="0"/>
              <a:cs typeface="Arial" panose="020B0604020202020204" pitchFamily="34" charset="0"/>
            </a:endParaRPr>
          </a:p>
          <a:p>
            <a:pPr marL="0" indent="0">
              <a:buNone/>
            </a:pPr>
            <a:r>
              <a:rPr lang="en-US" sz="2200" dirty="0">
                <a:latin typeface="Arial" panose="020B0604020202020204" pitchFamily="34" charset="0"/>
                <a:cs typeface="Arial" panose="020B0604020202020204" pitchFamily="34" charset="0"/>
                <a:sym typeface="+mn-ea"/>
              </a:rPr>
              <a:t>3. An in-depth study and Hands-on experience on existing approaches of Federated Learning will be done, to identify the Relative pros and cons for developing an   efficient system</a:t>
            </a:r>
            <a:endParaRPr lang="en-US" sz="2200" dirty="0">
              <a:latin typeface="Arial" panose="020B0604020202020204" pitchFamily="34" charset="0"/>
              <a:cs typeface="Arial" panose="020B0604020202020204" pitchFamily="34" charset="0"/>
            </a:endParaRPr>
          </a:p>
          <a:p>
            <a:pPr marL="0" indent="0">
              <a:buNone/>
            </a:pPr>
            <a:r>
              <a:rPr lang="en-US" sz="2200" dirty="0">
                <a:latin typeface="Arial" panose="020B0604020202020204" pitchFamily="34" charset="0"/>
                <a:cs typeface="Arial" panose="020B0604020202020204" pitchFamily="34" charset="0"/>
                <a:sym typeface="+mn-ea"/>
              </a:rPr>
              <a:t>4. Various Hardware and software-related parameters will be identified to evaluate            the proposed system.</a:t>
            </a:r>
            <a:endParaRPr lang="en-US" sz="2200" dirty="0">
              <a:latin typeface="Arial" panose="020B0604020202020204" pitchFamily="34" charset="0"/>
              <a:cs typeface="Arial" panose="020B0604020202020204" pitchFamily="34" charset="0"/>
            </a:endParaRPr>
          </a:p>
          <a:p>
            <a:pPr marL="0" indent="0">
              <a:buNone/>
            </a:pPr>
            <a:r>
              <a:rPr lang="en-US" sz="2200" dirty="0">
                <a:latin typeface="Arial" panose="020B0604020202020204" pitchFamily="34" charset="0"/>
                <a:cs typeface="Arial" panose="020B0604020202020204" pitchFamily="34" charset="0"/>
                <a:sym typeface="+mn-ea"/>
              </a:rPr>
              <a:t>5. Data security and user privacy will be maintained.</a:t>
            </a:r>
            <a:endParaRPr lang="en-US" sz="2200" dirty="0">
              <a:latin typeface="Arial" panose="020B0604020202020204" pitchFamily="34" charset="0"/>
              <a:cs typeface="Arial" panose="020B0604020202020204" pitchFamily="34" charset="0"/>
            </a:endParaRPr>
          </a:p>
          <a:p>
            <a:pPr marL="0" indent="0">
              <a:buNone/>
            </a:pPr>
            <a:r>
              <a:rPr lang="en-US" sz="2200" dirty="0">
                <a:latin typeface="Arial" panose="020B0604020202020204" pitchFamily="34" charset="0"/>
                <a:cs typeface="Arial" panose="020B0604020202020204" pitchFamily="34" charset="0"/>
                <a:sym typeface="+mn-ea"/>
              </a:rPr>
              <a:t>6. Comparison of our newly implemented approach with exsiting approaches will be done.</a:t>
            </a:r>
            <a:endParaRPr lang="en-US" sz="2200" dirty="0">
              <a:latin typeface="Arial" panose="020B0604020202020204" pitchFamily="34" charset="0"/>
              <a:cs typeface="Arial" panose="020B0604020202020204" pitchFamily="34" charset="0"/>
            </a:endParaRPr>
          </a:p>
          <a:p>
            <a:pPr marL="0" indent="0">
              <a:buNone/>
            </a:pPr>
            <a:r>
              <a:rPr lang="en-US" sz="2200" dirty="0">
                <a:latin typeface="Arial" panose="020B0604020202020204" pitchFamily="34" charset="0"/>
                <a:cs typeface="Arial" panose="020B0604020202020204" pitchFamily="34" charset="0"/>
                <a:sym typeface="+mn-ea"/>
              </a:rPr>
              <a:t>7. Testing of the project by applying different conditions on it, so remove the remaining minorities in the project and to distinguish it in a better way.</a:t>
            </a:r>
            <a:endParaRPr lang="en-US" sz="2200" dirty="0">
              <a:latin typeface="Arial" panose="020B0604020202020204" pitchFamily="34" charset="0"/>
              <a:cs typeface="Arial" panose="020B0604020202020204" pitchFamily="34" charset="0"/>
            </a:endParaRPr>
          </a:p>
          <a:p>
            <a:endParaRPr lang="en-US" sz="15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t>9</a:t>
            </a:fld>
            <a:endParaRPr lang="en-US"/>
          </a:p>
        </p:txBody>
      </p:sp>
    </p:spTree>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22</TotalTime>
  <Words>1269</Words>
  <Application>Microsoft Office PowerPoint</Application>
  <PresentationFormat>Widescreen</PresentationFormat>
  <Paragraphs>142</Paragraphs>
  <Slides>30</Slides>
  <Notes>1</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30</vt:i4>
      </vt:variant>
    </vt:vector>
  </HeadingPairs>
  <TitlesOfParts>
    <vt:vector size="39" baseType="lpstr">
      <vt:lpstr>Arial</vt:lpstr>
      <vt:lpstr>Arial Black</vt:lpstr>
      <vt:lpstr>Calibri</vt:lpstr>
      <vt:lpstr>Calibri Light</vt:lpstr>
      <vt:lpstr>Casper</vt:lpstr>
      <vt:lpstr>Times New Roman</vt:lpstr>
      <vt:lpstr>1_Office Theme</vt:lpstr>
      <vt:lpstr>2_Office Theme</vt:lpstr>
      <vt:lpstr>Contents Slide Master</vt:lpstr>
      <vt:lpstr>PowerPoint Presentation</vt:lpstr>
      <vt:lpstr>Outline</vt:lpstr>
      <vt:lpstr>Introduction to Project</vt:lpstr>
      <vt:lpstr> Project Definition</vt:lpstr>
      <vt:lpstr> Project Overview</vt:lpstr>
      <vt:lpstr>Problem Formulation</vt:lpstr>
      <vt:lpstr>Objectives</vt:lpstr>
      <vt:lpstr>Methodology used</vt:lpstr>
      <vt:lpstr>PowerPoint Presentation</vt:lpstr>
      <vt:lpstr>Results and Outputs</vt:lpstr>
      <vt:lpstr>Hardware Code</vt:lpstr>
      <vt:lpstr>Hardware Code</vt:lpstr>
      <vt:lpstr>PowerPoint Presentation</vt:lpstr>
      <vt:lpstr>Data Generation</vt:lpstr>
      <vt:lpstr>Data Generation</vt:lpstr>
      <vt:lpstr>Data Generation</vt:lpstr>
      <vt:lpstr>Data Generation</vt:lpstr>
      <vt:lpstr>Data Generation</vt:lpstr>
      <vt:lpstr>Results</vt:lpstr>
      <vt:lpstr>Data Prediction</vt:lpstr>
      <vt:lpstr>Data Prediction</vt:lpstr>
      <vt:lpstr>Data Prediction</vt:lpstr>
      <vt:lpstr>Data Prediction</vt:lpstr>
      <vt:lpstr>Data Prediction</vt:lpstr>
      <vt:lpstr>Data Prediction</vt:lpstr>
      <vt:lpstr>Data Prediction</vt:lpstr>
      <vt:lpstr>Results</vt:lpstr>
      <vt:lpstr>Conclusion </vt:lpstr>
      <vt:lpstr>Future Scope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Fenris Lycaon</cp:lastModifiedBy>
  <cp:revision>500</cp:revision>
  <dcterms:created xsi:type="dcterms:W3CDTF">2019-01-09T10:33:00Z</dcterms:created>
  <dcterms:modified xsi:type="dcterms:W3CDTF">2021-12-06T17:03:27Z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10F1061C9905436D9E9DE5EFF9555C1E</vt:lpwstr>
  </property>
  <property fmtid="{D5CDD505-2E9C-101B-9397-08002B2CF9AE}" pid="3" name="KSOProductBuildVer">
    <vt:lpwstr>1033-11.2.0.10351</vt:lpwstr>
  </property>
</Properties>
</file>