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33.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32.xml" ContentType="application/vnd.openxmlformats-officedocument.presentationml.notesSlide+xml"/>
  <Override PartName="/ppt/notesSlides/notesSlide20.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48.xml" ContentType="application/vnd.openxmlformats-officedocument.presentationml.notesSlide+xml"/>
  <Override PartName="/ppt/notesSlides/notesSlide36.xml" ContentType="application/vnd.openxmlformats-officedocument.presentationml.notesSlide+xml"/>
  <Override PartName="/ppt/notesSlides/notesSlide47.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38.xml" ContentType="application/vnd.openxmlformats-officedocument.presentationml.notesSlide+xml"/>
  <Override PartName="/ppt/notesSlides/_rels/notesSlide38.xml.rels" ContentType="application/vnd.openxmlformats-package.relationships+xml"/>
  <Override PartName="/ppt/notesSlides/_rels/notesSlide23.xml.rels" ContentType="application/vnd.openxmlformats-package.relationships+xml"/>
  <Override PartName="/ppt/notesSlides/_rels/notesSlide39.xml.rels" ContentType="application/vnd.openxmlformats-package.relationships+xml"/>
  <Override PartName="/ppt/notesSlides/_rels/notesSlide24.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34.xml.rels" ContentType="application/vnd.openxmlformats-package.relationships+xml"/>
  <Override PartName="/ppt/notesSlides/_rels/notesSlide50.xml.rels" ContentType="application/vnd.openxmlformats-package.relationships+xml"/>
  <Override PartName="/ppt/notesSlides/_rels/notesSlide49.xml.rels" ContentType="application/vnd.openxmlformats-package.relationships+xml"/>
  <Override PartName="/ppt/notesSlides/_rels/notesSlide44.xml.rels" ContentType="application/vnd.openxmlformats-package.relationships+xml"/>
  <Override PartName="/ppt/notesSlides/_rels/notesSlide28.xml.rels" ContentType="application/vnd.openxmlformats-package.relationships+xml"/>
  <Override PartName="/ppt/notesSlides/_rels/notesSlide47.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32.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36.xml.rels" ContentType="application/vnd.openxmlformats-package.relationships+xml"/>
  <Override PartName="/ppt/notesSlides/_rels/notesSlide21.xml.rels" ContentType="application/vnd.openxmlformats-package.relationships+xml"/>
  <Override PartName="/ppt/notesSlides/_rels/notesSlide27.xml.rels" ContentType="application/vnd.openxmlformats-package.relationships+xml"/>
  <Override PartName="/ppt/notesSlides/_rels/notesSlide43.xml.rels" ContentType="application/vnd.openxmlformats-package.relationships+xml"/>
  <Override PartName="/ppt/notesSlides/_rels/notesSlide48.xml.rels" ContentType="application/vnd.openxmlformats-package.relationships+xml"/>
  <Override PartName="/ppt/notesSlides/_rels/notesSlide33.xml.rels" ContentType="application/vnd.openxmlformats-package.relationships+xml"/>
  <Override PartName="/ppt/notesSlides/_rels/notesSlide45.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notesSlide34.xml" ContentType="application/vnd.openxmlformats-officedocument.presentationml.notesSlide+xml"/>
  <Override PartName="/ppt/_rels/presentation.xml.rels" ContentType="application/vnd.openxmlformats-package.relationships+xml"/>
  <Override PartName="/ppt/media/image27.wmf" ContentType="image/x-wmf"/>
  <Override PartName="/ppt/media/image24.wmf" ContentType="image/x-wmf"/>
  <Override PartName="/ppt/media/image22.jpeg" ContentType="image/jpeg"/>
  <Override PartName="/ppt/media/image21.wmf" ContentType="image/x-wmf"/>
  <Override PartName="/ppt/media/image6.jpeg" ContentType="image/jpeg"/>
  <Override PartName="/ppt/media/image18.png" ContentType="image/png"/>
  <Override PartName="/ppt/media/image25.gif" ContentType="image/gif"/>
  <Override PartName="/ppt/media/image19.png" ContentType="image/png"/>
  <Override PartName="/ppt/media/image9.jpeg" ContentType="image/jpeg"/>
  <Override PartName="/ppt/media/image23.wmf" ContentType="image/x-wmf"/>
  <Override PartName="/ppt/media/image11.jpeg" ContentType="image/jpeg"/>
  <Override PartName="/ppt/media/image32.png" ContentType="image/png"/>
  <Override PartName="/ppt/media/image8.jpeg" ContentType="image/jpeg"/>
  <Override PartName="/ppt/media/image29.jpeg" ContentType="image/jpeg"/>
  <Override PartName="/ppt/media/image13.jpeg" ContentType="image/jpeg"/>
  <Override PartName="/ppt/media/image33.png" ContentType="image/png"/>
  <Override PartName="/ppt/media/image34.png" ContentType="image/png"/>
  <Override PartName="/ppt/media/image12.jpeg" ContentType="image/jpeg"/>
  <Override PartName="/ppt/media/image35.png" ContentType="image/png"/>
  <Override PartName="/ppt/media/image5.jpeg" ContentType="image/jpeg"/>
  <Override PartName="/ppt/media/image26.jpeg" ContentType="image/jpeg"/>
  <Override PartName="/ppt/media/image36.png" ContentType="image/png"/>
  <Override PartName="/ppt/media/image37.png" ContentType="image/png"/>
  <Override PartName="/ppt/media/image28.png" ContentType="image/png"/>
  <Override PartName="/ppt/media/image7.jpeg" ContentType="image/jpeg"/>
  <Override PartName="/ppt/media/image4.jpeg" ContentType="image/jpeg"/>
  <Override PartName="/ppt/media/image2.jpeg" ContentType="image/jpeg"/>
  <Override PartName="/ppt/media/image30.png" ContentType="image/png"/>
  <Override PartName="/ppt/media/image3.jpeg" ContentType="image/jpeg"/>
  <Override PartName="/ppt/media/image31.png" ContentType="image/png"/>
  <Override PartName="/ppt/media/image1.png" ContentType="image/png"/>
  <Override PartName="/ppt/media/image10.jpeg" ContentType="image/jpeg"/>
  <Override PartName="/ppt/media/image14.png" ContentType="image/png"/>
  <Override PartName="/ppt/media/image15.jpeg" ContentType="image/jpeg"/>
  <Override PartName="/ppt/media/image16.png" ContentType="image/png"/>
  <Override PartName="/ppt/media/image20.wmf" ContentType="image/x-wmf"/>
  <Override PartName="/ppt/media/image17.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embeddings/oleObject1.bin" ContentType="application/vnd.openxmlformats-officedocument.oleObject"/>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15.xml.rels" ContentType="application/vnd.openxmlformats-package.relationships+xml"/>
  <Override PartName="/ppt/slides/_rels/slide63.xml.rels" ContentType="application/vnd.openxmlformats-package.relationships+xml"/>
  <Override PartName="/ppt/slides/_rels/slide54.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48.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28.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30.xml.rels" ContentType="application/vnd.openxmlformats-package.relationships+xml"/>
  <Override PartName="/ppt/slides/_rels/slide79.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2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78.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01"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02"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03"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04"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05"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A9ABD47B-6AFB-43CB-BD33-DEBDB7A893A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Rectangle 7"/>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E5A417B-9D14-40FB-859B-6F918BE7FB99}" type="slidenum">
              <a:rPr b="0" lang="en-US" sz="1200" spc="-1" strike="noStrike">
                <a:solidFill>
                  <a:srgbClr val="000000"/>
                </a:solidFill>
                <a:latin typeface="Arial"/>
                <a:ea typeface="SimSun"/>
              </a:rPr>
              <a:t>&lt;number&gt;</a:t>
            </a:fld>
            <a:endParaRPr b="0" lang="en-US" sz="1200" spc="-1" strike="noStrike">
              <a:solidFill>
                <a:srgbClr val="000000"/>
              </a:solidFill>
              <a:latin typeface="Arial"/>
            </a:endParaRPr>
          </a:p>
        </p:txBody>
      </p:sp>
      <p:sp>
        <p:nvSpPr>
          <p:cNvPr id="435" name="PlaceHolder 1"/>
          <p:cNvSpPr>
            <a:spLocks noGrp="1"/>
          </p:cNvSpPr>
          <p:nvPr>
            <p:ph type="sldImg"/>
          </p:nvPr>
        </p:nvSpPr>
        <p:spPr>
          <a:xfrm>
            <a:off x="1143000" y="685800"/>
            <a:ext cx="4572000" cy="3429000"/>
          </a:xfrm>
          <a:prstGeom prst="rect">
            <a:avLst/>
          </a:prstGeom>
        </p:spPr>
      </p:sp>
      <p:sp>
        <p:nvSpPr>
          <p:cNvPr id="436"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37" name="Slide Number Placeholder 3_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E5300FA-6D85-4AE9-99AE-CEE7D3B7A5E0}" type="slidenum">
              <a:rPr b="0" lang="en-US" sz="1200" spc="-1" strike="noStrike">
                <a:solidFill>
                  <a:srgbClr val="000000"/>
                </a:solidFill>
                <a:latin typeface="Calibri"/>
                <a:ea typeface="SimSun"/>
              </a:rPr>
              <a:t>&lt;number&gt;</a:t>
            </a:fld>
            <a:endParaRPr b="0" lang="en-US" sz="1200" spc="-1" strike="noStrike">
              <a:solidFill>
                <a:srgbClr val="000000"/>
              </a:solid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sldImg"/>
          </p:nvPr>
        </p:nvSpPr>
        <p:spPr>
          <a:xfrm>
            <a:off x="1143000" y="685800"/>
            <a:ext cx="4572000" cy="3429000"/>
          </a:xfrm>
          <a:prstGeom prst="rect">
            <a:avLst/>
          </a:prstGeom>
        </p:spPr>
      </p:sp>
      <p:sp>
        <p:nvSpPr>
          <p:cNvPr id="439"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40" name="Slide Number Placeholder 3_0"/>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168AF65-B0FD-4C62-9498-F8CDCEC7D89E}" type="slidenum">
              <a:rPr b="0" lang="en-US" sz="1200" spc="-1" strike="noStrike">
                <a:solidFill>
                  <a:srgbClr val="000000"/>
                </a:solidFill>
                <a:latin typeface="Arial"/>
                <a:ea typeface="SimSun"/>
              </a:rPr>
              <a:t>&lt;number&gt;</a:t>
            </a:fld>
            <a:endParaRPr b="0" lang="en-US" sz="12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Rectangle 7_0"/>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1BD5DD6-A738-40F2-B86C-61E35B635ACF}" type="slidenum">
              <a:rPr b="0" lang="en-US" sz="1200" spc="-1" strike="noStrike">
                <a:solidFill>
                  <a:srgbClr val="000000"/>
                </a:solidFill>
                <a:latin typeface="Arial"/>
                <a:ea typeface="SimSun"/>
              </a:rPr>
              <a:t>&lt;number&gt;</a:t>
            </a:fld>
            <a:endParaRPr b="0" lang="en-US" sz="1200" spc="-1" strike="noStrike">
              <a:solidFill>
                <a:srgbClr val="000000"/>
              </a:solidFill>
              <a:latin typeface="Arial"/>
            </a:endParaRPr>
          </a:p>
        </p:txBody>
      </p:sp>
      <p:sp>
        <p:nvSpPr>
          <p:cNvPr id="442" name="PlaceHolder 1"/>
          <p:cNvSpPr>
            <a:spLocks noGrp="1"/>
          </p:cNvSpPr>
          <p:nvPr>
            <p:ph type="sldImg"/>
          </p:nvPr>
        </p:nvSpPr>
        <p:spPr>
          <a:xfrm>
            <a:off x="1143000" y="685800"/>
            <a:ext cx="4572000" cy="3429000"/>
          </a:xfrm>
          <a:prstGeom prst="rect">
            <a:avLst/>
          </a:prstGeom>
        </p:spPr>
      </p:sp>
      <p:sp>
        <p:nvSpPr>
          <p:cNvPr id="443"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44" name="Slide Number Placeholder 3_2"/>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90EB496-99C0-4E48-84FA-861221A9C6E7}" type="slidenum">
              <a:rPr b="0" lang="en-US" sz="1200" spc="-1" strike="noStrike">
                <a:solidFill>
                  <a:srgbClr val="000000"/>
                </a:solidFill>
                <a:latin typeface="Calibri"/>
                <a:ea typeface="SimSun"/>
              </a:rPr>
              <a:t>&lt;number&gt;</a:t>
            </a:fld>
            <a:endParaRPr b="0" lang="en-US" sz="12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Rectangle 7_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03212BA-6D46-422B-9957-CA4E150BBECC}" type="slidenum">
              <a:rPr b="0" lang="en-US" sz="1200" spc="-1" strike="noStrike">
                <a:solidFill>
                  <a:srgbClr val="000000"/>
                </a:solidFill>
                <a:latin typeface="Arial"/>
                <a:ea typeface="SimSun"/>
              </a:rPr>
              <a:t>&lt;number&gt;</a:t>
            </a:fld>
            <a:endParaRPr b="0" lang="en-US" sz="1200" spc="-1" strike="noStrike">
              <a:solidFill>
                <a:srgbClr val="000000"/>
              </a:solidFill>
              <a:latin typeface="Arial"/>
            </a:endParaRPr>
          </a:p>
        </p:txBody>
      </p:sp>
      <p:sp>
        <p:nvSpPr>
          <p:cNvPr id="446" name="PlaceHolder 1"/>
          <p:cNvSpPr>
            <a:spLocks noGrp="1"/>
          </p:cNvSpPr>
          <p:nvPr>
            <p:ph type="sldImg"/>
          </p:nvPr>
        </p:nvSpPr>
        <p:spPr>
          <a:xfrm>
            <a:off x="1143000" y="685800"/>
            <a:ext cx="4572000" cy="3429000"/>
          </a:xfrm>
          <a:prstGeom prst="rect">
            <a:avLst/>
          </a:prstGeom>
        </p:spPr>
      </p:sp>
      <p:sp>
        <p:nvSpPr>
          <p:cNvPr id="447"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48" name="Slide Number Placeholder 3_4"/>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67EC252-E1C9-4992-B2D5-DEB75040E5F2}" type="slidenum">
              <a:rPr b="0" lang="en-US" sz="1200" spc="-1" strike="noStrike">
                <a:solidFill>
                  <a:srgbClr val="000000"/>
                </a:solidFill>
                <a:latin typeface="Calibri"/>
                <a:ea typeface="SimSun"/>
              </a:rPr>
              <a:t>&lt;number&gt;</a:t>
            </a:fld>
            <a:endParaRPr b="0" lang="en-US" sz="1200" spc="-1" strike="noStrike">
              <a:solidFill>
                <a:srgbClr val="000000"/>
              </a:solid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1143000" y="685800"/>
            <a:ext cx="4572000" cy="3429000"/>
          </a:xfrm>
          <a:prstGeom prst="rect">
            <a:avLst/>
          </a:prstGeom>
        </p:spPr>
      </p:sp>
      <p:sp>
        <p:nvSpPr>
          <p:cNvPr id="450"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51" name="Slide Number Placeholder 3_5"/>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FD632EE-59FD-4E00-8A42-F8D8CF99DE9C}" type="slidenum">
              <a:rPr b="0" lang="en-US" sz="1200" spc="-1" strike="noStrike">
                <a:solidFill>
                  <a:srgbClr val="000000"/>
                </a:solidFill>
                <a:latin typeface="Arial"/>
                <a:ea typeface="SimSun"/>
              </a:rPr>
              <a:t>&lt;number&gt;</a:t>
            </a:fld>
            <a:endParaRPr b="0" lang="en-US" sz="12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Rectangle 7_2"/>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95365C2-00EE-436F-8A9C-D53CB90843A9}" type="slidenum">
              <a:rPr b="0" lang="en-US" sz="1200" spc="-1" strike="noStrike">
                <a:solidFill>
                  <a:srgbClr val="000000"/>
                </a:solidFill>
                <a:latin typeface="Arial"/>
                <a:ea typeface="SimSun"/>
              </a:rPr>
              <a:t>&lt;number&gt;</a:t>
            </a:fld>
            <a:endParaRPr b="0" lang="en-US" sz="1200" spc="-1" strike="noStrike">
              <a:solidFill>
                <a:srgbClr val="000000"/>
              </a:solidFill>
              <a:latin typeface="Arial"/>
            </a:endParaRPr>
          </a:p>
        </p:txBody>
      </p:sp>
      <p:sp>
        <p:nvSpPr>
          <p:cNvPr id="453" name="PlaceHolder 1"/>
          <p:cNvSpPr>
            <a:spLocks noGrp="1"/>
          </p:cNvSpPr>
          <p:nvPr>
            <p:ph type="sldImg"/>
          </p:nvPr>
        </p:nvSpPr>
        <p:spPr>
          <a:xfrm>
            <a:off x="1143000" y="685800"/>
            <a:ext cx="4572000" cy="3429000"/>
          </a:xfrm>
          <a:prstGeom prst="rect">
            <a:avLst/>
          </a:prstGeom>
        </p:spPr>
      </p:sp>
      <p:sp>
        <p:nvSpPr>
          <p:cNvPr id="454"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55" name="Slide Number Placeholder 3_6"/>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DFBAEE6-35F9-488E-8D00-293A0D2C9FBC}" type="slidenum">
              <a:rPr b="0" lang="en-US" sz="1200" spc="-1" strike="noStrike">
                <a:solidFill>
                  <a:srgbClr val="000000"/>
                </a:solidFill>
                <a:latin typeface="Calibri"/>
                <a:ea typeface="SimSun"/>
              </a:rPr>
              <a:t>&lt;number&gt;</a:t>
            </a:fld>
            <a:endParaRPr b="0" lang="en-US" sz="12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sldImg"/>
          </p:nvPr>
        </p:nvSpPr>
        <p:spPr>
          <a:xfrm>
            <a:off x="1143000" y="685800"/>
            <a:ext cx="4572000" cy="3429000"/>
          </a:xfrm>
          <a:prstGeom prst="rect">
            <a:avLst/>
          </a:prstGeom>
        </p:spPr>
      </p:sp>
      <p:sp>
        <p:nvSpPr>
          <p:cNvPr id="457"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58" name="Slide Number Placeholder 3_7"/>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F2E932C-E96F-4176-A465-7EE7366CF44F}" type="slidenum">
              <a:rPr b="0" lang="en-US" sz="1200" spc="-1" strike="noStrike">
                <a:solidFill>
                  <a:srgbClr val="000000"/>
                </a:solidFill>
                <a:latin typeface="Arial"/>
                <a:ea typeface="SimSun"/>
              </a:rPr>
              <a:t>&lt;number&gt;</a:t>
            </a:fld>
            <a:endParaRPr b="0" lang="en-US" sz="1200" spc="-1" strike="noStrike">
              <a:solidFill>
                <a:srgbClr val="000000"/>
              </a:solid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Rectangle 7_3"/>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42B1745-245A-4118-973A-64DF11F4221A}" type="slidenum">
              <a:rPr b="0" lang="en-US" sz="1200" spc="-1" strike="noStrike">
                <a:solidFill>
                  <a:srgbClr val="000000"/>
                </a:solidFill>
                <a:latin typeface="Arial"/>
                <a:ea typeface="SimSun"/>
              </a:rPr>
              <a:t>&lt;number&gt;</a:t>
            </a:fld>
            <a:endParaRPr b="0" lang="en-US" sz="1200" spc="-1" strike="noStrike">
              <a:solidFill>
                <a:srgbClr val="000000"/>
              </a:solidFill>
              <a:latin typeface="Arial"/>
            </a:endParaRPr>
          </a:p>
        </p:txBody>
      </p:sp>
      <p:sp>
        <p:nvSpPr>
          <p:cNvPr id="460" name="PlaceHolder 1"/>
          <p:cNvSpPr>
            <a:spLocks noGrp="1"/>
          </p:cNvSpPr>
          <p:nvPr>
            <p:ph type="sldImg"/>
          </p:nvPr>
        </p:nvSpPr>
        <p:spPr>
          <a:xfrm>
            <a:off x="1143000" y="685800"/>
            <a:ext cx="4572000" cy="3429000"/>
          </a:xfrm>
          <a:prstGeom prst="rect">
            <a:avLst/>
          </a:prstGeom>
        </p:spPr>
      </p:sp>
      <p:sp>
        <p:nvSpPr>
          <p:cNvPr id="461"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62" name="Slide Number Placeholder 3_8"/>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61ADD91-CB60-463C-A5C7-FFE92B2F03E3}" type="slidenum">
              <a:rPr b="0" lang="en-US" sz="1200" spc="-1" strike="noStrike">
                <a:solidFill>
                  <a:srgbClr val="000000"/>
                </a:solidFill>
                <a:latin typeface="Calibri"/>
                <a:ea typeface="SimSun"/>
              </a:rPr>
              <a:t>&lt;number&gt;</a:t>
            </a:fld>
            <a:endParaRPr b="0" lang="en-US" sz="1200" spc="-1" strike="noStrike">
              <a:solidFill>
                <a:srgbClr val="000000"/>
              </a:solid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Rectangle 7_4"/>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386ADD4-2F42-43A1-8BAE-48475E4DF371}" type="slidenum">
              <a:rPr b="0" lang="en-US" sz="1200" spc="-1" strike="noStrike">
                <a:latin typeface="Arial"/>
                <a:ea typeface="SimSun"/>
              </a:rPr>
              <a:t>&lt;number&gt;</a:t>
            </a:fld>
            <a:endParaRPr b="0" lang="en-US" sz="1200" spc="-1" strike="noStrike">
              <a:latin typeface="Arial"/>
            </a:endParaRPr>
          </a:p>
        </p:txBody>
      </p:sp>
      <p:sp>
        <p:nvSpPr>
          <p:cNvPr id="464" name="PlaceHolder 1"/>
          <p:cNvSpPr>
            <a:spLocks noGrp="1"/>
          </p:cNvSpPr>
          <p:nvPr>
            <p:ph type="sldImg"/>
          </p:nvPr>
        </p:nvSpPr>
        <p:spPr>
          <a:xfrm>
            <a:off x="1143000" y="685800"/>
            <a:ext cx="4572000" cy="3429000"/>
          </a:xfrm>
          <a:prstGeom prst="rect">
            <a:avLst/>
          </a:prstGeom>
        </p:spPr>
      </p:sp>
      <p:sp>
        <p:nvSpPr>
          <p:cNvPr id="465"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66" name="Slide Number Placeholder 3_9"/>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9468828-DB6C-4B29-B66A-C8508D5DBF29}" type="slidenum">
              <a:rPr b="0" lang="en-US" sz="1200" spc="-1" strike="noStrike">
                <a:latin typeface="Calibri"/>
                <a:ea typeface="SimSun"/>
              </a:rPr>
              <a:t>&lt;number&gt;</a:t>
            </a:fld>
            <a:endParaRPr b="0" lang="en-US"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Rectangle 7_5"/>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4F9AE8E-91BF-4CB2-961C-2FACDF188978}" type="slidenum">
              <a:rPr b="0" lang="en-US" sz="1200" spc="-1" strike="noStrike">
                <a:latin typeface="Arial"/>
                <a:ea typeface="SimSun"/>
              </a:rPr>
              <a:t>&lt;number&gt;</a:t>
            </a:fld>
            <a:endParaRPr b="0" lang="en-US" sz="1200" spc="-1" strike="noStrike">
              <a:latin typeface="Arial"/>
            </a:endParaRPr>
          </a:p>
        </p:txBody>
      </p:sp>
      <p:sp>
        <p:nvSpPr>
          <p:cNvPr id="468" name="PlaceHolder 1"/>
          <p:cNvSpPr>
            <a:spLocks noGrp="1"/>
          </p:cNvSpPr>
          <p:nvPr>
            <p:ph type="sldImg"/>
          </p:nvPr>
        </p:nvSpPr>
        <p:spPr>
          <a:xfrm>
            <a:off x="1143000" y="685800"/>
            <a:ext cx="4572000" cy="3429000"/>
          </a:xfrm>
          <a:prstGeom prst="rect">
            <a:avLst/>
          </a:prstGeom>
        </p:spPr>
      </p:sp>
      <p:sp>
        <p:nvSpPr>
          <p:cNvPr id="469"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70" name="Slide Number Placeholder 3_10"/>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6E7BD60-5397-4AC0-931E-E08B9F5EBB8C}" type="slidenum">
              <a:rPr b="0" lang="en-US" sz="1200" spc="-1" strike="noStrike">
                <a:latin typeface="Calibri"/>
                <a:ea typeface="SimSun"/>
              </a:rPr>
              <a:t>&lt;number&gt;</a:t>
            </a:fld>
            <a:endParaRPr b="0" lang="en-US" sz="12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Rectangle 7_6"/>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374BE27-3269-4F7B-8B98-241827EC88AC}" type="slidenum">
              <a:rPr b="0" lang="en-US" sz="1200" spc="-1" strike="noStrike">
                <a:latin typeface="Arial"/>
                <a:ea typeface="SimSun"/>
              </a:rPr>
              <a:t>&lt;number&gt;</a:t>
            </a:fld>
            <a:endParaRPr b="0" lang="en-US" sz="1200" spc="-1" strike="noStrike">
              <a:latin typeface="Arial"/>
            </a:endParaRPr>
          </a:p>
        </p:txBody>
      </p:sp>
      <p:sp>
        <p:nvSpPr>
          <p:cNvPr id="472" name="PlaceHolder 1"/>
          <p:cNvSpPr>
            <a:spLocks noGrp="1"/>
          </p:cNvSpPr>
          <p:nvPr>
            <p:ph type="sldImg"/>
          </p:nvPr>
        </p:nvSpPr>
        <p:spPr>
          <a:xfrm>
            <a:off x="1143000" y="685800"/>
            <a:ext cx="4572000" cy="3429000"/>
          </a:xfrm>
          <a:prstGeom prst="rect">
            <a:avLst/>
          </a:prstGeom>
        </p:spPr>
      </p:sp>
      <p:sp>
        <p:nvSpPr>
          <p:cNvPr id="473"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74" name="Slide Number Placeholder 3_1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A69C5E9-070A-4677-AC77-188B63C72E0A}" type="slidenum">
              <a:rPr b="0" lang="en-US" sz="1200" spc="-1" strike="noStrike">
                <a:latin typeface="Calibri"/>
                <a:ea typeface="SimSun"/>
              </a:rPr>
              <a:t>&lt;number&gt;</a:t>
            </a:fld>
            <a:endParaRPr b="0" lang="en-US" sz="12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PlaceHolder 1"/>
          <p:cNvSpPr>
            <a:spLocks noGrp="1"/>
          </p:cNvSpPr>
          <p:nvPr>
            <p:ph type="sldImg"/>
          </p:nvPr>
        </p:nvSpPr>
        <p:spPr>
          <a:xfrm>
            <a:off x="1143000" y="685800"/>
            <a:ext cx="4572000" cy="3429000"/>
          </a:xfrm>
          <a:prstGeom prst="rect">
            <a:avLst/>
          </a:prstGeom>
        </p:spPr>
      </p:sp>
      <p:sp>
        <p:nvSpPr>
          <p:cNvPr id="476"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77" name="Slide Number Placeholder 3_12"/>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798061B-FABD-434A-86F3-BD7AB8539C55}" type="slidenum">
              <a:rPr b="0" lang="en-US" sz="1200" spc="-1" strike="noStrike">
                <a:latin typeface="Arial"/>
                <a:ea typeface="SimSun"/>
              </a:rPr>
              <a:t>&lt;number&gt;</a:t>
            </a:fld>
            <a:endParaRPr b="0" lang="en-US"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Rectangle 7_7"/>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109C685-368B-4F6A-B043-653A895D0B23}" type="slidenum">
              <a:rPr b="0" lang="en-US" sz="1200" spc="-1" strike="noStrike">
                <a:latin typeface="Arial"/>
                <a:ea typeface="SimSun"/>
              </a:rPr>
              <a:t>&lt;number&gt;</a:t>
            </a:fld>
            <a:endParaRPr b="0" lang="en-US" sz="1200" spc="-1" strike="noStrike">
              <a:latin typeface="Arial"/>
            </a:endParaRPr>
          </a:p>
        </p:txBody>
      </p:sp>
      <p:sp>
        <p:nvSpPr>
          <p:cNvPr id="479" name="PlaceHolder 1"/>
          <p:cNvSpPr>
            <a:spLocks noGrp="1"/>
          </p:cNvSpPr>
          <p:nvPr>
            <p:ph type="sldImg"/>
          </p:nvPr>
        </p:nvSpPr>
        <p:spPr>
          <a:xfrm>
            <a:off x="1143000" y="685800"/>
            <a:ext cx="4572000" cy="3429000"/>
          </a:xfrm>
          <a:prstGeom prst="rect">
            <a:avLst/>
          </a:prstGeom>
        </p:spPr>
      </p:sp>
      <p:sp>
        <p:nvSpPr>
          <p:cNvPr id="480"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81" name="Slide Number Placeholder 3_13"/>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595FEE6-8958-4ECF-8478-DE51B2DA1ED8}" type="slidenum">
              <a:rPr b="0" lang="en-US" sz="1200" spc="-1" strike="noStrike">
                <a:latin typeface="Calibri"/>
                <a:ea typeface="SimSun"/>
              </a:rPr>
              <a:t>&lt;number&gt;</a:t>
            </a:fld>
            <a:endParaRPr b="0" lang="en-US"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Rectangle 7_8"/>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BF25D57-08A4-43BB-A801-25B2E5A3EECE}" type="slidenum">
              <a:rPr b="0" lang="en-US" sz="1200" spc="-1" strike="noStrike">
                <a:latin typeface="Arial"/>
                <a:ea typeface="SimSun"/>
              </a:rPr>
              <a:t>&lt;number&gt;</a:t>
            </a:fld>
            <a:endParaRPr b="0" lang="en-US" sz="1200" spc="-1" strike="noStrike">
              <a:latin typeface="Arial"/>
            </a:endParaRPr>
          </a:p>
        </p:txBody>
      </p:sp>
      <p:sp>
        <p:nvSpPr>
          <p:cNvPr id="483" name="PlaceHolder 1"/>
          <p:cNvSpPr>
            <a:spLocks noGrp="1"/>
          </p:cNvSpPr>
          <p:nvPr>
            <p:ph type="sldImg"/>
          </p:nvPr>
        </p:nvSpPr>
        <p:spPr>
          <a:xfrm>
            <a:off x="1143000" y="685800"/>
            <a:ext cx="4572000" cy="3429000"/>
          </a:xfrm>
          <a:prstGeom prst="rect">
            <a:avLst/>
          </a:prstGeom>
        </p:spPr>
      </p:sp>
      <p:sp>
        <p:nvSpPr>
          <p:cNvPr id="484"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85" name="Slide Number Placeholder 3_14"/>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344A3F0-2E59-48AF-A4A1-2A1C86250FCE}" type="slidenum">
              <a:rPr b="0" lang="en-US" sz="1200" spc="-1" strike="noStrike">
                <a:latin typeface="Calibri"/>
                <a:ea typeface="SimSun"/>
              </a:rPr>
              <a:t>&lt;number&gt;</a:t>
            </a:fld>
            <a:endParaRPr b="0" lang="en-US" sz="12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type="sldImg"/>
          </p:nvPr>
        </p:nvSpPr>
        <p:spPr>
          <a:xfrm>
            <a:off x="1143000" y="685800"/>
            <a:ext cx="4572000" cy="3429000"/>
          </a:xfrm>
          <a:prstGeom prst="rect">
            <a:avLst/>
          </a:prstGeom>
        </p:spPr>
      </p:sp>
      <p:sp>
        <p:nvSpPr>
          <p:cNvPr id="487"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88" name="Slide Number Placeholder 3_16"/>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A4AB59E-1D9D-4598-ABC3-91D0E1B065F1}" type="slidenum">
              <a:rPr b="0" lang="en-US" sz="1200" spc="-1" strike="noStrike">
                <a:latin typeface="Arial"/>
                <a:ea typeface="SimSun"/>
              </a:rPr>
              <a:t>&lt;number&gt;</a:t>
            </a:fld>
            <a:endParaRPr b="0" lang="en-US" sz="12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sldImg"/>
          </p:nvPr>
        </p:nvSpPr>
        <p:spPr>
          <a:xfrm>
            <a:off x="1143000" y="685800"/>
            <a:ext cx="4572000" cy="3429000"/>
          </a:xfrm>
          <a:prstGeom prst="rect">
            <a:avLst/>
          </a:prstGeom>
        </p:spPr>
      </p:sp>
      <p:sp>
        <p:nvSpPr>
          <p:cNvPr id="490"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91" name="Slide Number Placeholder 3_18"/>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5BB3EE5-64C8-420D-9F23-AF192C7FE351}" type="slidenum">
              <a:rPr b="0" lang="en-US" sz="1200" spc="-1" strike="noStrike">
                <a:solidFill>
                  <a:srgbClr val="000000"/>
                </a:solidFill>
                <a:latin typeface="Arial"/>
                <a:ea typeface="SimSun"/>
              </a:rPr>
              <a:t>&lt;number&gt;</a:t>
            </a:fld>
            <a:endParaRPr b="0" lang="en-US" sz="1200" spc="-1" strike="noStrike">
              <a:solidFill>
                <a:srgbClr val="000000"/>
              </a:solidFill>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Rectangle 7_9"/>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B8CC387-B8B0-46F5-92EF-64F6992BE3A7}" type="slidenum">
              <a:rPr b="0" lang="en-US" sz="1200" spc="-1" strike="noStrike">
                <a:solidFill>
                  <a:srgbClr val="000000"/>
                </a:solidFill>
                <a:latin typeface="Arial"/>
                <a:ea typeface="SimSun"/>
              </a:rPr>
              <a:t>&lt;number&gt;</a:t>
            </a:fld>
            <a:endParaRPr b="0" lang="en-US" sz="1200" spc="-1" strike="noStrike">
              <a:solidFill>
                <a:srgbClr val="000000"/>
              </a:solidFill>
              <a:latin typeface="Arial"/>
            </a:endParaRPr>
          </a:p>
        </p:txBody>
      </p:sp>
      <p:sp>
        <p:nvSpPr>
          <p:cNvPr id="493" name="PlaceHolder 1"/>
          <p:cNvSpPr>
            <a:spLocks noGrp="1"/>
          </p:cNvSpPr>
          <p:nvPr>
            <p:ph type="sldImg"/>
          </p:nvPr>
        </p:nvSpPr>
        <p:spPr>
          <a:xfrm>
            <a:off x="1143000" y="685800"/>
            <a:ext cx="4572000" cy="3429000"/>
          </a:xfrm>
          <a:prstGeom prst="rect">
            <a:avLst/>
          </a:prstGeom>
        </p:spPr>
      </p:sp>
      <p:sp>
        <p:nvSpPr>
          <p:cNvPr id="494"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95" name="Slide Number Placeholder 3_19"/>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7B71329-76CC-407A-9275-87E406088403}" type="slidenum">
              <a:rPr b="0" lang="en-US" sz="1200" spc="-1" strike="noStrike">
                <a:solidFill>
                  <a:srgbClr val="000000"/>
                </a:solidFill>
                <a:latin typeface="Calibri"/>
                <a:ea typeface="SimSun"/>
              </a:rPr>
              <a:t>&lt;number&gt;</a:t>
            </a:fld>
            <a:endParaRPr b="0" lang="en-US" sz="1200" spc="-1" strike="noStrike">
              <a:solidFill>
                <a:srgbClr val="000000"/>
              </a:solidFill>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Rectangle 7_10"/>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04B0767-510E-461C-9B2B-41EEF02B8F8D}" type="slidenum">
              <a:rPr b="0" lang="en-US" sz="1200" spc="-1" strike="noStrike">
                <a:solidFill>
                  <a:srgbClr val="000000"/>
                </a:solidFill>
                <a:latin typeface="Arial"/>
                <a:ea typeface="SimSun"/>
              </a:rPr>
              <a:t>&lt;number&gt;</a:t>
            </a:fld>
            <a:endParaRPr b="0" lang="en-US" sz="1200" spc="-1" strike="noStrike">
              <a:solidFill>
                <a:srgbClr val="000000"/>
              </a:solidFill>
              <a:latin typeface="Arial"/>
            </a:endParaRPr>
          </a:p>
        </p:txBody>
      </p:sp>
      <p:sp>
        <p:nvSpPr>
          <p:cNvPr id="497" name="PlaceHolder 1"/>
          <p:cNvSpPr>
            <a:spLocks noGrp="1"/>
          </p:cNvSpPr>
          <p:nvPr>
            <p:ph type="sldImg"/>
          </p:nvPr>
        </p:nvSpPr>
        <p:spPr>
          <a:xfrm>
            <a:off x="1143000" y="685800"/>
            <a:ext cx="4572000" cy="3429000"/>
          </a:xfrm>
          <a:prstGeom prst="rect">
            <a:avLst/>
          </a:prstGeom>
        </p:spPr>
      </p:sp>
      <p:sp>
        <p:nvSpPr>
          <p:cNvPr id="498"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499" name="Slide Number Placeholder 3_20"/>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59A13AA-6DC3-46FC-9F22-C7FE3BD79554}" type="slidenum">
              <a:rPr b="0" lang="en-US" sz="1200" spc="-1" strike="noStrike">
                <a:solidFill>
                  <a:srgbClr val="000000"/>
                </a:solidFill>
                <a:latin typeface="Calibri"/>
                <a:ea typeface="SimSun"/>
              </a:rPr>
              <a:t>&lt;number&gt;</a:t>
            </a:fld>
            <a:endParaRPr b="0" lang="en-US" sz="1200" spc="-1" strike="noStrike">
              <a:solidFill>
                <a:srgbClr val="000000"/>
              </a:solidFill>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sldImg"/>
          </p:nvPr>
        </p:nvSpPr>
        <p:spPr>
          <a:xfrm>
            <a:off x="1143000" y="685800"/>
            <a:ext cx="4572000" cy="3429000"/>
          </a:xfrm>
          <a:prstGeom prst="rect">
            <a:avLst/>
          </a:prstGeom>
        </p:spPr>
      </p:sp>
      <p:sp>
        <p:nvSpPr>
          <p:cNvPr id="501"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502" name="Slide Number Placeholder 3_2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11E4B8F-C3AF-4383-8967-C2C441C70634}" type="slidenum">
              <a:rPr b="0" lang="en-US" sz="1200" spc="-1" strike="noStrike">
                <a:solidFill>
                  <a:srgbClr val="000000"/>
                </a:solidFill>
                <a:latin typeface="Arial"/>
                <a:ea typeface="SimSun"/>
              </a:rPr>
              <a:t>&lt;number&gt;</a:t>
            </a:fld>
            <a:endParaRPr b="0" lang="en-US" sz="1200" spc="-1" strike="noStrike">
              <a:solidFill>
                <a:srgbClr val="000000"/>
              </a:solidFill>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sldImg"/>
          </p:nvPr>
        </p:nvSpPr>
        <p:spPr>
          <a:xfrm>
            <a:off x="1143000" y="685800"/>
            <a:ext cx="4572000" cy="3429000"/>
          </a:xfrm>
          <a:prstGeom prst="rect">
            <a:avLst/>
          </a:prstGeom>
        </p:spPr>
      </p:sp>
      <p:sp>
        <p:nvSpPr>
          <p:cNvPr id="504"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505" name="Slide Number Placeholder 3_22"/>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2F51F3E-348F-4F56-A206-948092C6D51C}" type="slidenum">
              <a:rPr b="0" lang="en-US" sz="1200" spc="-1" strike="noStrike">
                <a:solidFill>
                  <a:srgbClr val="000000"/>
                </a:solidFill>
                <a:latin typeface="Arial"/>
                <a:ea typeface="SimSun"/>
              </a:rPr>
              <a:t>&lt;number&gt;</a:t>
            </a:fld>
            <a:endParaRPr b="0" lang="en-US" sz="1200" spc="-1" strike="noStrike">
              <a:solidFill>
                <a:srgbClr val="000000"/>
              </a:solidFill>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Rectangle 7_1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305EE83-F036-4093-9CFA-5F1F5FD542FA}" type="slidenum">
              <a:rPr b="0" lang="en-US" sz="1200" spc="-1" strike="noStrike">
                <a:latin typeface="Arial"/>
                <a:ea typeface="SimSun"/>
              </a:rPr>
              <a:t>&lt;number&gt;</a:t>
            </a:fld>
            <a:endParaRPr b="0" lang="en-US" sz="1200" spc="-1" strike="noStrike">
              <a:latin typeface="Arial"/>
            </a:endParaRPr>
          </a:p>
        </p:txBody>
      </p:sp>
      <p:sp>
        <p:nvSpPr>
          <p:cNvPr id="507" name="PlaceHolder 1"/>
          <p:cNvSpPr>
            <a:spLocks noGrp="1"/>
          </p:cNvSpPr>
          <p:nvPr>
            <p:ph type="sldImg"/>
          </p:nvPr>
        </p:nvSpPr>
        <p:spPr>
          <a:xfrm>
            <a:off x="1143000" y="685800"/>
            <a:ext cx="4572000" cy="3429000"/>
          </a:xfrm>
          <a:prstGeom prst="rect">
            <a:avLst/>
          </a:prstGeom>
        </p:spPr>
      </p:sp>
      <p:sp>
        <p:nvSpPr>
          <p:cNvPr id="508"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509" name="Slide Number Placeholder 3_23"/>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4740E2C-42D5-406C-A41A-ECBFF262725B}" type="slidenum">
              <a:rPr b="0" lang="en-US" sz="1200" spc="-1" strike="noStrike">
                <a:latin typeface="Calibri"/>
                <a:ea typeface="SimSun"/>
              </a:rPr>
              <a:t>&lt;number&gt;</a:t>
            </a:fld>
            <a:endParaRPr b="0" lang="en-US" sz="12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PlaceHolder 1"/>
          <p:cNvSpPr>
            <a:spLocks noGrp="1"/>
          </p:cNvSpPr>
          <p:nvPr>
            <p:ph type="sldImg"/>
          </p:nvPr>
        </p:nvSpPr>
        <p:spPr>
          <a:xfrm>
            <a:off x="1143000" y="685800"/>
            <a:ext cx="4572000" cy="3429000"/>
          </a:xfrm>
          <a:prstGeom prst="rect">
            <a:avLst/>
          </a:prstGeom>
        </p:spPr>
      </p:sp>
      <p:sp>
        <p:nvSpPr>
          <p:cNvPr id="511"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512" name="Slide Number Placeholder 3_24"/>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3F7B0EC-A65D-4BD4-AE3E-B9CA4E4DD36F}" type="slidenum">
              <a:rPr b="0" lang="en-US" sz="1200" spc="-1" strike="noStrike">
                <a:latin typeface="Arial"/>
                <a:ea typeface="SimSun"/>
              </a:rPr>
              <a:t>&lt;number&gt;</a:t>
            </a:fld>
            <a:endParaRPr b="0" lang="en-US" sz="12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sldImg"/>
          </p:nvPr>
        </p:nvSpPr>
        <p:spPr>
          <a:xfrm>
            <a:off x="1143000" y="685800"/>
            <a:ext cx="4572000" cy="3429000"/>
          </a:xfrm>
          <a:prstGeom prst="rect">
            <a:avLst/>
          </a:prstGeom>
        </p:spPr>
      </p:sp>
      <p:sp>
        <p:nvSpPr>
          <p:cNvPr id="514"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515" name="Slide Number Placeholder 3_25"/>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1D70DF2-234F-4D96-93A7-088F105D6746}" type="slidenum">
              <a:rPr b="0" lang="en-US" sz="1200" spc="-1" strike="noStrike">
                <a:latin typeface="Arial"/>
                <a:ea typeface="SimSun"/>
              </a:rPr>
              <a:t>&lt;number&gt;</a:t>
            </a:fld>
            <a:endParaRPr b="0" lang="en-US" sz="1200" spc="-1" strike="noStrike">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PlaceHolder 1"/>
          <p:cNvSpPr>
            <a:spLocks noGrp="1"/>
          </p:cNvSpPr>
          <p:nvPr>
            <p:ph type="sldImg"/>
          </p:nvPr>
        </p:nvSpPr>
        <p:spPr>
          <a:xfrm>
            <a:off x="1143000" y="685800"/>
            <a:ext cx="4572000" cy="3429000"/>
          </a:xfrm>
          <a:prstGeom prst="rect">
            <a:avLst/>
          </a:prstGeom>
        </p:spPr>
      </p:sp>
      <p:sp>
        <p:nvSpPr>
          <p:cNvPr id="517"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518" name="Slide Number Placeholder 3_26"/>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BD1B479-DFC5-42EF-8F67-FE77DEAB3184}" type="slidenum">
              <a:rPr b="0" lang="en-US" sz="1200" spc="-1" strike="noStrike">
                <a:latin typeface="Arial"/>
                <a:ea typeface="SimSun"/>
              </a:rPr>
              <a:t>&lt;number&gt;</a:t>
            </a:fld>
            <a:endParaRPr b="0" lang="en-US" sz="12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sldImg"/>
          </p:nvPr>
        </p:nvSpPr>
        <p:spPr>
          <a:xfrm>
            <a:off x="1143000" y="685800"/>
            <a:ext cx="4572000" cy="3429000"/>
          </a:xfrm>
          <a:prstGeom prst="rect">
            <a:avLst/>
          </a:prstGeom>
        </p:spPr>
      </p:sp>
      <p:sp>
        <p:nvSpPr>
          <p:cNvPr id="520" name="PlaceHolder 2"/>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Arial"/>
            </a:endParaRPr>
          </a:p>
        </p:txBody>
      </p:sp>
      <p:sp>
        <p:nvSpPr>
          <p:cNvPr id="521" name="Slide Number Placeholder 3_27"/>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71F6B30-8695-4DAF-8A3D-EFC6949FBCEC}" type="slidenum">
              <a:rPr b="0" lang="en-US" sz="1200" spc="-1" strike="noStrike">
                <a:latin typeface="Arial"/>
                <a:ea typeface="SimSun"/>
              </a:rPr>
              <a:t>&lt;number&gt;</a:t>
            </a:fld>
            <a:endParaRPr b="0" lang="en-US" sz="12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PlaceHolder 1"/>
          <p:cNvSpPr>
            <a:spLocks noGrp="1"/>
          </p:cNvSpPr>
          <p:nvPr>
            <p:ph type="sldImg"/>
          </p:nvPr>
        </p:nvSpPr>
        <p:spPr>
          <a:xfrm>
            <a:off x="1143000" y="685800"/>
            <a:ext cx="4571640" cy="3428640"/>
          </a:xfrm>
          <a:prstGeom prst="rect">
            <a:avLst/>
          </a:prstGeom>
        </p:spPr>
      </p:sp>
      <p:sp>
        <p:nvSpPr>
          <p:cNvPr id="523" name="PlaceHolder 2"/>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
        <p:nvSpPr>
          <p:cNvPr id="524" name="Google Shape;87;p2:notes_1"/>
          <p:cNvSpPr/>
          <p:nvPr/>
        </p:nvSpPr>
        <p:spPr>
          <a:xfrm>
            <a:off x="3884760" y="8685360"/>
            <a:ext cx="2971440" cy="45684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33F616F6-FA2D-49BF-A77A-F2CB4484E075}" type="slidenum">
              <a:rPr b="0" lang="en-US" sz="1800" spc="-1" strike="noStrike">
                <a:solidFill>
                  <a:srgbClr val="000000"/>
                </a:solidFill>
                <a:latin typeface="Arial"/>
                <a:ea typeface="Arial"/>
              </a:rPr>
              <a:t>&lt;number&gt;</a:t>
            </a:fld>
            <a:endParaRPr b="0" lang="en-US"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628560" y="1825560"/>
            <a:ext cx="788652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628560" y="4098240"/>
            <a:ext cx="788652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5"/>
          <p:cNvSpPr>
            <a:spLocks noGrp="1"/>
          </p:cNvSpPr>
          <p:nvPr>
            <p:ph type="body"/>
          </p:nvPr>
        </p:nvSpPr>
        <p:spPr>
          <a:xfrm>
            <a:off x="466992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type="body"/>
          </p:nvPr>
        </p:nvSpPr>
        <p:spPr>
          <a:xfrm>
            <a:off x="628560" y="182556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3"/>
          <p:cNvSpPr>
            <a:spLocks noGrp="1"/>
          </p:cNvSpPr>
          <p:nvPr>
            <p:ph type="body"/>
          </p:nvPr>
        </p:nvSpPr>
        <p:spPr>
          <a:xfrm>
            <a:off x="3295080" y="182556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4"/>
          <p:cNvSpPr>
            <a:spLocks noGrp="1"/>
          </p:cNvSpPr>
          <p:nvPr>
            <p:ph type="body"/>
          </p:nvPr>
        </p:nvSpPr>
        <p:spPr>
          <a:xfrm>
            <a:off x="5961240" y="182556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5"/>
          <p:cNvSpPr>
            <a:spLocks noGrp="1"/>
          </p:cNvSpPr>
          <p:nvPr>
            <p:ph type="body"/>
          </p:nvPr>
        </p:nvSpPr>
        <p:spPr>
          <a:xfrm>
            <a:off x="628560" y="409824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6"/>
          <p:cNvSpPr>
            <a:spLocks noGrp="1"/>
          </p:cNvSpPr>
          <p:nvPr>
            <p:ph type="body"/>
          </p:nvPr>
        </p:nvSpPr>
        <p:spPr>
          <a:xfrm>
            <a:off x="3295080" y="409824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7"/>
          <p:cNvSpPr>
            <a:spLocks noGrp="1"/>
          </p:cNvSpPr>
          <p:nvPr>
            <p:ph type="body"/>
          </p:nvPr>
        </p:nvSpPr>
        <p:spPr>
          <a:xfrm>
            <a:off x="5961240" y="409824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2" name="PlaceHolder 2"/>
          <p:cNvSpPr>
            <a:spLocks noGrp="1"/>
          </p:cNvSpPr>
          <p:nvPr>
            <p:ph type="subTitle"/>
          </p:nvPr>
        </p:nvSpPr>
        <p:spPr>
          <a:xfrm>
            <a:off x="628560" y="1825560"/>
            <a:ext cx="788652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4" name="PlaceHolder 2"/>
          <p:cNvSpPr>
            <a:spLocks noGrp="1"/>
          </p:cNvSpPr>
          <p:nvPr>
            <p:ph type="body"/>
          </p:nvPr>
        </p:nvSpPr>
        <p:spPr>
          <a:xfrm>
            <a:off x="628560" y="1825560"/>
            <a:ext cx="7886520" cy="435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6"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47"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28560" y="365040"/>
            <a:ext cx="788652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52"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subTitle"/>
          </p:nvPr>
        </p:nvSpPr>
        <p:spPr>
          <a:xfrm>
            <a:off x="628560" y="1825560"/>
            <a:ext cx="788652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4"/>
          <p:cNvSpPr>
            <a:spLocks noGrp="1"/>
          </p:cNvSpPr>
          <p:nvPr>
            <p:ph type="body"/>
          </p:nvPr>
        </p:nvSpPr>
        <p:spPr>
          <a:xfrm>
            <a:off x="466992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9"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4"/>
          <p:cNvSpPr>
            <a:spLocks noGrp="1"/>
          </p:cNvSpPr>
          <p:nvPr>
            <p:ph type="body"/>
          </p:nvPr>
        </p:nvSpPr>
        <p:spPr>
          <a:xfrm>
            <a:off x="628560" y="4098240"/>
            <a:ext cx="788652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3" name="PlaceHolder 2"/>
          <p:cNvSpPr>
            <a:spLocks noGrp="1"/>
          </p:cNvSpPr>
          <p:nvPr>
            <p:ph type="body"/>
          </p:nvPr>
        </p:nvSpPr>
        <p:spPr>
          <a:xfrm>
            <a:off x="628560" y="1825560"/>
            <a:ext cx="788652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3"/>
          <p:cNvSpPr>
            <a:spLocks noGrp="1"/>
          </p:cNvSpPr>
          <p:nvPr>
            <p:ph type="body"/>
          </p:nvPr>
        </p:nvSpPr>
        <p:spPr>
          <a:xfrm>
            <a:off x="628560" y="4098240"/>
            <a:ext cx="788652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6"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5"/>
          <p:cNvSpPr>
            <a:spLocks noGrp="1"/>
          </p:cNvSpPr>
          <p:nvPr>
            <p:ph type="body"/>
          </p:nvPr>
        </p:nvSpPr>
        <p:spPr>
          <a:xfrm>
            <a:off x="466992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1" name="PlaceHolder 2"/>
          <p:cNvSpPr>
            <a:spLocks noGrp="1"/>
          </p:cNvSpPr>
          <p:nvPr>
            <p:ph type="body"/>
          </p:nvPr>
        </p:nvSpPr>
        <p:spPr>
          <a:xfrm>
            <a:off x="628560" y="182556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3"/>
          <p:cNvSpPr>
            <a:spLocks noGrp="1"/>
          </p:cNvSpPr>
          <p:nvPr>
            <p:ph type="body"/>
          </p:nvPr>
        </p:nvSpPr>
        <p:spPr>
          <a:xfrm>
            <a:off x="3295080" y="182556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4"/>
          <p:cNvSpPr>
            <a:spLocks noGrp="1"/>
          </p:cNvSpPr>
          <p:nvPr>
            <p:ph type="body"/>
          </p:nvPr>
        </p:nvSpPr>
        <p:spPr>
          <a:xfrm>
            <a:off x="5961240" y="182556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5"/>
          <p:cNvSpPr>
            <a:spLocks noGrp="1"/>
          </p:cNvSpPr>
          <p:nvPr>
            <p:ph type="body"/>
          </p:nvPr>
        </p:nvSpPr>
        <p:spPr>
          <a:xfrm>
            <a:off x="628560" y="409824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6"/>
          <p:cNvSpPr>
            <a:spLocks noGrp="1"/>
          </p:cNvSpPr>
          <p:nvPr>
            <p:ph type="body"/>
          </p:nvPr>
        </p:nvSpPr>
        <p:spPr>
          <a:xfrm>
            <a:off x="3295080" y="409824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7"/>
          <p:cNvSpPr>
            <a:spLocks noGrp="1"/>
          </p:cNvSpPr>
          <p:nvPr>
            <p:ph type="body"/>
          </p:nvPr>
        </p:nvSpPr>
        <p:spPr>
          <a:xfrm>
            <a:off x="5961240" y="409824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3" name="PlaceHolder 2"/>
          <p:cNvSpPr>
            <a:spLocks noGrp="1"/>
          </p:cNvSpPr>
          <p:nvPr>
            <p:ph type="subTitle"/>
          </p:nvPr>
        </p:nvSpPr>
        <p:spPr>
          <a:xfrm>
            <a:off x="628560" y="1825560"/>
            <a:ext cx="788652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5" name="PlaceHolder 2"/>
          <p:cNvSpPr>
            <a:spLocks noGrp="1"/>
          </p:cNvSpPr>
          <p:nvPr>
            <p:ph type="body"/>
          </p:nvPr>
        </p:nvSpPr>
        <p:spPr>
          <a:xfrm>
            <a:off x="628560" y="1825560"/>
            <a:ext cx="7886520" cy="435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7"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88"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628560" y="1825560"/>
            <a:ext cx="7886520" cy="435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28560" y="365040"/>
            <a:ext cx="788652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2"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93"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94"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98" name="PlaceHolder 4"/>
          <p:cNvSpPr>
            <a:spLocks noGrp="1"/>
          </p:cNvSpPr>
          <p:nvPr>
            <p:ph type="body"/>
          </p:nvPr>
        </p:nvSpPr>
        <p:spPr>
          <a:xfrm>
            <a:off x="466992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0"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4"/>
          <p:cNvSpPr>
            <a:spLocks noGrp="1"/>
          </p:cNvSpPr>
          <p:nvPr>
            <p:ph type="body"/>
          </p:nvPr>
        </p:nvSpPr>
        <p:spPr>
          <a:xfrm>
            <a:off x="628560" y="4098240"/>
            <a:ext cx="788652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4" name="PlaceHolder 2"/>
          <p:cNvSpPr>
            <a:spLocks noGrp="1"/>
          </p:cNvSpPr>
          <p:nvPr>
            <p:ph type="body"/>
          </p:nvPr>
        </p:nvSpPr>
        <p:spPr>
          <a:xfrm>
            <a:off x="628560" y="1825560"/>
            <a:ext cx="788652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3"/>
          <p:cNvSpPr>
            <a:spLocks noGrp="1"/>
          </p:cNvSpPr>
          <p:nvPr>
            <p:ph type="body"/>
          </p:nvPr>
        </p:nvSpPr>
        <p:spPr>
          <a:xfrm>
            <a:off x="628560" y="4098240"/>
            <a:ext cx="788652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5"/>
          <p:cNvSpPr>
            <a:spLocks noGrp="1"/>
          </p:cNvSpPr>
          <p:nvPr>
            <p:ph type="body"/>
          </p:nvPr>
        </p:nvSpPr>
        <p:spPr>
          <a:xfrm>
            <a:off x="466992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2" name="PlaceHolder 2"/>
          <p:cNvSpPr>
            <a:spLocks noGrp="1"/>
          </p:cNvSpPr>
          <p:nvPr>
            <p:ph type="body"/>
          </p:nvPr>
        </p:nvSpPr>
        <p:spPr>
          <a:xfrm>
            <a:off x="628560" y="182556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3"/>
          <p:cNvSpPr>
            <a:spLocks noGrp="1"/>
          </p:cNvSpPr>
          <p:nvPr>
            <p:ph type="body"/>
          </p:nvPr>
        </p:nvSpPr>
        <p:spPr>
          <a:xfrm>
            <a:off x="3295080" y="182556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4"/>
          <p:cNvSpPr>
            <a:spLocks noGrp="1"/>
          </p:cNvSpPr>
          <p:nvPr>
            <p:ph type="body"/>
          </p:nvPr>
        </p:nvSpPr>
        <p:spPr>
          <a:xfrm>
            <a:off x="5961240" y="182556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5"/>
          <p:cNvSpPr>
            <a:spLocks noGrp="1"/>
          </p:cNvSpPr>
          <p:nvPr>
            <p:ph type="body"/>
          </p:nvPr>
        </p:nvSpPr>
        <p:spPr>
          <a:xfrm>
            <a:off x="628560" y="409824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6"/>
          <p:cNvSpPr>
            <a:spLocks noGrp="1"/>
          </p:cNvSpPr>
          <p:nvPr>
            <p:ph type="body"/>
          </p:nvPr>
        </p:nvSpPr>
        <p:spPr>
          <a:xfrm>
            <a:off x="3295080" y="409824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7"/>
          <p:cNvSpPr>
            <a:spLocks noGrp="1"/>
          </p:cNvSpPr>
          <p:nvPr>
            <p:ph type="body"/>
          </p:nvPr>
        </p:nvSpPr>
        <p:spPr>
          <a:xfrm>
            <a:off x="5961240" y="409824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4" name="PlaceHolder 2"/>
          <p:cNvSpPr>
            <a:spLocks noGrp="1"/>
          </p:cNvSpPr>
          <p:nvPr>
            <p:ph type="subTitle"/>
          </p:nvPr>
        </p:nvSpPr>
        <p:spPr>
          <a:xfrm>
            <a:off x="628560" y="1825560"/>
            <a:ext cx="788652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6" name="PlaceHolder 2"/>
          <p:cNvSpPr>
            <a:spLocks noGrp="1"/>
          </p:cNvSpPr>
          <p:nvPr>
            <p:ph type="body"/>
          </p:nvPr>
        </p:nvSpPr>
        <p:spPr>
          <a:xfrm>
            <a:off x="628560" y="1825560"/>
            <a:ext cx="7886520" cy="435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11"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8"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129"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628560" y="365040"/>
            <a:ext cx="788652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3"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34"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135"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7"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39" name="PlaceHolder 4"/>
          <p:cNvSpPr>
            <a:spLocks noGrp="1"/>
          </p:cNvSpPr>
          <p:nvPr>
            <p:ph type="body"/>
          </p:nvPr>
        </p:nvSpPr>
        <p:spPr>
          <a:xfrm>
            <a:off x="466992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1"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4"/>
          <p:cNvSpPr>
            <a:spLocks noGrp="1"/>
          </p:cNvSpPr>
          <p:nvPr>
            <p:ph type="body"/>
          </p:nvPr>
        </p:nvSpPr>
        <p:spPr>
          <a:xfrm>
            <a:off x="628560" y="4098240"/>
            <a:ext cx="788652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5" name="PlaceHolder 2"/>
          <p:cNvSpPr>
            <a:spLocks noGrp="1"/>
          </p:cNvSpPr>
          <p:nvPr>
            <p:ph type="body"/>
          </p:nvPr>
        </p:nvSpPr>
        <p:spPr>
          <a:xfrm>
            <a:off x="628560" y="1825560"/>
            <a:ext cx="788652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3"/>
          <p:cNvSpPr>
            <a:spLocks noGrp="1"/>
          </p:cNvSpPr>
          <p:nvPr>
            <p:ph type="body"/>
          </p:nvPr>
        </p:nvSpPr>
        <p:spPr>
          <a:xfrm>
            <a:off x="628560" y="4098240"/>
            <a:ext cx="788652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8"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50"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51" name="PlaceHolder 5"/>
          <p:cNvSpPr>
            <a:spLocks noGrp="1"/>
          </p:cNvSpPr>
          <p:nvPr>
            <p:ph type="body"/>
          </p:nvPr>
        </p:nvSpPr>
        <p:spPr>
          <a:xfrm>
            <a:off x="466992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3" name="PlaceHolder 2"/>
          <p:cNvSpPr>
            <a:spLocks noGrp="1"/>
          </p:cNvSpPr>
          <p:nvPr>
            <p:ph type="body"/>
          </p:nvPr>
        </p:nvSpPr>
        <p:spPr>
          <a:xfrm>
            <a:off x="628560" y="182556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3"/>
          <p:cNvSpPr>
            <a:spLocks noGrp="1"/>
          </p:cNvSpPr>
          <p:nvPr>
            <p:ph type="body"/>
          </p:nvPr>
        </p:nvSpPr>
        <p:spPr>
          <a:xfrm>
            <a:off x="3295080" y="182556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4"/>
          <p:cNvSpPr>
            <a:spLocks noGrp="1"/>
          </p:cNvSpPr>
          <p:nvPr>
            <p:ph type="body"/>
          </p:nvPr>
        </p:nvSpPr>
        <p:spPr>
          <a:xfrm>
            <a:off x="5961240" y="182556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56" name="PlaceHolder 5"/>
          <p:cNvSpPr>
            <a:spLocks noGrp="1"/>
          </p:cNvSpPr>
          <p:nvPr>
            <p:ph type="body"/>
          </p:nvPr>
        </p:nvSpPr>
        <p:spPr>
          <a:xfrm>
            <a:off x="628560" y="409824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6"/>
          <p:cNvSpPr>
            <a:spLocks noGrp="1"/>
          </p:cNvSpPr>
          <p:nvPr>
            <p:ph type="body"/>
          </p:nvPr>
        </p:nvSpPr>
        <p:spPr>
          <a:xfrm>
            <a:off x="3295080" y="409824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7"/>
          <p:cNvSpPr>
            <a:spLocks noGrp="1"/>
          </p:cNvSpPr>
          <p:nvPr>
            <p:ph type="body"/>
          </p:nvPr>
        </p:nvSpPr>
        <p:spPr>
          <a:xfrm>
            <a:off x="5961240" y="409824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5" name="PlaceHolder 2"/>
          <p:cNvSpPr>
            <a:spLocks noGrp="1"/>
          </p:cNvSpPr>
          <p:nvPr>
            <p:ph type="subTitle"/>
          </p:nvPr>
        </p:nvSpPr>
        <p:spPr>
          <a:xfrm>
            <a:off x="628560" y="1825560"/>
            <a:ext cx="788652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7" name="PlaceHolder 2"/>
          <p:cNvSpPr>
            <a:spLocks noGrp="1"/>
          </p:cNvSpPr>
          <p:nvPr>
            <p:ph type="body"/>
          </p:nvPr>
        </p:nvSpPr>
        <p:spPr>
          <a:xfrm>
            <a:off x="628560" y="1825560"/>
            <a:ext cx="7886520" cy="435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69"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170"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628560" y="365040"/>
            <a:ext cx="788652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4"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75"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176"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8"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179"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80" name="PlaceHolder 4"/>
          <p:cNvSpPr>
            <a:spLocks noGrp="1"/>
          </p:cNvSpPr>
          <p:nvPr>
            <p:ph type="body"/>
          </p:nvPr>
        </p:nvSpPr>
        <p:spPr>
          <a:xfrm>
            <a:off x="466992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2"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83"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84" name="PlaceHolder 4"/>
          <p:cNvSpPr>
            <a:spLocks noGrp="1"/>
          </p:cNvSpPr>
          <p:nvPr>
            <p:ph type="body"/>
          </p:nvPr>
        </p:nvSpPr>
        <p:spPr>
          <a:xfrm>
            <a:off x="628560" y="4098240"/>
            <a:ext cx="788652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6" name="PlaceHolder 2"/>
          <p:cNvSpPr>
            <a:spLocks noGrp="1"/>
          </p:cNvSpPr>
          <p:nvPr>
            <p:ph type="body"/>
          </p:nvPr>
        </p:nvSpPr>
        <p:spPr>
          <a:xfrm>
            <a:off x="628560" y="1825560"/>
            <a:ext cx="788652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87" name="PlaceHolder 3"/>
          <p:cNvSpPr>
            <a:spLocks noGrp="1"/>
          </p:cNvSpPr>
          <p:nvPr>
            <p:ph type="body"/>
          </p:nvPr>
        </p:nvSpPr>
        <p:spPr>
          <a:xfrm>
            <a:off x="628560" y="4098240"/>
            <a:ext cx="788652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9"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90"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91"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92" name="PlaceHolder 5"/>
          <p:cNvSpPr>
            <a:spLocks noGrp="1"/>
          </p:cNvSpPr>
          <p:nvPr>
            <p:ph type="body"/>
          </p:nvPr>
        </p:nvSpPr>
        <p:spPr>
          <a:xfrm>
            <a:off x="466992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365040"/>
            <a:ext cx="788652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4" name="PlaceHolder 2"/>
          <p:cNvSpPr>
            <a:spLocks noGrp="1"/>
          </p:cNvSpPr>
          <p:nvPr>
            <p:ph type="body"/>
          </p:nvPr>
        </p:nvSpPr>
        <p:spPr>
          <a:xfrm>
            <a:off x="628560" y="182556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95" name="PlaceHolder 3"/>
          <p:cNvSpPr>
            <a:spLocks noGrp="1"/>
          </p:cNvSpPr>
          <p:nvPr>
            <p:ph type="body"/>
          </p:nvPr>
        </p:nvSpPr>
        <p:spPr>
          <a:xfrm>
            <a:off x="3295080" y="182556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96" name="PlaceHolder 4"/>
          <p:cNvSpPr>
            <a:spLocks noGrp="1"/>
          </p:cNvSpPr>
          <p:nvPr>
            <p:ph type="body"/>
          </p:nvPr>
        </p:nvSpPr>
        <p:spPr>
          <a:xfrm>
            <a:off x="5961240" y="182556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97" name="PlaceHolder 5"/>
          <p:cNvSpPr>
            <a:spLocks noGrp="1"/>
          </p:cNvSpPr>
          <p:nvPr>
            <p:ph type="body"/>
          </p:nvPr>
        </p:nvSpPr>
        <p:spPr>
          <a:xfrm>
            <a:off x="628560" y="409824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6"/>
          <p:cNvSpPr>
            <a:spLocks noGrp="1"/>
          </p:cNvSpPr>
          <p:nvPr>
            <p:ph type="body"/>
          </p:nvPr>
        </p:nvSpPr>
        <p:spPr>
          <a:xfrm>
            <a:off x="3295080" y="409824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7"/>
          <p:cNvSpPr>
            <a:spLocks noGrp="1"/>
          </p:cNvSpPr>
          <p:nvPr>
            <p:ph type="body"/>
          </p:nvPr>
        </p:nvSpPr>
        <p:spPr>
          <a:xfrm>
            <a:off x="5961240" y="4098240"/>
            <a:ext cx="253908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3"/>
          <p:cNvSpPr>
            <a:spLocks noGrp="1"/>
          </p:cNvSpPr>
          <p:nvPr>
            <p:ph type="body"/>
          </p:nvPr>
        </p:nvSpPr>
        <p:spPr>
          <a:xfrm>
            <a:off x="466992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4"/>
          <p:cNvSpPr>
            <a:spLocks noGrp="1"/>
          </p:cNvSpPr>
          <p:nvPr>
            <p:ph type="body"/>
          </p:nvPr>
        </p:nvSpPr>
        <p:spPr>
          <a:xfrm>
            <a:off x="62856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628560" y="1825560"/>
            <a:ext cx="3848400" cy="435096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4669920" y="409824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365040"/>
            <a:ext cx="7886520" cy="13251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type="body"/>
          </p:nvPr>
        </p:nvSpPr>
        <p:spPr>
          <a:xfrm>
            <a:off x="62856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4669920" y="1825560"/>
            <a:ext cx="3848400" cy="207504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628560" y="4098240"/>
            <a:ext cx="7886520" cy="2075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28560" y="365040"/>
            <a:ext cx="788652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628560" y="1825560"/>
            <a:ext cx="788652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2" name="PlaceHolder 3"/>
          <p:cNvSpPr>
            <a:spLocks noGrp="1"/>
          </p:cNvSpPr>
          <p:nvPr>
            <p:ph type="dt"/>
          </p:nvPr>
        </p:nvSpPr>
        <p:spPr>
          <a:xfrm>
            <a:off x="628560" y="6356520"/>
            <a:ext cx="20570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4" name="PlaceHolder 5"/>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9509F49D-7DAB-4226-8F3F-FDB50BD38ADF}" type="slidenum">
              <a:rPr b="0" lang="en-US" sz="1200" spc="-1" strike="noStrike">
                <a:solidFill>
                  <a:srgbClr val="8b8b8b"/>
                </a:solidFill>
                <a:latin typeface="Calibri"/>
              </a:rPr>
              <a:t>67</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628560" y="365040"/>
            <a:ext cx="7886880" cy="1325520"/>
          </a:xfrm>
          <a:prstGeom prst="rect">
            <a:avLst/>
          </a:prstGeom>
        </p:spPr>
        <p:txBody>
          <a:bodyPr lIns="90000" rIns="90000" tIns="46800" bIns="46800" anchor="ctr">
            <a:noAutofit/>
          </a:bodyPr>
          <a:p>
            <a:r>
              <a:rPr b="0" lang="en-US" sz="4400" spc="-1" strike="noStrike">
                <a:solidFill>
                  <a:srgbClr val="000000"/>
                </a:solidFill>
                <a:latin typeface="Calibri Light"/>
              </a:rPr>
              <a:t>Click to edit the title text format</a:t>
            </a:r>
            <a:endParaRPr b="0" lang="en-US" sz="4400" spc="-1" strike="noStrike">
              <a:solidFill>
                <a:srgbClr val="000000"/>
              </a:solidFill>
              <a:latin typeface="Calibri Light"/>
            </a:endParaRPr>
          </a:p>
        </p:txBody>
      </p:sp>
      <p:sp>
        <p:nvSpPr>
          <p:cNvPr id="78" name="PlaceHolder 2"/>
          <p:cNvSpPr>
            <a:spLocks noGrp="1"/>
          </p:cNvSpPr>
          <p:nvPr>
            <p:ph type="body"/>
          </p:nvPr>
        </p:nvSpPr>
        <p:spPr>
          <a:xfrm>
            <a:off x="628560" y="1825200"/>
            <a:ext cx="7886880" cy="4351320"/>
          </a:xfrm>
          <a:prstGeom prst="rect">
            <a:avLst/>
          </a:prstGeom>
        </p:spPr>
        <p:txBody>
          <a:bodyPr lIns="90000" rIns="90000" tIns="46800" bIns="46800">
            <a:normAutofit/>
          </a:bodyPr>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6858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Second Outline Level</a:t>
            </a:r>
            <a:endParaRPr b="0" lang="en-US" sz="2800" spc="-1" strike="noStrike">
              <a:solidFill>
                <a:srgbClr val="000000"/>
              </a:solidFill>
              <a:latin typeface="Calibri"/>
            </a:endParaRPr>
          </a:p>
          <a:p>
            <a:pPr lvl="2" marL="11430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Third Outline Level</a:t>
            </a:r>
            <a:endParaRPr b="0" lang="en-US" sz="2800" spc="-1" strike="noStrike">
              <a:solidFill>
                <a:srgbClr val="000000"/>
              </a:solidFill>
              <a:latin typeface="Calibri"/>
            </a:endParaRPr>
          </a:p>
          <a:p>
            <a:pPr lvl="3" marL="16002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Fourth Outline Level</a:t>
            </a:r>
            <a:endParaRPr b="0" lang="en-US" sz="2800" spc="-1" strike="noStrike">
              <a:solidFill>
                <a:srgbClr val="000000"/>
              </a:solidFill>
              <a:latin typeface="Calibri"/>
            </a:endParaRPr>
          </a:p>
          <a:p>
            <a:pPr lvl="4" marL="20574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Fifth Outline Level</a:t>
            </a:r>
            <a:endParaRPr b="0" lang="en-US" sz="2800" spc="-1" strike="noStrike">
              <a:solidFill>
                <a:srgbClr val="000000"/>
              </a:solidFill>
              <a:latin typeface="Calibri"/>
            </a:endParaRPr>
          </a:p>
          <a:p>
            <a:pPr lvl="5" marL="20574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Sixth Outline Level</a:t>
            </a:r>
            <a:endParaRPr b="0" lang="en-US" sz="2800" spc="-1" strike="noStrike">
              <a:solidFill>
                <a:srgbClr val="000000"/>
              </a:solidFill>
              <a:latin typeface="Calibri"/>
            </a:endParaRPr>
          </a:p>
          <a:p>
            <a:pPr lvl="6" marL="20574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Seventh Outline Level</a:t>
            </a:r>
            <a:endParaRPr b="0" lang="en-US" sz="2800" spc="-1" strike="noStrike">
              <a:solidFill>
                <a:srgbClr val="000000"/>
              </a:solidFill>
              <a:latin typeface="Calibri"/>
            </a:endParaRPr>
          </a:p>
        </p:txBody>
      </p:sp>
      <p:sp>
        <p:nvSpPr>
          <p:cNvPr id="79" name="PlaceHolder 3"/>
          <p:cNvSpPr>
            <a:spLocks noGrp="1"/>
          </p:cNvSpPr>
          <p:nvPr>
            <p:ph type="dt"/>
          </p:nvPr>
        </p:nvSpPr>
        <p:spPr>
          <a:xfrm>
            <a:off x="628200" y="6356520"/>
            <a:ext cx="2057400" cy="365040"/>
          </a:xfrm>
          <a:prstGeom prst="rect">
            <a:avLst/>
          </a:prstGeom>
        </p:spPr>
        <p:txBody>
          <a:bodyPr lIns="90000" rIns="90000" tIns="46800" bIns="46800" anchor="ctr">
            <a:noAutofit/>
          </a:bodyPr>
          <a:p>
            <a:endParaRPr b="0" lang="en-US" sz="1800" spc="-1" strike="noStrike">
              <a:latin typeface="Arial"/>
            </a:endParaRPr>
          </a:p>
        </p:txBody>
      </p:sp>
      <p:sp>
        <p:nvSpPr>
          <p:cNvPr id="80" name="PlaceHolder 4"/>
          <p:cNvSpPr>
            <a:spLocks noGrp="1"/>
          </p:cNvSpPr>
          <p:nvPr>
            <p:ph type="ftr"/>
          </p:nvPr>
        </p:nvSpPr>
        <p:spPr>
          <a:xfrm>
            <a:off x="3029040" y="6356520"/>
            <a:ext cx="3085920" cy="365040"/>
          </a:xfrm>
          <a:prstGeom prst="rect">
            <a:avLst/>
          </a:prstGeom>
        </p:spPr>
        <p:txBody>
          <a:bodyPr lIns="90000" rIns="90000" tIns="46800" bIns="46800" anchor="ctr">
            <a:noAutofit/>
          </a:bodyPr>
          <a:p>
            <a:endParaRPr b="0" lang="en-US" sz="1800" spc="-1" strike="noStrike">
              <a:latin typeface="Arial"/>
            </a:endParaRPr>
          </a:p>
        </p:txBody>
      </p:sp>
      <p:sp>
        <p:nvSpPr>
          <p:cNvPr id="81" name="PlaceHolder 5"/>
          <p:cNvSpPr>
            <a:spLocks noGrp="1"/>
          </p:cNvSpPr>
          <p:nvPr>
            <p:ph type="sldNum"/>
          </p:nvPr>
        </p:nvSpPr>
        <p:spPr>
          <a:xfrm>
            <a:off x="6457680" y="6356520"/>
            <a:ext cx="2057400" cy="365040"/>
          </a:xfrm>
          <a:prstGeom prst="rect">
            <a:avLst/>
          </a:prstGeom>
        </p:spPr>
        <p:txBody>
          <a:bodyPr lIns="90000" rIns="90000" tIns="46800" bIns="46800" anchor="ctr">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B8537C3-BE23-44B3-9202-88CDFD852EA5}" type="slidenum">
              <a:rPr b="0" lang="en-US" sz="1200" spc="-1" strike="noStrike">
                <a:solidFill>
                  <a:srgbClr val="898989"/>
                </a:solidFill>
                <a:latin typeface="Times New Roman"/>
                <a:ea typeface="SimSun"/>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628560" y="365040"/>
            <a:ext cx="7886520" cy="1325160"/>
          </a:xfrm>
          <a:prstGeom prst="rect">
            <a:avLst/>
          </a:prstGeom>
        </p:spPr>
        <p:txBody>
          <a:bodyPr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19" name="PlaceHolder 2"/>
          <p:cNvSpPr>
            <a:spLocks noGrp="1"/>
          </p:cNvSpPr>
          <p:nvPr>
            <p:ph type="body"/>
          </p:nvPr>
        </p:nvSpPr>
        <p:spPr>
          <a:xfrm>
            <a:off x="628560" y="1825560"/>
            <a:ext cx="7886520" cy="4350960"/>
          </a:xfrm>
          <a:prstGeom prst="rect">
            <a:avLst/>
          </a:prstGeom>
        </p:spPr>
        <p:txBody>
          <a:bodyPr>
            <a:no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20" name="PlaceHolder 3"/>
          <p:cNvSpPr>
            <a:spLocks noGrp="1"/>
          </p:cNvSpPr>
          <p:nvPr>
            <p:ph type="dt"/>
          </p:nvPr>
        </p:nvSpPr>
        <p:spPr>
          <a:xfrm>
            <a:off x="628560" y="6356520"/>
            <a:ext cx="2057040" cy="364680"/>
          </a:xfrm>
          <a:prstGeom prst="rect">
            <a:avLst/>
          </a:prstGeom>
        </p:spPr>
        <p:txBody>
          <a:bodyPr anchor="ctr">
            <a:noAutofit/>
          </a:bodyPr>
          <a:p>
            <a:endParaRPr b="0" lang="en-US" sz="2400" spc="-1" strike="noStrike">
              <a:latin typeface="Times New Roman"/>
            </a:endParaRPr>
          </a:p>
        </p:txBody>
      </p:sp>
      <p:sp>
        <p:nvSpPr>
          <p:cNvPr id="121" name="PlaceHolder 4"/>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122" name="PlaceHolder 5"/>
          <p:cNvSpPr>
            <a:spLocks noGrp="1"/>
          </p:cNvSpPr>
          <p:nvPr>
            <p:ph type="sldNum"/>
          </p:nvPr>
        </p:nvSpPr>
        <p:spPr>
          <a:xfrm>
            <a:off x="6458040" y="6356520"/>
            <a:ext cx="2057040" cy="364680"/>
          </a:xfrm>
          <a:prstGeom prst="rect">
            <a:avLst/>
          </a:prstGeom>
        </p:spPr>
        <p:txBody>
          <a:bodyPr anchor="ctr">
            <a:noAutofit/>
          </a:bodyPr>
          <a:p>
            <a:pPr algn="r">
              <a:lnSpc>
                <a:spcPct val="100000"/>
              </a:lnSpc>
              <a:tabLst>
                <a:tab algn="l" pos="0"/>
              </a:tabLst>
            </a:pPr>
            <a:fld id="{66B2A230-086A-4835-9506-EA97417B3393}" type="slidenum">
              <a:rPr b="0" lang="en-US" sz="1200" spc="-1" strike="noStrike">
                <a:solidFill>
                  <a:srgbClr val="898989"/>
                </a:solidFill>
                <a:latin typeface="Arial"/>
                <a:ea typeface="Arial"/>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59" name="PlaceHolder 1"/>
          <p:cNvSpPr>
            <a:spLocks noGrp="1"/>
          </p:cNvSpPr>
          <p:nvPr>
            <p:ph type="title"/>
          </p:nvPr>
        </p:nvSpPr>
        <p:spPr>
          <a:xfrm>
            <a:off x="1143000" y="1122480"/>
            <a:ext cx="6857640" cy="2387160"/>
          </a:xfrm>
          <a:prstGeom prst="rect">
            <a:avLst/>
          </a:prstGeom>
        </p:spPr>
        <p:txBody>
          <a:bodyPr anchor="b">
            <a:noAutofit/>
          </a:bodyPr>
          <a:p>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160" name="PlaceHolder 2"/>
          <p:cNvSpPr>
            <a:spLocks noGrp="1"/>
          </p:cNvSpPr>
          <p:nvPr>
            <p:ph type="dt"/>
          </p:nvPr>
        </p:nvSpPr>
        <p:spPr>
          <a:xfrm>
            <a:off x="628560" y="6356520"/>
            <a:ext cx="2057040" cy="364680"/>
          </a:xfrm>
          <a:prstGeom prst="rect">
            <a:avLst/>
          </a:prstGeom>
        </p:spPr>
        <p:txBody>
          <a:bodyPr anchor="ctr">
            <a:noAutofit/>
          </a:bodyPr>
          <a:p>
            <a:endParaRPr b="0" lang="en-US" sz="2400" spc="-1" strike="noStrike">
              <a:latin typeface="Times New Roman"/>
            </a:endParaRPr>
          </a:p>
        </p:txBody>
      </p:sp>
      <p:sp>
        <p:nvSpPr>
          <p:cNvPr id="161" name="PlaceHolder 3"/>
          <p:cNvSpPr>
            <a:spLocks noGrp="1"/>
          </p:cNvSpPr>
          <p:nvPr>
            <p:ph type="ftr"/>
          </p:nvPr>
        </p:nvSpPr>
        <p:spPr>
          <a:xfrm>
            <a:off x="3029040" y="6356520"/>
            <a:ext cx="3085920" cy="364680"/>
          </a:xfrm>
          <a:prstGeom prst="rect">
            <a:avLst/>
          </a:prstGeom>
        </p:spPr>
        <p:txBody>
          <a:bodyPr anchor="ctr">
            <a:noAutofit/>
          </a:bodyPr>
          <a:p>
            <a:endParaRPr b="0" lang="en-US" sz="2400" spc="-1" strike="noStrike">
              <a:latin typeface="Times New Roman"/>
            </a:endParaRPr>
          </a:p>
        </p:txBody>
      </p:sp>
      <p:sp>
        <p:nvSpPr>
          <p:cNvPr id="162" name="PlaceHolder 4"/>
          <p:cNvSpPr>
            <a:spLocks noGrp="1"/>
          </p:cNvSpPr>
          <p:nvPr>
            <p:ph type="sldNum"/>
          </p:nvPr>
        </p:nvSpPr>
        <p:spPr>
          <a:xfrm>
            <a:off x="6458040" y="6356520"/>
            <a:ext cx="2057040" cy="364680"/>
          </a:xfrm>
          <a:prstGeom prst="rect">
            <a:avLst/>
          </a:prstGeom>
        </p:spPr>
        <p:txBody>
          <a:bodyPr anchor="ctr">
            <a:noAutofit/>
          </a:bodyPr>
          <a:p>
            <a:pPr algn="r">
              <a:lnSpc>
                <a:spcPct val="100000"/>
              </a:lnSpc>
              <a:tabLst>
                <a:tab algn="l" pos="0"/>
              </a:tabLst>
            </a:pPr>
            <a:fld id="{08205CF5-86FF-486A-9020-3D36C39C0308}" type="slidenum">
              <a:rPr b="0" lang="en-US" sz="1200" spc="-1" strike="noStrike">
                <a:solidFill>
                  <a:srgbClr val="898989"/>
                </a:solidFill>
                <a:latin typeface="Arial"/>
                <a:ea typeface="Arial"/>
              </a:rPr>
              <a:t>&lt;number&gt;</a:t>
            </a:fld>
            <a:endParaRPr b="0" lang="en-US" sz="1200" spc="-1" strike="noStrike">
              <a:latin typeface="Times New Roman"/>
            </a:endParaRPr>
          </a:p>
        </p:txBody>
      </p:sp>
      <p:sp>
        <p:nvSpPr>
          <p:cNvPr id="163"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0.wmf"/><Relationship Id="rId3" Type="http://schemas.openxmlformats.org/officeDocument/2006/relationships/slideLayout" Target="../slideLayouts/slideLayout13.xml"/><Relationship Id="rId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1.wmf"/><Relationship Id="rId3" Type="http://schemas.openxmlformats.org/officeDocument/2006/relationships/slideLayout" Target="../slideLayouts/slideLayout13.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3.wmf"/><Relationship Id="rId3" Type="http://schemas.openxmlformats.org/officeDocument/2006/relationships/slideLayout" Target="../slideLayouts/slideLayout13.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4.wmf"/><Relationship Id="rId3" Type="http://schemas.openxmlformats.org/officeDocument/2006/relationships/slideLayout" Target="../slideLayouts/slideLayout13.xml"/><Relationship Id="rId4"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25.gif"/><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7.wmf"/><Relationship Id="rId3" Type="http://schemas.openxmlformats.org/officeDocument/2006/relationships/slideLayout" Target="../slideLayouts/slideLayout13.xml"/><Relationship Id="rId4"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3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7.xml"/>
</Relationships>
</file>

<file path=ppt/slides/_rels/slide6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7.xml"/>
</Relationships>
</file>

<file path=ppt/slides/_rels/slide6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7.xml"/>
</Relationships>
</file>

<file path=ppt/slides/_rels/slide6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7.xml"/>
</Relationships>
</file>

<file path=ppt/slides/_rels/slide6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37.xml"/>
</Relationships>
</file>

<file path=ppt/slides/_rels/slide6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37.xml"/>
</Relationships>
</file>

<file path=ppt/slides/_rels/slide6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37.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50.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50.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AutoShape 2"/>
          <p:cNvSpPr txBox="1"/>
          <p:nvPr/>
        </p:nvSpPr>
        <p:spPr>
          <a:xfrm>
            <a:off x="628560" y="365040"/>
            <a:ext cx="7886520" cy="1325160"/>
          </a:xfrm>
          <a:prstGeom prst="rect">
            <a:avLst/>
          </a:prstGeom>
          <a:noFill/>
          <a:ln w="0">
            <a:noFill/>
          </a:ln>
        </p:spPr>
        <p:txBody>
          <a:bodyPr anchor="ctr">
            <a:normAutofit/>
          </a:bodyPr>
          <a:p>
            <a:pPr>
              <a:lnSpc>
                <a:spcPct val="90000"/>
              </a:lnSpc>
            </a:pPr>
            <a:r>
              <a:rPr b="0" lang="en-US" sz="3200" spc="-1" strike="noStrike">
                <a:solidFill>
                  <a:srgbClr val="000000"/>
                </a:solidFill>
                <a:latin typeface="Calibri Light"/>
              </a:rPr>
              <a:t> </a:t>
            </a:r>
            <a:r>
              <a:rPr b="0" lang="en-US" sz="3200" spc="-1" strike="noStrike">
                <a:solidFill>
                  <a:srgbClr val="000000"/>
                </a:solidFill>
                <a:latin typeface="Calibri Light"/>
              </a:rPr>
              <a:t>MICROCONTROLLERS AND EMBEDDED PROCESSORS</a:t>
            </a:r>
            <a:endParaRPr b="0" lang="en-US" sz="3200" spc="-1" strike="noStrike">
              <a:solidFill>
                <a:srgbClr val="000000"/>
              </a:solidFill>
              <a:latin typeface="Calibri"/>
            </a:endParaRPr>
          </a:p>
        </p:txBody>
      </p:sp>
      <p:sp>
        <p:nvSpPr>
          <p:cNvPr id="207" name="Rectangle 3"/>
          <p:cNvSpPr txBox="1"/>
          <p:nvPr/>
        </p:nvSpPr>
        <p:spPr>
          <a:xfrm>
            <a:off x="628560" y="1825560"/>
            <a:ext cx="788652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Microcontroller versus general-purpose microprocessor</a:t>
            </a:r>
            <a:endParaRPr b="0" lang="en-US" sz="2800" spc="-1" strike="noStrike">
              <a:solidFill>
                <a:srgbClr val="000000"/>
              </a:solidFill>
              <a:latin typeface="Calibri"/>
            </a:endParaRPr>
          </a:p>
        </p:txBody>
      </p:sp>
      <p:sp>
        <p:nvSpPr>
          <p:cNvPr id="208" name="Slide Number Placeholder 5"/>
          <p:cNvSpPr txBox="1"/>
          <p:nvPr/>
        </p:nvSpPr>
        <p:spPr>
          <a:xfrm>
            <a:off x="6458040" y="6356520"/>
            <a:ext cx="2057040" cy="364680"/>
          </a:xfrm>
          <a:prstGeom prst="rect">
            <a:avLst/>
          </a:prstGeom>
          <a:noFill/>
          <a:ln w="0">
            <a:noFill/>
          </a:ln>
        </p:spPr>
        <p:txBody>
          <a:bodyPr anchor="ctr">
            <a:noAutofit/>
          </a:bodyPr>
          <a:p>
            <a:pPr algn="r">
              <a:lnSpc>
                <a:spcPct val="100000"/>
              </a:lnSpc>
            </a:pPr>
            <a:fld id="{7B960295-ECD2-4C7E-AC94-70C945706E50}" type="slidenum">
              <a:rPr b="0" lang="en-US" sz="1200" spc="-1" strike="noStrike">
                <a:solidFill>
                  <a:srgbClr val="8b8b8b"/>
                </a:solidFill>
                <a:latin typeface="Calibri"/>
              </a:rPr>
              <a:t>1</a:t>
            </a:fld>
            <a:endParaRPr b="0" lang="en-US" sz="1200" spc="-1" strike="noStrike">
              <a:latin typeface="Times New Roman"/>
            </a:endParaRPr>
          </a:p>
        </p:txBody>
      </p:sp>
      <p:pic>
        <p:nvPicPr>
          <p:cNvPr id="209" name="Picture 4" descr="fig01_01"/>
          <p:cNvPicPr/>
          <p:nvPr/>
        </p:nvPicPr>
        <p:blipFill>
          <a:blip r:embed="rId1"/>
          <a:stretch/>
        </p:blipFill>
        <p:spPr>
          <a:xfrm>
            <a:off x="1116000" y="3357720"/>
            <a:ext cx="7561080" cy="2680920"/>
          </a:xfrm>
          <a:prstGeom prst="rect">
            <a:avLst/>
          </a:prstGeom>
          <a:ln w="9525">
            <a:noFill/>
          </a:ln>
        </p:spPr>
      </p:pic>
      <p:sp>
        <p:nvSpPr>
          <p:cNvPr id="210" name="Rectangle 5"/>
          <p:cNvSpPr/>
          <p:nvPr/>
        </p:nvSpPr>
        <p:spPr>
          <a:xfrm>
            <a:off x="257400" y="6308640"/>
            <a:ext cx="8769240" cy="3646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Figure 1</a:t>
            </a:r>
            <a:r>
              <a:rPr b="1" lang="en-US" sz="1800" spc="-1" strike="noStrike">
                <a:solidFill>
                  <a:srgbClr val="44546a"/>
                </a:solidFill>
                <a:latin typeface="Calibri"/>
              </a:rPr>
              <a:t>–</a:t>
            </a:r>
            <a:r>
              <a:rPr b="1" lang="en-US" sz="1800" spc="-1" strike="noStrike">
                <a:solidFill>
                  <a:srgbClr val="000000"/>
                </a:solidFill>
                <a:latin typeface="Calibri"/>
              </a:rPr>
              <a:t>1     </a:t>
            </a:r>
            <a:r>
              <a:rPr b="0" lang="en-US" sz="1800" spc="-1" strike="noStrike">
                <a:solidFill>
                  <a:srgbClr val="44546a"/>
                </a:solidFill>
                <a:latin typeface="Calibri"/>
              </a:rPr>
              <a:t>Microprocessor System Contrasted With Microcontroller System[1]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itle 1"/>
          <p:cNvSpPr txBox="1"/>
          <p:nvPr/>
        </p:nvSpPr>
        <p:spPr>
          <a:xfrm>
            <a:off x="628560" y="365040"/>
            <a:ext cx="788652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FEATURES OF 8051[1]</a:t>
            </a:r>
            <a:endParaRPr b="0" lang="en-US" sz="4400" spc="-1" strike="noStrike">
              <a:solidFill>
                <a:srgbClr val="000000"/>
              </a:solidFill>
              <a:latin typeface="Calibri"/>
            </a:endParaRPr>
          </a:p>
        </p:txBody>
      </p:sp>
      <p:pic>
        <p:nvPicPr>
          <p:cNvPr id="245" name="Content Placeholder 4" descr="tab01_03"/>
          <p:cNvPicPr/>
          <p:nvPr/>
        </p:nvPicPr>
        <p:blipFill>
          <a:blip r:embed="rId1"/>
          <a:stretch/>
        </p:blipFill>
        <p:spPr>
          <a:xfrm>
            <a:off x="1846440" y="1825560"/>
            <a:ext cx="5450400" cy="4350960"/>
          </a:xfrm>
          <a:prstGeom prst="rect">
            <a:avLst/>
          </a:prstGeom>
          <a:ln w="0">
            <a:noFill/>
          </a:ln>
        </p:spPr>
      </p:pic>
      <p:sp>
        <p:nvSpPr>
          <p:cNvPr id="246" name="Slide Number Placeholder 3"/>
          <p:cNvSpPr txBox="1"/>
          <p:nvPr/>
        </p:nvSpPr>
        <p:spPr>
          <a:xfrm>
            <a:off x="6458040" y="6356520"/>
            <a:ext cx="2057040" cy="364680"/>
          </a:xfrm>
          <a:prstGeom prst="rect">
            <a:avLst/>
          </a:prstGeom>
          <a:noFill/>
          <a:ln w="0">
            <a:noFill/>
          </a:ln>
        </p:spPr>
        <p:txBody>
          <a:bodyPr anchor="ctr">
            <a:noAutofit/>
          </a:bodyPr>
          <a:p>
            <a:pPr algn="r">
              <a:lnSpc>
                <a:spcPct val="100000"/>
              </a:lnSpc>
            </a:pPr>
            <a:fld id="{00420759-EF12-46FB-8DAF-95501221F25D}" type="slidenum">
              <a:rPr b="0" lang="en-US" sz="1200" spc="-1" strike="noStrike">
                <a:solidFill>
                  <a:srgbClr val="8b8b8b"/>
                </a:solidFill>
                <a:latin typeface="Calibri"/>
              </a:rPr>
              <a:t>8</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AutoShape 2"/>
          <p:cNvSpPr txBox="1"/>
          <p:nvPr/>
        </p:nvSpPr>
        <p:spPr>
          <a:xfrm>
            <a:off x="628560" y="365040"/>
            <a:ext cx="788652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A brief history of the 8051</a:t>
            </a:r>
            <a:endParaRPr b="0" lang="en-US" sz="4400" spc="-1" strike="noStrike">
              <a:solidFill>
                <a:srgbClr val="000000"/>
              </a:solidFill>
              <a:latin typeface="Calibri"/>
            </a:endParaRPr>
          </a:p>
        </p:txBody>
      </p:sp>
      <p:sp>
        <p:nvSpPr>
          <p:cNvPr id="248" name="Rectangle 3"/>
          <p:cNvSpPr txBox="1"/>
          <p:nvPr/>
        </p:nvSpPr>
        <p:spPr>
          <a:xfrm>
            <a:off x="628560" y="1825560"/>
            <a:ext cx="813384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 8051 has a total of four I/O ports, each 8 bits wide.</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Although the 8051 can have a maximum of 64K bytes of on-chip ROM, many manufacturers have put only 4K bytes on the chip.</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 8051 became widely popular after Intel allowed other manufacturers to make and market any flavors of the 8051 they please with the condition that they remain code-compatible with the 8051.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This has led to many versions of the 8051 with different speeds and amounts of on-chip ROM marketed by more than half a dozen manufacturers. </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sp>
        <p:nvSpPr>
          <p:cNvPr id="249" name="Slide Number Placeholder 5"/>
          <p:cNvSpPr txBox="1"/>
          <p:nvPr/>
        </p:nvSpPr>
        <p:spPr>
          <a:xfrm>
            <a:off x="6458040" y="6356520"/>
            <a:ext cx="2057040" cy="364680"/>
          </a:xfrm>
          <a:prstGeom prst="rect">
            <a:avLst/>
          </a:prstGeom>
          <a:noFill/>
          <a:ln w="0">
            <a:noFill/>
          </a:ln>
        </p:spPr>
        <p:txBody>
          <a:bodyPr anchor="ctr">
            <a:noAutofit/>
          </a:bodyPr>
          <a:p>
            <a:pPr algn="r">
              <a:lnSpc>
                <a:spcPct val="100000"/>
              </a:lnSpc>
            </a:pPr>
            <a:fld id="{3C294169-16DD-4D73-9B91-E6B93383B9BA}" type="slidenum">
              <a:rPr b="0" lang="en-US" sz="1200" spc="-1" strike="noStrike">
                <a:solidFill>
                  <a:srgbClr val="8b8b8b"/>
                </a:solidFill>
                <a:latin typeface="Calibri"/>
              </a:rPr>
              <a:t>8</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AutoShape 2"/>
          <p:cNvSpPr txBox="1"/>
          <p:nvPr/>
        </p:nvSpPr>
        <p:spPr>
          <a:xfrm>
            <a:off x="628560" y="365040"/>
            <a:ext cx="7886520" cy="1325160"/>
          </a:xfrm>
          <a:prstGeom prst="rect">
            <a:avLst/>
          </a:prstGeom>
          <a:noFill/>
          <a:ln w="0">
            <a:noFill/>
          </a:ln>
        </p:spPr>
        <p:txBody>
          <a:bodyPr anchor="ctr">
            <a:noAutofit/>
          </a:bodyPr>
          <a:p>
            <a:pPr>
              <a:lnSpc>
                <a:spcPct val="90000"/>
              </a:lnSpc>
            </a:pPr>
            <a:r>
              <a:rPr b="0" lang="en-US" sz="3200" spc="-1" strike="noStrike">
                <a:solidFill>
                  <a:srgbClr val="000000"/>
                </a:solidFill>
                <a:latin typeface="Calibri Light"/>
              </a:rPr>
              <a:t>OVERVIEW OF THE 8051 FAMILY[1]</a:t>
            </a:r>
            <a:endParaRPr b="0" lang="en-US" sz="3200" spc="-1" strike="noStrike">
              <a:solidFill>
                <a:srgbClr val="000000"/>
              </a:solidFill>
              <a:latin typeface="Calibri"/>
            </a:endParaRPr>
          </a:p>
        </p:txBody>
      </p:sp>
      <p:pic>
        <p:nvPicPr>
          <p:cNvPr id="251" name="Picture 4" descr=""/>
          <p:cNvPicPr/>
          <p:nvPr/>
        </p:nvPicPr>
        <p:blipFill>
          <a:blip r:embed="rId1"/>
          <a:stretch/>
        </p:blipFill>
        <p:spPr>
          <a:xfrm>
            <a:off x="990720" y="1825560"/>
            <a:ext cx="7524360" cy="4350960"/>
          </a:xfrm>
          <a:prstGeom prst="rect">
            <a:avLst/>
          </a:prstGeom>
          <a:ln w="0">
            <a:noFill/>
          </a:ln>
        </p:spPr>
      </p:pic>
      <p:sp>
        <p:nvSpPr>
          <p:cNvPr id="252" name="Slide Number Placeholder 5"/>
          <p:cNvSpPr txBox="1"/>
          <p:nvPr/>
        </p:nvSpPr>
        <p:spPr>
          <a:xfrm>
            <a:off x="6458040" y="6356520"/>
            <a:ext cx="2057040" cy="364680"/>
          </a:xfrm>
          <a:prstGeom prst="rect">
            <a:avLst/>
          </a:prstGeom>
          <a:noFill/>
          <a:ln w="0">
            <a:noFill/>
          </a:ln>
        </p:spPr>
        <p:txBody>
          <a:bodyPr anchor="ctr">
            <a:noAutofit/>
          </a:bodyPr>
          <a:p>
            <a:pPr algn="r">
              <a:lnSpc>
                <a:spcPct val="100000"/>
              </a:lnSpc>
            </a:pPr>
            <a:fld id="{193548C1-EE66-4BB7-863E-15E5B06EBF2C}" type="slidenum">
              <a:rPr b="0" lang="en-US" sz="1200" spc="-1" strike="noStrike">
                <a:solidFill>
                  <a:srgbClr val="8b8b8b"/>
                </a:solidFill>
                <a:latin typeface="Calibri"/>
              </a:rPr>
              <a:t>8</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AutoShape 2"/>
          <p:cNvSpPr txBox="1"/>
          <p:nvPr/>
        </p:nvSpPr>
        <p:spPr>
          <a:xfrm>
            <a:off x="628560" y="365040"/>
            <a:ext cx="788652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8052 microcontroller</a:t>
            </a:r>
            <a:endParaRPr b="0" lang="en-US" sz="4400" spc="-1" strike="noStrike">
              <a:solidFill>
                <a:srgbClr val="000000"/>
              </a:solidFill>
              <a:latin typeface="Calibri"/>
            </a:endParaRPr>
          </a:p>
        </p:txBody>
      </p:sp>
      <p:sp>
        <p:nvSpPr>
          <p:cNvPr id="254" name="Rectangle 3"/>
          <p:cNvSpPr txBox="1"/>
          <p:nvPr/>
        </p:nvSpPr>
        <p:spPr>
          <a:xfrm>
            <a:off x="628560" y="1825560"/>
            <a:ext cx="788652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8052 is another member of the 8051 family.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8052 has all the standard features of the 8051 as well as an extra 128 bytes of RAM and an extra timer.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8052 has 256 bytes of RAM and 3 timers.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has 8K bytes of on-chip program ROM instead of 4K bytes. </a:t>
            </a:r>
            <a:endParaRPr b="0" lang="en-US" sz="2800" spc="-1" strike="noStrike">
              <a:solidFill>
                <a:srgbClr val="000000"/>
              </a:solidFill>
              <a:latin typeface="Calibri"/>
            </a:endParaRPr>
          </a:p>
        </p:txBody>
      </p:sp>
      <p:sp>
        <p:nvSpPr>
          <p:cNvPr id="255" name="Slide Number Placeholder 5"/>
          <p:cNvSpPr txBox="1"/>
          <p:nvPr/>
        </p:nvSpPr>
        <p:spPr>
          <a:xfrm>
            <a:off x="6458040" y="6356520"/>
            <a:ext cx="2057040" cy="364680"/>
          </a:xfrm>
          <a:prstGeom prst="rect">
            <a:avLst/>
          </a:prstGeom>
          <a:noFill/>
          <a:ln w="0">
            <a:noFill/>
          </a:ln>
        </p:spPr>
        <p:txBody>
          <a:bodyPr anchor="ctr">
            <a:noAutofit/>
          </a:bodyPr>
          <a:p>
            <a:pPr algn="r">
              <a:lnSpc>
                <a:spcPct val="100000"/>
              </a:lnSpc>
            </a:pPr>
            <a:fld id="{BC9EEFE3-B345-4BEB-8DBE-0CCB575487B4}" type="slidenum">
              <a:rPr b="0" lang="en-US" sz="1200" spc="-1" strike="noStrike">
                <a:solidFill>
                  <a:srgbClr val="8b8b8b"/>
                </a:solidFill>
                <a:latin typeface="Calibri"/>
              </a:rPr>
              <a:t>8</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AutoShape 2"/>
          <p:cNvSpPr txBox="1"/>
          <p:nvPr/>
        </p:nvSpPr>
        <p:spPr>
          <a:xfrm>
            <a:off x="628560" y="365040"/>
            <a:ext cx="788652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8031 microcontroller </a:t>
            </a:r>
            <a:endParaRPr b="0" lang="en-US" sz="4400" spc="-1" strike="noStrike">
              <a:solidFill>
                <a:srgbClr val="000000"/>
              </a:solidFill>
              <a:latin typeface="Calibri"/>
            </a:endParaRPr>
          </a:p>
        </p:txBody>
      </p:sp>
      <p:sp>
        <p:nvSpPr>
          <p:cNvPr id="257" name="Rectangle 3"/>
          <p:cNvSpPr txBox="1"/>
          <p:nvPr/>
        </p:nvSpPr>
        <p:spPr>
          <a:xfrm>
            <a:off x="628560" y="1825560"/>
            <a:ext cx="788652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This chip is often referred to as a ROM-less 8051 since it has 0K bytes of on-chip ROM.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To use this chip you must add external ROM to it.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This external ROM must contain the program that the 8031 will fetch and execute.</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 ROM containing the program attached to the 8031 can be as large as 64K bytes.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In the process of adding external ROM to the 8031, you lose two ports.</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To solve this problem, you can add external I/O to the 8031. Interfacing the 8031 with memory and I/O ports such as the 8255 chip is discussed in Chapter 15.</a:t>
            </a:r>
            <a:endParaRPr b="0" lang="en-US" sz="2000" spc="-1" strike="noStrike">
              <a:solidFill>
                <a:srgbClr val="000000"/>
              </a:solidFill>
              <a:latin typeface="Calibri"/>
            </a:endParaRPr>
          </a:p>
        </p:txBody>
      </p:sp>
      <p:sp>
        <p:nvSpPr>
          <p:cNvPr id="258" name="Slide Number Placeholder 5"/>
          <p:cNvSpPr txBox="1"/>
          <p:nvPr/>
        </p:nvSpPr>
        <p:spPr>
          <a:xfrm>
            <a:off x="6458040" y="6356520"/>
            <a:ext cx="2057040" cy="364680"/>
          </a:xfrm>
          <a:prstGeom prst="rect">
            <a:avLst/>
          </a:prstGeom>
          <a:noFill/>
          <a:ln w="0">
            <a:noFill/>
          </a:ln>
        </p:spPr>
        <p:txBody>
          <a:bodyPr anchor="ctr">
            <a:noAutofit/>
          </a:bodyPr>
          <a:p>
            <a:pPr algn="r">
              <a:lnSpc>
                <a:spcPct val="100000"/>
              </a:lnSpc>
            </a:pPr>
            <a:fld id="{6AE2969D-8C7E-4E81-B091-B44235328776}" type="slidenum">
              <a:rPr b="0" lang="en-US" sz="1200" spc="-1" strike="noStrike">
                <a:solidFill>
                  <a:srgbClr val="8b8b8b"/>
                </a:solidFill>
                <a:latin typeface="Calibri"/>
              </a:rPr>
              <a:t>8</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AutoShape 2"/>
          <p:cNvSpPr txBox="1"/>
          <p:nvPr/>
        </p:nvSpPr>
        <p:spPr>
          <a:xfrm>
            <a:off x="628560" y="365040"/>
            <a:ext cx="7886520" cy="1325160"/>
          </a:xfrm>
          <a:prstGeom prst="rect">
            <a:avLst/>
          </a:prstGeom>
          <a:noFill/>
          <a:ln w="0">
            <a:noFill/>
          </a:ln>
        </p:spPr>
        <p:txBody>
          <a:bodyPr anchor="ctr">
            <a:normAutofit/>
          </a:bodyPr>
          <a:p>
            <a:pPr>
              <a:lnSpc>
                <a:spcPct val="90000"/>
              </a:lnSpc>
            </a:pPr>
            <a:r>
              <a:rPr b="0" lang="en-US" sz="3200" spc="-1" strike="noStrike">
                <a:solidFill>
                  <a:srgbClr val="000000"/>
                </a:solidFill>
                <a:latin typeface="Calibri Light"/>
              </a:rPr>
              <a:t>MICROCONTROLLERS AND EMBEDDED PROCESSORS</a:t>
            </a:r>
            <a:endParaRPr b="0" lang="en-US" sz="3200" spc="-1" strike="noStrike">
              <a:solidFill>
                <a:srgbClr val="000000"/>
              </a:solidFill>
              <a:latin typeface="Calibri"/>
            </a:endParaRPr>
          </a:p>
        </p:txBody>
      </p:sp>
      <p:pic>
        <p:nvPicPr>
          <p:cNvPr id="260" name="Picture 4" descr="tab01_04"/>
          <p:cNvPicPr/>
          <p:nvPr/>
        </p:nvPicPr>
        <p:blipFill>
          <a:blip r:embed="rId1"/>
          <a:stretch/>
        </p:blipFill>
        <p:spPr>
          <a:xfrm>
            <a:off x="628560" y="2735280"/>
            <a:ext cx="7886520" cy="2531520"/>
          </a:xfrm>
          <a:prstGeom prst="rect">
            <a:avLst/>
          </a:prstGeom>
          <a:ln w="0">
            <a:noFill/>
          </a:ln>
        </p:spPr>
      </p:pic>
      <p:sp>
        <p:nvSpPr>
          <p:cNvPr id="261" name="Slide Number Placeholder 5"/>
          <p:cNvSpPr txBox="1"/>
          <p:nvPr/>
        </p:nvSpPr>
        <p:spPr>
          <a:xfrm>
            <a:off x="6458040" y="6356520"/>
            <a:ext cx="2057040" cy="364680"/>
          </a:xfrm>
          <a:prstGeom prst="rect">
            <a:avLst/>
          </a:prstGeom>
          <a:noFill/>
          <a:ln w="0">
            <a:noFill/>
          </a:ln>
        </p:spPr>
        <p:txBody>
          <a:bodyPr anchor="ctr">
            <a:noAutofit/>
          </a:bodyPr>
          <a:p>
            <a:pPr algn="r">
              <a:lnSpc>
                <a:spcPct val="100000"/>
              </a:lnSpc>
            </a:pPr>
            <a:fld id="{ECD95B1D-B655-4012-9E97-B2AD85A20626}" type="slidenum">
              <a:rPr b="0" lang="en-US" sz="1200" spc="-1" strike="noStrike">
                <a:solidFill>
                  <a:srgbClr val="8b8b8b"/>
                </a:solidFill>
                <a:latin typeface="Calibri"/>
              </a:rPr>
              <a:t>15</a:t>
            </a:fld>
            <a:endParaRPr b="0" lang="en-US" sz="1200" spc="-1" strike="noStrike">
              <a:latin typeface="Times New Roman"/>
            </a:endParaRPr>
          </a:p>
        </p:txBody>
      </p:sp>
      <p:sp>
        <p:nvSpPr>
          <p:cNvPr id="262" name="Rectangle 5"/>
          <p:cNvSpPr/>
          <p:nvPr/>
        </p:nvSpPr>
        <p:spPr>
          <a:xfrm>
            <a:off x="1996920" y="5950080"/>
            <a:ext cx="5806080" cy="3646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44546a"/>
                </a:solidFill>
                <a:latin typeface="Calibri"/>
              </a:rPr>
              <a:t>Table 1–4</a:t>
            </a:r>
            <a:r>
              <a:rPr b="0" lang="en-US" sz="1800" spc="-1" strike="noStrike">
                <a:solidFill>
                  <a:srgbClr val="44546a"/>
                </a:solidFill>
                <a:latin typeface="Calibri"/>
              </a:rPr>
              <a:t>     Comparison of 8051 Family Members[1]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AutoShape 2"/>
          <p:cNvSpPr txBox="1"/>
          <p:nvPr/>
        </p:nvSpPr>
        <p:spPr>
          <a:xfrm>
            <a:off x="628560" y="365040"/>
            <a:ext cx="788652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Various 8051 microcontrollers </a:t>
            </a:r>
            <a:endParaRPr b="0" lang="en-US" sz="4400" spc="-1" strike="noStrike">
              <a:solidFill>
                <a:srgbClr val="000000"/>
              </a:solidFill>
              <a:latin typeface="Calibri"/>
            </a:endParaRPr>
          </a:p>
        </p:txBody>
      </p:sp>
      <p:sp>
        <p:nvSpPr>
          <p:cNvPr id="264" name="Rectangle 3"/>
          <p:cNvSpPr txBox="1"/>
          <p:nvPr/>
        </p:nvSpPr>
        <p:spPr>
          <a:xfrm>
            <a:off x="628560" y="1825560"/>
            <a:ext cx="788652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 8051 is available in different memory types, such as UV-EPROM, flash, and NV-RAM, all of'which have different part numbers.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 UV-EPROM version of the 8051 is the 8751.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 flash ROM version is marketed by many companies including Atmel Corp. and Dallas Semiconductor.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 Atmel Flash 8051 is called AT89C51, while Dallas Semiconductor calls theirs DS89C4xO (DS89C420/430/440).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 NV-RAM version of the 8051 made by Dallas Semiconductor is called DS5000. </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rPr>
              <a:t>There is also an OTP (one-time programmable) version of the 8051 made by various manufacturers. </a:t>
            </a:r>
            <a:endParaRPr b="0" lang="en-US" sz="2000" spc="-1" strike="noStrike">
              <a:solidFill>
                <a:srgbClr val="000000"/>
              </a:solidFill>
              <a:latin typeface="Calibri"/>
            </a:endParaRPr>
          </a:p>
        </p:txBody>
      </p:sp>
      <p:sp>
        <p:nvSpPr>
          <p:cNvPr id="265" name="Slide Number Placeholder 5"/>
          <p:cNvSpPr txBox="1"/>
          <p:nvPr/>
        </p:nvSpPr>
        <p:spPr>
          <a:xfrm>
            <a:off x="6458040" y="6356520"/>
            <a:ext cx="2057040" cy="364680"/>
          </a:xfrm>
          <a:prstGeom prst="rect">
            <a:avLst/>
          </a:prstGeom>
          <a:noFill/>
          <a:ln w="0">
            <a:noFill/>
          </a:ln>
        </p:spPr>
        <p:txBody>
          <a:bodyPr anchor="ctr">
            <a:noAutofit/>
          </a:bodyPr>
          <a:p>
            <a:pPr algn="r">
              <a:lnSpc>
                <a:spcPct val="100000"/>
              </a:lnSpc>
            </a:pPr>
            <a:fld id="{D2C2356A-69CD-4D37-85A1-10ACA52FB176}" type="slidenum">
              <a:rPr b="0" lang="en-US" sz="1200" spc="-1" strike="noStrike">
                <a:solidFill>
                  <a:srgbClr val="8b8b8b"/>
                </a:solidFill>
                <a:latin typeface="Calibri"/>
              </a:rPr>
              <a:t>15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AutoShape 2"/>
          <p:cNvSpPr txBox="1"/>
          <p:nvPr/>
        </p:nvSpPr>
        <p:spPr>
          <a:xfrm>
            <a:off x="628560" y="365040"/>
            <a:ext cx="7886520" cy="1325160"/>
          </a:xfrm>
          <a:prstGeom prst="rect">
            <a:avLst/>
          </a:prstGeom>
          <a:noFill/>
          <a:ln w="0">
            <a:noFill/>
          </a:ln>
        </p:spPr>
        <p:txBody>
          <a:bodyPr anchor="ctr">
            <a:noAutofit/>
          </a:bodyPr>
          <a:p>
            <a:pPr>
              <a:lnSpc>
                <a:spcPct val="90000"/>
              </a:lnSpc>
            </a:pPr>
            <a:r>
              <a:rPr b="0" i="1" lang="en-US" sz="3200" spc="-1" strike="noStrike">
                <a:solidFill>
                  <a:srgbClr val="000000"/>
                </a:solidFill>
                <a:latin typeface="Calibri Light"/>
              </a:rPr>
              <a:t>AT89S8253 from Atmel Corporation</a:t>
            </a:r>
            <a:r>
              <a:rPr b="0" lang="en-US" sz="3200" spc="-1" strike="noStrike">
                <a:solidFill>
                  <a:srgbClr val="000000"/>
                </a:solidFill>
                <a:latin typeface="Calibri Light"/>
              </a:rPr>
              <a:t> </a:t>
            </a:r>
            <a:endParaRPr b="0" lang="en-US" sz="3200" spc="-1" strike="noStrike">
              <a:solidFill>
                <a:srgbClr val="000000"/>
              </a:solidFill>
              <a:latin typeface="Calibri"/>
            </a:endParaRPr>
          </a:p>
        </p:txBody>
      </p:sp>
      <p:sp>
        <p:nvSpPr>
          <p:cNvPr id="267" name="Rectangle 3"/>
          <p:cNvSpPr txBox="1"/>
          <p:nvPr/>
        </p:nvSpPr>
        <p:spPr>
          <a:xfrm>
            <a:off x="628560" y="1825560"/>
            <a:ext cx="788652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will be using this version of the 8051 in the lab. Each student will be given a chip to program.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Look at the specs of this version at http://www.atmel.com/dyn/resources/prod_documents/doc3286.pdf</a:t>
            </a:r>
            <a:endParaRPr b="0" lang="en-US" sz="2800" spc="-1" strike="noStrike">
              <a:solidFill>
                <a:srgbClr val="000000"/>
              </a:solidFill>
              <a:latin typeface="Calibri"/>
            </a:endParaRPr>
          </a:p>
        </p:txBody>
      </p:sp>
      <p:sp>
        <p:nvSpPr>
          <p:cNvPr id="268" name="Slide Number Placeholder 5"/>
          <p:cNvSpPr txBox="1"/>
          <p:nvPr/>
        </p:nvSpPr>
        <p:spPr>
          <a:xfrm>
            <a:off x="6458040" y="6356520"/>
            <a:ext cx="2057040" cy="364680"/>
          </a:xfrm>
          <a:prstGeom prst="rect">
            <a:avLst/>
          </a:prstGeom>
          <a:noFill/>
          <a:ln w="0">
            <a:noFill/>
          </a:ln>
        </p:spPr>
        <p:txBody>
          <a:bodyPr anchor="ctr">
            <a:noAutofit/>
          </a:bodyPr>
          <a:p>
            <a:pPr algn="r">
              <a:lnSpc>
                <a:spcPct val="100000"/>
              </a:lnSpc>
            </a:pPr>
            <a:fld id="{F9EA5022-A6D3-452C-A607-4FDA7B8F921D}" type="slidenum">
              <a:rPr b="0" lang="en-US" sz="1200" spc="-1" strike="noStrike">
                <a:solidFill>
                  <a:srgbClr val="8b8b8b"/>
                </a:solidFill>
                <a:latin typeface="Calibri"/>
              </a:rPr>
              <a:t>15</a:t>
            </a:fld>
            <a:endParaRPr b="0" lang="en-US" sz="1200" spc="-1" strike="noStrike">
              <a:latin typeface="Times New Roman"/>
            </a:endParaRPr>
          </a:p>
        </p:txBody>
      </p:sp>
      <p:pic>
        <p:nvPicPr>
          <p:cNvPr id="269" name="Picture 4" descr=""/>
          <p:cNvPicPr/>
          <p:nvPr/>
        </p:nvPicPr>
        <p:blipFill>
          <a:blip r:embed="rId1"/>
          <a:stretch/>
        </p:blipFill>
        <p:spPr>
          <a:xfrm>
            <a:off x="2124000" y="5157720"/>
            <a:ext cx="2304720" cy="1347480"/>
          </a:xfrm>
          <a:prstGeom prst="rect">
            <a:avLst/>
          </a:prstGeom>
          <a:ln w="9525">
            <a:noFill/>
          </a:ln>
        </p:spPr>
      </p:pic>
      <p:pic>
        <p:nvPicPr>
          <p:cNvPr id="270" name="Picture 5" descr=""/>
          <p:cNvPicPr/>
          <p:nvPr/>
        </p:nvPicPr>
        <p:blipFill>
          <a:blip r:embed="rId2"/>
          <a:stretch/>
        </p:blipFill>
        <p:spPr>
          <a:xfrm>
            <a:off x="5580000" y="4768920"/>
            <a:ext cx="2088720" cy="2088720"/>
          </a:xfrm>
          <a:prstGeom prst="rect">
            <a:avLst/>
          </a:prstGeom>
          <a:ln w="9525">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AutoShape 2"/>
          <p:cNvSpPr txBox="1"/>
          <p:nvPr/>
        </p:nvSpPr>
        <p:spPr>
          <a:xfrm>
            <a:off x="628560" y="365040"/>
            <a:ext cx="7886520" cy="1325160"/>
          </a:xfrm>
          <a:prstGeom prst="rect">
            <a:avLst/>
          </a:prstGeom>
          <a:noFill/>
          <a:ln w="0">
            <a:noFill/>
          </a:ln>
        </p:spPr>
        <p:txBody>
          <a:bodyPr anchor="ctr">
            <a:noAutofit/>
          </a:bodyPr>
          <a:p>
            <a:pPr>
              <a:lnSpc>
                <a:spcPct val="90000"/>
              </a:lnSpc>
            </a:pPr>
            <a:r>
              <a:rPr b="0" i="1" lang="en-US" sz="3200" spc="-1" strike="noStrike">
                <a:solidFill>
                  <a:srgbClr val="000000"/>
                </a:solidFill>
                <a:latin typeface="Calibri Light"/>
              </a:rPr>
              <a:t>AT89S8253 from Atmel Corporation[3]</a:t>
            </a:r>
            <a:endParaRPr b="0" lang="en-US" sz="3200" spc="-1" strike="noStrike">
              <a:solidFill>
                <a:srgbClr val="000000"/>
              </a:solidFill>
              <a:latin typeface="Calibri"/>
            </a:endParaRPr>
          </a:p>
        </p:txBody>
      </p:sp>
      <p:pic>
        <p:nvPicPr>
          <p:cNvPr id="272" name="Picture 3" descr=""/>
          <p:cNvPicPr/>
          <p:nvPr/>
        </p:nvPicPr>
        <p:blipFill>
          <a:blip r:embed="rId1"/>
          <a:stretch/>
        </p:blipFill>
        <p:spPr>
          <a:xfrm>
            <a:off x="811800" y="1825560"/>
            <a:ext cx="7520040" cy="4350960"/>
          </a:xfrm>
          <a:prstGeom prst="rect">
            <a:avLst/>
          </a:prstGeom>
          <a:ln w="0">
            <a:noFill/>
          </a:ln>
        </p:spPr>
      </p:pic>
      <p:sp>
        <p:nvSpPr>
          <p:cNvPr id="273" name="Slide Number Placeholder 5"/>
          <p:cNvSpPr txBox="1"/>
          <p:nvPr/>
        </p:nvSpPr>
        <p:spPr>
          <a:xfrm>
            <a:off x="6458040" y="6356520"/>
            <a:ext cx="2057040" cy="364680"/>
          </a:xfrm>
          <a:prstGeom prst="rect">
            <a:avLst/>
          </a:prstGeom>
          <a:noFill/>
          <a:ln w="0">
            <a:noFill/>
          </a:ln>
        </p:spPr>
        <p:txBody>
          <a:bodyPr anchor="ctr">
            <a:noAutofit/>
          </a:bodyPr>
          <a:p>
            <a:pPr algn="r">
              <a:lnSpc>
                <a:spcPct val="100000"/>
              </a:lnSpc>
            </a:pPr>
            <a:fld id="{7AAD6EC7-5B0A-47D4-AE3A-A92BE5751834}" type="slidenum">
              <a:rPr b="0" lang="en-US" sz="1200" spc="-1" strike="noStrike">
                <a:solidFill>
                  <a:srgbClr val="8b8b8b"/>
                </a:solidFill>
                <a:latin typeface="Calibri"/>
              </a:rPr>
              <a:t>15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
          <p:cNvSpPr txBox="1"/>
          <p:nvPr/>
        </p:nvSpPr>
        <p:spPr>
          <a:xfrm>
            <a:off x="609120" y="274320"/>
            <a:ext cx="7620120" cy="609480"/>
          </a:xfrm>
          <a:prstGeom prst="rect">
            <a:avLst/>
          </a:prstGeom>
          <a:noFill/>
          <a:ln w="0">
            <a:noFill/>
          </a:ln>
        </p:spPr>
        <p:txBody>
          <a:bodyPr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br/>
            <a:br/>
            <a:r>
              <a:rPr b="0" lang="en-US" sz="3200" spc="-1" strike="noStrike">
                <a:solidFill>
                  <a:srgbClr val="000000"/>
                </a:solidFill>
                <a:latin typeface="Calibri"/>
                <a:ea typeface="SimSun"/>
              </a:rPr>
              <a:t>8051 features</a:t>
            </a:r>
            <a:br/>
            <a:r>
              <a:rPr b="0" lang="en-US" sz="3200" spc="-1" strike="noStrike">
                <a:solidFill>
                  <a:srgbClr val="000000"/>
                </a:solidFill>
                <a:latin typeface="Calibri"/>
                <a:ea typeface="SimSun"/>
              </a:rPr>
              <a:t> </a:t>
            </a:r>
            <a:br/>
            <a:endParaRPr b="0" lang="en-US" sz="3200" spc="-1" strike="noStrike">
              <a:solidFill>
                <a:srgbClr val="000000"/>
              </a:solidFill>
              <a:latin typeface="Calibri Light"/>
            </a:endParaRPr>
          </a:p>
        </p:txBody>
      </p:sp>
      <p:sp>
        <p:nvSpPr>
          <p:cNvPr id="275" name=""/>
          <p:cNvSpPr txBox="1"/>
          <p:nvPr/>
        </p:nvSpPr>
        <p:spPr>
          <a:xfrm>
            <a:off x="457200" y="1447920"/>
            <a:ext cx="8229600" cy="4525920"/>
          </a:xfrm>
          <a:prstGeom prst="rect">
            <a:avLst/>
          </a:prstGeom>
          <a:noFill/>
          <a:ln w="0">
            <a:noFill/>
          </a:ln>
        </p:spPr>
        <p:txBody>
          <a:bodyPr>
            <a:normAutofit fontScale="74000"/>
          </a:bodyPr>
          <a:p>
            <a:pPr marL="228600" indent="-228600" algn="just">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The Intel 8051 is a very popular general purpose microcontroller widely used for small scale embedded systems. Many vendors such as Atmel, Philips, and Texas Instruments produce MCS-51 family microcontroller chips. </a:t>
            </a:r>
            <a:endParaRPr b="0" lang="en-US" sz="2800" spc="-1" strike="noStrike">
              <a:solidFill>
                <a:srgbClr val="000000"/>
              </a:solidFill>
              <a:latin typeface="Calibri"/>
            </a:endParaRPr>
          </a:p>
          <a:p>
            <a:pPr marL="228600" indent="-228600" algn="just">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The 8051 is an 8-bit microcontroller with 8 bit data bus and 16-bit address bus. The 16 bit address bus can address a 64K( 2</a:t>
            </a:r>
            <a:r>
              <a:rPr b="0" lang="en-US" sz="2800" spc="-1" strike="noStrike" baseline="30000">
                <a:solidFill>
                  <a:srgbClr val="000000"/>
                </a:solidFill>
                <a:latin typeface="Calibri"/>
                <a:ea typeface="SimSun"/>
              </a:rPr>
              <a:t>16</a:t>
            </a:r>
            <a:r>
              <a:rPr b="0" lang="en-US" sz="2800" spc="-1" strike="noStrike">
                <a:solidFill>
                  <a:srgbClr val="000000"/>
                </a:solidFill>
                <a:latin typeface="Calibri"/>
                <a:ea typeface="SimSun"/>
              </a:rPr>
              <a:t>) byte code memory space and a separate 64K byte of data memory space. The 8051 has 4K on-chip read only code memory and 128 bytes of internal Random Access Memory</a:t>
            </a:r>
            <a:r>
              <a:rPr b="0" i="1" lang="en-US" sz="2800" spc="-1" strike="noStrike">
                <a:solidFill>
                  <a:srgbClr val="000000"/>
                </a:solidFill>
                <a:latin typeface="Calibri"/>
                <a:ea typeface="SimSun"/>
              </a:rPr>
              <a:t> </a:t>
            </a:r>
            <a:r>
              <a:rPr b="0" lang="en-US" sz="2800" spc="-1" strike="noStrike">
                <a:solidFill>
                  <a:srgbClr val="000000"/>
                </a:solidFill>
                <a:latin typeface="Calibri"/>
                <a:ea typeface="SimSun"/>
              </a:rPr>
              <a:t>(RAM)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AutoShape 2"/>
          <p:cNvSpPr txBox="1"/>
          <p:nvPr/>
        </p:nvSpPr>
        <p:spPr>
          <a:xfrm>
            <a:off x="628560" y="365040"/>
            <a:ext cx="7886520" cy="1325160"/>
          </a:xfrm>
          <a:prstGeom prst="rect">
            <a:avLst/>
          </a:prstGeom>
          <a:noFill/>
          <a:ln w="0">
            <a:noFill/>
          </a:ln>
        </p:spPr>
        <p:txBody>
          <a:bodyPr anchor="ctr">
            <a:normAutofit/>
          </a:bodyPr>
          <a:p>
            <a:pPr>
              <a:lnSpc>
                <a:spcPct val="90000"/>
              </a:lnSpc>
            </a:pPr>
            <a:r>
              <a:rPr b="0" lang="en-US" sz="3200" spc="-1" strike="noStrike">
                <a:solidFill>
                  <a:srgbClr val="000000"/>
                </a:solidFill>
                <a:latin typeface="Calibri Light"/>
              </a:rPr>
              <a:t>MICROCONTROLLERS AND EMBEDDED PROCESSORS</a:t>
            </a:r>
            <a:endParaRPr b="0" lang="en-US" sz="3200" spc="-1" strike="noStrike">
              <a:solidFill>
                <a:srgbClr val="000000"/>
              </a:solidFill>
              <a:latin typeface="Calibri"/>
            </a:endParaRPr>
          </a:p>
        </p:txBody>
      </p:sp>
      <p:sp>
        <p:nvSpPr>
          <p:cNvPr id="212" name="Rectangle 3"/>
          <p:cNvSpPr txBox="1"/>
          <p:nvPr/>
        </p:nvSpPr>
        <p:spPr>
          <a:xfrm>
            <a:off x="628560" y="1825560"/>
            <a:ext cx="788652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Microcontrollers for embedded systems</a:t>
            </a:r>
            <a:endParaRPr b="0" lang="en-US" sz="2800" spc="-1" strike="noStrike">
              <a:solidFill>
                <a:srgbClr val="000000"/>
              </a:solidFill>
              <a:latin typeface="Calibri"/>
            </a:endParaRPr>
          </a:p>
        </p:txBody>
      </p:sp>
      <p:sp>
        <p:nvSpPr>
          <p:cNvPr id="213" name="Slide Number Placeholder 5"/>
          <p:cNvSpPr txBox="1"/>
          <p:nvPr/>
        </p:nvSpPr>
        <p:spPr>
          <a:xfrm>
            <a:off x="6458040" y="6356520"/>
            <a:ext cx="2057040" cy="364680"/>
          </a:xfrm>
          <a:prstGeom prst="rect">
            <a:avLst/>
          </a:prstGeom>
          <a:noFill/>
          <a:ln w="0">
            <a:noFill/>
          </a:ln>
        </p:spPr>
        <p:txBody>
          <a:bodyPr anchor="ctr">
            <a:noAutofit/>
          </a:bodyPr>
          <a:p>
            <a:pPr algn="r">
              <a:lnSpc>
                <a:spcPct val="100000"/>
              </a:lnSpc>
            </a:pPr>
            <a:fld id="{76322EC5-6421-42C9-AB2E-EA9B41F142DB}" type="slidenum">
              <a:rPr b="0" lang="en-US" sz="1200" spc="-1" strike="noStrike">
                <a:solidFill>
                  <a:srgbClr val="8b8b8b"/>
                </a:solidFill>
                <a:latin typeface="Calibri"/>
              </a:rPr>
              <a:t>2</a:t>
            </a:fld>
            <a:endParaRPr b="0" lang="en-US" sz="1200" spc="-1" strike="noStrike">
              <a:latin typeface="Times New Roman"/>
            </a:endParaRPr>
          </a:p>
        </p:txBody>
      </p:sp>
      <p:pic>
        <p:nvPicPr>
          <p:cNvPr id="214" name="Picture 4" descr="tab01_01a"/>
          <p:cNvPicPr/>
          <p:nvPr/>
        </p:nvPicPr>
        <p:blipFill>
          <a:blip r:embed="rId1"/>
          <a:stretch/>
        </p:blipFill>
        <p:spPr>
          <a:xfrm>
            <a:off x="5292720" y="2214720"/>
            <a:ext cx="1412640" cy="4350960"/>
          </a:xfrm>
          <a:prstGeom prst="rect">
            <a:avLst/>
          </a:prstGeom>
          <a:ln w="9525">
            <a:noFill/>
          </a:ln>
        </p:spPr>
      </p:pic>
      <p:sp>
        <p:nvSpPr>
          <p:cNvPr id="215" name="Rectangle 5"/>
          <p:cNvSpPr/>
          <p:nvPr/>
        </p:nvSpPr>
        <p:spPr>
          <a:xfrm>
            <a:off x="1509840" y="5229360"/>
            <a:ext cx="3075120" cy="91332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Calibri"/>
              </a:rPr>
              <a:t>Table 1</a:t>
            </a:r>
            <a:r>
              <a:rPr b="1" lang="en-US" sz="1800" spc="-1" strike="noStrike">
                <a:solidFill>
                  <a:srgbClr val="44546a"/>
                </a:solidFill>
                <a:latin typeface="Calibri"/>
              </a:rPr>
              <a:t>–</a:t>
            </a:r>
            <a:r>
              <a:rPr b="1" lang="en-US" sz="1800" spc="-1" strike="noStrike">
                <a:solidFill>
                  <a:srgbClr val="000000"/>
                </a:solidFill>
                <a:latin typeface="Calibri"/>
              </a:rPr>
              <a:t>1     </a:t>
            </a:r>
            <a:endParaRPr b="0" lang="en-US" sz="1800" spc="-1" strike="noStrike">
              <a:latin typeface="Arial"/>
            </a:endParaRPr>
          </a:p>
          <a:p>
            <a:pPr>
              <a:lnSpc>
                <a:spcPct val="100000"/>
              </a:lnSpc>
            </a:pPr>
            <a:r>
              <a:rPr b="0" lang="en-US" sz="1800" spc="-1" strike="noStrike">
                <a:solidFill>
                  <a:srgbClr val="44546a"/>
                </a:solidFill>
                <a:latin typeface="Calibri"/>
              </a:rPr>
              <a:t>Some Embedded Products </a:t>
            </a:r>
            <a:endParaRPr b="0" lang="en-US" sz="1800" spc="-1" strike="noStrike">
              <a:latin typeface="Arial"/>
            </a:endParaRPr>
          </a:p>
          <a:p>
            <a:pPr>
              <a:lnSpc>
                <a:spcPct val="100000"/>
              </a:lnSpc>
            </a:pPr>
            <a:r>
              <a:rPr b="0" lang="en-US" sz="1800" spc="-1" strike="noStrike">
                <a:solidFill>
                  <a:srgbClr val="44546a"/>
                </a:solidFill>
                <a:latin typeface="Calibri"/>
              </a:rPr>
              <a:t>Using Microcontrollers[1]</a:t>
            </a:r>
            <a:endParaRPr b="0" lang="en-US" sz="1800" spc="-1" strike="noStrike">
              <a:latin typeface="Arial"/>
            </a:endParaRPr>
          </a:p>
        </p:txBody>
      </p:sp>
      <p:pic>
        <p:nvPicPr>
          <p:cNvPr id="216" name="Picture 6" descr="tab01_01b"/>
          <p:cNvPicPr/>
          <p:nvPr/>
        </p:nvPicPr>
        <p:blipFill>
          <a:blip r:embed="rId2"/>
          <a:stretch/>
        </p:blipFill>
        <p:spPr>
          <a:xfrm>
            <a:off x="6804000" y="2214720"/>
            <a:ext cx="1533240" cy="4336560"/>
          </a:xfrm>
          <a:prstGeom prst="rect">
            <a:avLst/>
          </a:prstGeom>
          <a:ln w="9525">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
          <p:cNvSpPr txBox="1"/>
          <p:nvPr/>
        </p:nvSpPr>
        <p:spPr>
          <a:xfrm>
            <a:off x="990720" y="304920"/>
            <a:ext cx="7696080" cy="868320"/>
          </a:xfrm>
          <a:prstGeom prst="rect">
            <a:avLst/>
          </a:prstGeom>
          <a:noFill/>
          <a:ln w="0">
            <a:noFill/>
          </a:ln>
        </p:spPr>
        <p:txBody>
          <a:bodyPr anchor="ctr">
            <a:no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Calibri"/>
                <a:ea typeface="SimSun"/>
              </a:rPr>
              <a:t>Features</a:t>
            </a:r>
            <a:endParaRPr b="0" lang="en-US" sz="3600" spc="-1" strike="noStrike">
              <a:solidFill>
                <a:srgbClr val="000000"/>
              </a:solidFill>
              <a:latin typeface="Calibri Light"/>
            </a:endParaRPr>
          </a:p>
        </p:txBody>
      </p:sp>
      <p:sp>
        <p:nvSpPr>
          <p:cNvPr id="277" name=""/>
          <p:cNvSpPr txBox="1"/>
          <p:nvPr/>
        </p:nvSpPr>
        <p:spPr>
          <a:xfrm>
            <a:off x="380880" y="1295280"/>
            <a:ext cx="8229600" cy="4525920"/>
          </a:xfrm>
          <a:prstGeom prst="rect">
            <a:avLst/>
          </a:prstGeom>
          <a:noFill/>
          <a:ln w="0">
            <a:noFill/>
          </a:ln>
        </p:spPr>
        <p:txBody>
          <a:bodyPr>
            <a:normAutofit fontScale="49000"/>
          </a:bodyPr>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ea typeface="SimSun"/>
              </a:rPr>
              <a:t>Besides internal RAM, the 8051 has various </a:t>
            </a:r>
            <a:r>
              <a:rPr b="0" i="1" lang="en-US" sz="2700" spc="-1" strike="noStrike">
                <a:solidFill>
                  <a:srgbClr val="000000"/>
                </a:solidFill>
                <a:latin typeface="Calibri"/>
                <a:ea typeface="SimSun"/>
              </a:rPr>
              <a:t>Special Function Registers </a:t>
            </a:r>
            <a:r>
              <a:rPr b="0" lang="en-US" sz="2700" spc="-1" strike="noStrike">
                <a:solidFill>
                  <a:srgbClr val="000000"/>
                </a:solidFill>
                <a:latin typeface="Calibri"/>
                <a:ea typeface="SimSun"/>
              </a:rPr>
              <a:t>(SFR) such as the Accumulator, the B register, and many other control registers. </a:t>
            </a:r>
            <a:endParaRPr b="0" lang="en-US" sz="27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ea typeface="SimSun"/>
              </a:rPr>
              <a:t> </a:t>
            </a:r>
            <a:r>
              <a:rPr b="0" lang="en-US" sz="2700" spc="-1" strike="noStrike">
                <a:solidFill>
                  <a:srgbClr val="000000"/>
                </a:solidFill>
                <a:latin typeface="Calibri"/>
                <a:ea typeface="SimSun"/>
              </a:rPr>
              <a:t>34 8-bit general purpose registers in total.  </a:t>
            </a:r>
            <a:endParaRPr b="0" lang="en-US" sz="2700" spc="-1" strike="noStrike">
              <a:solidFill>
                <a:srgbClr val="000000"/>
              </a:solidFill>
              <a:latin typeface="Calibri"/>
            </a:endParaRPr>
          </a:p>
          <a:p>
            <a:pPr marL="228600" indent="-228600">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ea typeface="SimSun"/>
              </a:rPr>
              <a:t>    </a:t>
            </a:r>
            <a:r>
              <a:rPr b="0" lang="en-US" sz="2700" spc="-1" strike="noStrike">
                <a:solidFill>
                  <a:srgbClr val="000000"/>
                </a:solidFill>
                <a:latin typeface="Calibri"/>
                <a:ea typeface="SimSun"/>
              </a:rPr>
              <a:t>The ALU performs one 8-bit operation at a time. </a:t>
            </a:r>
            <a:endParaRPr b="0" lang="en-US" sz="27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ea typeface="SimSun"/>
              </a:rPr>
              <a:t> </a:t>
            </a:r>
            <a:r>
              <a:rPr b="0" lang="en-US" sz="2700" spc="-1" strike="noStrike">
                <a:solidFill>
                  <a:srgbClr val="000000"/>
                </a:solidFill>
                <a:latin typeface="Calibri"/>
                <a:ea typeface="SimSun"/>
              </a:rPr>
              <a:t>Two 16 bit /Counter timers</a:t>
            </a:r>
            <a:endParaRPr b="0" lang="en-US" sz="27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ea typeface="SimSun"/>
              </a:rPr>
              <a:t> </a:t>
            </a:r>
            <a:r>
              <a:rPr b="0" lang="en-US" sz="2700" spc="-1" strike="noStrike">
                <a:solidFill>
                  <a:srgbClr val="000000"/>
                </a:solidFill>
                <a:latin typeface="Calibri"/>
                <a:ea typeface="SimSun"/>
              </a:rPr>
              <a:t>3 internal interrupts (one serial), 2 external interrupts. </a:t>
            </a:r>
            <a:endParaRPr b="0" lang="en-US" sz="27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ea typeface="SimSun"/>
              </a:rPr>
              <a:t> </a:t>
            </a:r>
            <a:r>
              <a:rPr b="0" lang="en-US" sz="2700" spc="-1" strike="noStrike">
                <a:solidFill>
                  <a:srgbClr val="000000"/>
                </a:solidFill>
                <a:latin typeface="Calibri"/>
                <a:ea typeface="SimSun"/>
              </a:rPr>
              <a:t>4 8-bit I/O ports (3 of them are dual purposed). One of them used for serial port, </a:t>
            </a:r>
            <a:endParaRPr b="0" lang="en-US" sz="2700" spc="-1" strike="noStrike">
              <a:solidFill>
                <a:srgbClr val="000000"/>
              </a:solidFill>
              <a:latin typeface="Calibri"/>
            </a:endParaRPr>
          </a:p>
          <a:p>
            <a:pPr marL="228600" indent="-228600">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ea typeface="SimSun"/>
              </a:rPr>
              <a:t>    </a:t>
            </a:r>
            <a:r>
              <a:rPr b="0" lang="en-US" sz="2700" spc="-1" strike="noStrike">
                <a:solidFill>
                  <a:srgbClr val="000000"/>
                </a:solidFill>
                <a:latin typeface="Calibri"/>
                <a:ea typeface="SimSun"/>
              </a:rPr>
              <a:t>Some 8051 chips come with UART for serial communication and ADC for analog to digital conversion.</a:t>
            </a:r>
            <a:endParaRPr b="0" lang="en-US" sz="2700" spc="-1" strike="noStrike">
              <a:solidFill>
                <a:srgbClr val="000000"/>
              </a:solidFill>
              <a:latin typeface="Calibri"/>
            </a:endParaRPr>
          </a:p>
          <a:p>
            <a:pPr marL="228600" indent="-228600">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7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7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
          <p:cNvSpPr txBox="1"/>
          <p:nvPr/>
        </p:nvSpPr>
        <p:spPr>
          <a:xfrm>
            <a:off x="838080" y="0"/>
            <a:ext cx="7391520" cy="990720"/>
          </a:xfrm>
          <a:prstGeom prst="rect">
            <a:avLst/>
          </a:prstGeom>
          <a:noFill/>
          <a:ln w="0">
            <a:noFill/>
          </a:ln>
        </p:spPr>
        <p:txBody>
          <a:bodyPr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br/>
            <a:br/>
            <a:r>
              <a:rPr b="0" lang="en-US" sz="3200" spc="-1" strike="noStrike">
                <a:solidFill>
                  <a:srgbClr val="000000"/>
                </a:solidFill>
                <a:latin typeface="Calibri"/>
                <a:ea typeface="SimSun"/>
              </a:rPr>
              <a:t>8051 Chip Pins </a:t>
            </a:r>
            <a:br/>
            <a:r>
              <a:rPr b="0" lang="en-US" sz="3200" spc="-1" strike="noStrike">
                <a:solidFill>
                  <a:srgbClr val="000000"/>
                </a:solidFill>
                <a:latin typeface="Calibri Light"/>
                <a:ea typeface="SimSun"/>
              </a:rPr>
              <a:t> </a:t>
            </a:r>
            <a:br/>
            <a:endParaRPr b="0" lang="en-US" sz="3200" spc="-1" strike="noStrike">
              <a:solidFill>
                <a:srgbClr val="000000"/>
              </a:solidFill>
              <a:latin typeface="Calibri Light"/>
            </a:endParaRPr>
          </a:p>
        </p:txBody>
      </p:sp>
      <p:sp>
        <p:nvSpPr>
          <p:cNvPr id="279" name=""/>
          <p:cNvSpPr txBox="1"/>
          <p:nvPr/>
        </p:nvSpPr>
        <p:spPr>
          <a:xfrm>
            <a:off x="457200" y="1066680"/>
            <a:ext cx="8229600" cy="5486400"/>
          </a:xfrm>
          <a:prstGeom prst="rect">
            <a:avLst/>
          </a:prstGeom>
          <a:noFill/>
          <a:ln w="0">
            <a:noFill/>
          </a:ln>
        </p:spPr>
        <p:txBody>
          <a:bodyPr>
            <a:normAutofit fontScale="78000"/>
          </a:bodyPr>
          <a:p>
            <a:pPr marL="228600" indent="-228600" algn="ctr">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    </a:t>
            </a:r>
            <a:r>
              <a:rPr b="0" lang="en-US" sz="3600" spc="-1" strike="noStrike">
                <a:solidFill>
                  <a:srgbClr val="000000"/>
                </a:solidFill>
                <a:latin typeface="Calibri"/>
                <a:ea typeface="SimSun"/>
              </a:rPr>
              <a:t>40 pins on the 8051 chip. </a:t>
            </a:r>
            <a:endParaRPr b="0" lang="en-US" sz="3600" spc="-1" strike="noStrike">
              <a:solidFill>
                <a:srgbClr val="000000"/>
              </a:solidFill>
              <a:latin typeface="Calibri"/>
            </a:endParaRPr>
          </a:p>
          <a:p>
            <a:pPr marL="228600" indent="-22860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    </a:t>
            </a:r>
            <a:endParaRPr b="0" lang="en-US" sz="2800" spc="-1" strike="noStrike">
              <a:solidFill>
                <a:srgbClr val="000000"/>
              </a:solidFill>
              <a:latin typeface="Calibri"/>
            </a:endParaRPr>
          </a:p>
          <a:p>
            <a:pPr marL="228600" indent="-22860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Most of these pins are used to connect to I/O devices or external data and code memory. </a:t>
            </a:r>
            <a:endParaRPr b="0" lang="en-US" sz="2800" spc="-1" strike="noStrike">
              <a:solidFill>
                <a:srgbClr val="000000"/>
              </a:solidFill>
              <a:latin typeface="Calibri"/>
            </a:endParaRPr>
          </a:p>
          <a:p>
            <a:pPr marL="228600" indent="-22860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    </a:t>
            </a:r>
            <a:r>
              <a:rPr b="0" lang="en-US" sz="2800" spc="-1" strike="noStrike">
                <a:solidFill>
                  <a:srgbClr val="000000"/>
                </a:solidFill>
                <a:latin typeface="Calibri"/>
                <a:ea typeface="SimSun"/>
              </a:rPr>
              <a:t>4 I/O port take 32 pins(4 x 8 bits) plus a pair of XTALS pins for crystal clock </a:t>
            </a:r>
            <a:endParaRPr b="0" lang="en-US" sz="2800" spc="-1" strike="noStrike">
              <a:solidFill>
                <a:srgbClr val="000000"/>
              </a:solidFill>
              <a:latin typeface="Calibri"/>
            </a:endParaRPr>
          </a:p>
          <a:p>
            <a:pPr marL="228600" indent="-22860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    </a:t>
            </a:r>
            <a:r>
              <a:rPr b="0" lang="en-US" sz="2800" spc="-1" strike="noStrike">
                <a:solidFill>
                  <a:srgbClr val="000000"/>
                </a:solidFill>
                <a:latin typeface="Calibri"/>
                <a:ea typeface="SimSun"/>
              </a:rPr>
              <a:t>A pair of Vcc and GND pins for power supply (the 8051 chip needs +5V 500mA to function properly)</a:t>
            </a:r>
            <a:endParaRPr b="0" lang="en-US" sz="2800" spc="-1" strike="noStrike">
              <a:solidFill>
                <a:srgbClr val="000000"/>
              </a:solidFill>
              <a:latin typeface="Calibri"/>
            </a:endParaRPr>
          </a:p>
          <a:p>
            <a:pPr marL="228600" indent="-22860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    </a:t>
            </a:r>
            <a:r>
              <a:rPr b="0" lang="en-US" sz="2800" spc="-1" strike="noStrike">
                <a:solidFill>
                  <a:srgbClr val="000000"/>
                </a:solidFill>
                <a:latin typeface="Calibri"/>
                <a:ea typeface="SimSun"/>
              </a:rPr>
              <a:t>A pair of timer pins for timing controls, a group of pins (EA, ALE, PSEN, WR, RD) for internal and external data and code memory access controls </a:t>
            </a:r>
            <a:endParaRPr b="0" lang="en-US" sz="2800" spc="-1" strike="noStrike">
              <a:solidFill>
                <a:srgbClr val="000000"/>
              </a:solidFill>
              <a:latin typeface="Calibri"/>
            </a:endParaRPr>
          </a:p>
          <a:p>
            <a:pPr marL="228600" indent="-22860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    </a:t>
            </a:r>
            <a:r>
              <a:rPr b="0" lang="en-US" sz="2800" spc="-1" strike="noStrike">
                <a:solidFill>
                  <a:srgbClr val="000000"/>
                </a:solidFill>
                <a:latin typeface="Calibri"/>
                <a:ea typeface="SimSun"/>
              </a:rPr>
              <a:t>One Reset pin for reboot purpose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Slide Number Placeholder 3_3"/>
          <p:cNvSpPr/>
          <p:nvPr/>
        </p:nvSpPr>
        <p:spPr>
          <a:xfrm>
            <a:off x="6458040" y="6356520"/>
            <a:ext cx="2057400" cy="365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ctr">
            <a:norm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52142BF-9D96-4870-925D-C36546070BF6}" type="slidenum">
              <a:rPr b="0" lang="en-US" sz="1200" spc="-1" strike="noStrike">
                <a:solidFill>
                  <a:srgbClr val="898989"/>
                </a:solidFill>
                <a:latin typeface="Arial"/>
              </a:rPr>
              <a:t>21</a:t>
            </a:fld>
            <a:endParaRPr b="0" lang="en-US" sz="1200" spc="-1" strike="noStrike">
              <a:solidFill>
                <a:srgbClr val="000000"/>
              </a:solidFill>
              <a:latin typeface="Arial"/>
            </a:endParaRPr>
          </a:p>
        </p:txBody>
      </p:sp>
      <p:pic>
        <p:nvPicPr>
          <p:cNvPr id="281" name="Picture 2_1" descr=""/>
          <p:cNvPicPr/>
          <p:nvPr/>
        </p:nvPicPr>
        <p:blipFill>
          <a:blip r:embed="rId1"/>
          <a:stretch/>
        </p:blipFill>
        <p:spPr>
          <a:xfrm>
            <a:off x="1760400" y="762120"/>
            <a:ext cx="5623200" cy="5959440"/>
          </a:xfrm>
          <a:prstGeom prst="rect">
            <a:avLst/>
          </a:prstGeom>
          <a:ln w="0">
            <a:noFill/>
          </a:ln>
        </p:spPr>
      </p:pic>
      <p:sp>
        <p:nvSpPr>
          <p:cNvPr id="282" name="TextBox 4_1"/>
          <p:cNvSpPr/>
          <p:nvPr/>
        </p:nvSpPr>
        <p:spPr>
          <a:xfrm>
            <a:off x="1518840" y="257040"/>
            <a:ext cx="2259360" cy="368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Pin Diagram of 8051</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Rectangle 5_0"/>
          <p:cNvSpPr/>
          <p:nvPr/>
        </p:nvSpPr>
        <p:spPr>
          <a:xfrm>
            <a:off x="0" y="1943280"/>
            <a:ext cx="9144000" cy="360"/>
          </a:xfrm>
          <a:prstGeom prst="rect">
            <a:avLst/>
          </a:prstGeom>
          <a:noFill/>
          <a:ln w="0">
            <a:noFill/>
          </a:ln>
        </p:spPr>
        <p:style>
          <a:lnRef idx="0"/>
          <a:fillRef idx="0"/>
          <a:effectRef idx="0"/>
          <a:fontRef idx="minor"/>
        </p:style>
      </p:sp>
      <p:graphicFrame>
        <p:nvGraphicFramePr>
          <p:cNvPr id="284" name="Object 4_1"/>
          <p:cNvGraphicFramePr/>
          <p:nvPr/>
        </p:nvGraphicFramePr>
        <p:xfrm>
          <a:off x="1676520" y="380880"/>
          <a:ext cx="6553080" cy="5639040"/>
        </p:xfrm>
        <a:graphic>
          <a:graphicData uri="http://schemas.openxmlformats.org/presentationml/2006/ole">
            <p:oleObj r:id="rId1" spid="">
              <p:embed/>
              <p:pic>
                <p:nvPicPr>
                  <p:cNvPr id="285" name="Object 4_1" descr=""/>
                  <p:cNvPicPr/>
                  <p:nvPr/>
                </p:nvPicPr>
                <p:blipFill>
                  <a:blip r:embed="rId2"/>
                  <a:stretch/>
                </p:blipFill>
                <p:spPr>
                  <a:xfrm>
                    <a:off x="1676520" y="380880"/>
                    <a:ext cx="6553080" cy="5639040"/>
                  </a:xfrm>
                  <a:prstGeom prst="rect">
                    <a:avLst/>
                  </a:prstGeom>
                  <a:ln w="0">
                    <a:noFill/>
                  </a:ln>
                </p:spPr>
              </p:pic>
            </p:oleObj>
          </a:graphicData>
        </a:graphic>
      </p:graphicFrame>
      <p:sp>
        <p:nvSpPr>
          <p:cNvPr id="286" name="Text Box 6_1"/>
          <p:cNvSpPr/>
          <p:nvPr/>
        </p:nvSpPr>
        <p:spPr>
          <a:xfrm>
            <a:off x="1828800" y="5867280"/>
            <a:ext cx="6248520" cy="8254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The Pin Connection for External Code and Data Memory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
          <p:cNvSpPr txBox="1"/>
          <p:nvPr/>
        </p:nvSpPr>
        <p:spPr>
          <a:xfrm>
            <a:off x="456840" y="380520"/>
            <a:ext cx="8381880" cy="6248520"/>
          </a:xfrm>
          <a:prstGeom prst="rect">
            <a:avLst/>
          </a:prstGeom>
          <a:noFill/>
          <a:ln w="0">
            <a:noFill/>
          </a:ln>
        </p:spPr>
        <p:txBody>
          <a:bodyPr>
            <a:normAutofit fontScale="70000"/>
          </a:bodyPr>
          <a:p>
            <a:pPr marL="228600" indent="-22860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a:p>
            <a:pPr marL="228600" indent="-22860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The EA' (External Access) pin is used to control the internal or external memory access. </a:t>
            </a:r>
            <a:endParaRPr b="0" lang="en-US" sz="2400" spc="-1" strike="noStrike">
              <a:solidFill>
                <a:srgbClr val="000000"/>
              </a:solidFill>
              <a:latin typeface="Calibri"/>
            </a:endParaRPr>
          </a:p>
          <a:p>
            <a:pPr marL="228600" indent="-22860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     </a:t>
            </a:r>
            <a:r>
              <a:rPr b="0" lang="en-US" sz="2400" spc="-1" strike="noStrike">
                <a:solidFill>
                  <a:srgbClr val="000000"/>
                </a:solidFill>
                <a:latin typeface="Calibri"/>
                <a:ea typeface="SimSun"/>
              </a:rPr>
              <a:t>The signal 0 is for external memory access and signal 1 for internal memory access. </a:t>
            </a:r>
            <a:endParaRPr b="0" lang="en-US" sz="2400" spc="-1" strike="noStrike">
              <a:solidFill>
                <a:srgbClr val="000000"/>
              </a:solidFill>
              <a:latin typeface="Calibri"/>
            </a:endParaRPr>
          </a:p>
          <a:p>
            <a:pPr marL="228600" indent="-22860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The PSEN' (Program Store Enable) is for reading external code memory when it is low (0) and EA is also 0.</a:t>
            </a:r>
            <a:endParaRPr b="0" lang="en-US" sz="2400" spc="-1" strike="noStrike">
              <a:solidFill>
                <a:srgbClr val="000000"/>
              </a:solidFill>
              <a:latin typeface="Calibri"/>
            </a:endParaRPr>
          </a:p>
          <a:p>
            <a:pPr marL="228600" indent="-22860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The ALE (Address Latch Enable) activates the port 0 joined with port 2 to provide 16 bit external address bus to access the external memory. The ALE multiplexes the P0: </a:t>
            </a:r>
            <a:endParaRPr b="0" lang="en-US" sz="2400" spc="-1" strike="noStrike">
              <a:solidFill>
                <a:srgbClr val="000000"/>
              </a:solidFill>
              <a:latin typeface="Calibri"/>
            </a:endParaRPr>
          </a:p>
          <a:p>
            <a:pPr marL="228600" indent="-22860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     </a:t>
            </a:r>
            <a:r>
              <a:rPr b="0" lang="en-US" sz="2400" spc="-1" strike="noStrike">
                <a:solidFill>
                  <a:srgbClr val="000000"/>
                </a:solidFill>
                <a:latin typeface="Calibri"/>
                <a:ea typeface="SimSun"/>
              </a:rPr>
              <a:t>1 for latching address on P0 as A0-A7 in the 16 bit address buss, 0 for latching P0 as data I/O.</a:t>
            </a:r>
            <a:endParaRPr b="0" lang="en-US" sz="2400" spc="-1" strike="noStrike">
              <a:solidFill>
                <a:srgbClr val="000000"/>
              </a:solidFill>
              <a:latin typeface="Calibri"/>
            </a:endParaRPr>
          </a:p>
          <a:p>
            <a:pPr marL="228600" indent="-22860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P0.x is named ADx because P0 is multiplexed for Address bus and Data bus at different clock time. </a:t>
            </a:r>
            <a:endParaRPr b="0" lang="en-US" sz="2400" spc="-1" strike="noStrike">
              <a:solidFill>
                <a:srgbClr val="000000"/>
              </a:solidFill>
              <a:latin typeface="Calibri"/>
            </a:endParaRPr>
          </a:p>
          <a:p>
            <a:pPr marL="228600" indent="-22860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     </a:t>
            </a:r>
            <a:r>
              <a:rPr b="0" lang="en-US" sz="2400" spc="-1" strike="noStrike">
                <a:solidFill>
                  <a:srgbClr val="000000"/>
                </a:solidFill>
                <a:latin typeface="Calibri"/>
                <a:ea typeface="SimSun"/>
              </a:rPr>
              <a:t>WR' only provides the signal to write external data memory </a:t>
            </a:r>
            <a:endParaRPr b="0" lang="en-US" sz="2400" spc="-1" strike="noStrike">
              <a:solidFill>
                <a:srgbClr val="000000"/>
              </a:solidFill>
              <a:latin typeface="Calibri"/>
            </a:endParaRPr>
          </a:p>
          <a:p>
            <a:pPr marL="228600" indent="-22860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     </a:t>
            </a:r>
            <a:r>
              <a:rPr b="0" lang="en-US" sz="2400" spc="-1" strike="noStrike">
                <a:solidFill>
                  <a:srgbClr val="000000"/>
                </a:solidFill>
                <a:latin typeface="Calibri"/>
                <a:ea typeface="SimSun"/>
              </a:rPr>
              <a:t>RD' provides the signal to read external data and code memory.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
          <p:cNvSpPr txBox="1"/>
          <p:nvPr/>
        </p:nvSpPr>
        <p:spPr>
          <a:xfrm>
            <a:off x="761760" y="274320"/>
            <a:ext cx="7467480" cy="1020600"/>
          </a:xfrm>
          <a:prstGeom prst="rect">
            <a:avLst/>
          </a:prstGeom>
          <a:noFill/>
          <a:ln w="0">
            <a:noFill/>
          </a:ln>
        </p:spPr>
        <p:txBody>
          <a:bodyPr anchor="ctr">
            <a:no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br/>
            <a:r>
              <a:rPr b="0" lang="en-US" sz="3600" spc="-1" strike="noStrike">
                <a:solidFill>
                  <a:srgbClr val="000000"/>
                </a:solidFill>
                <a:latin typeface="Calibri"/>
                <a:ea typeface="SimSun"/>
              </a:rPr>
              <a:t>System Clock and Oscillator Circuits  </a:t>
            </a:r>
            <a:br/>
            <a:endParaRPr b="0" lang="en-US" sz="3600" spc="-1" strike="noStrike">
              <a:solidFill>
                <a:srgbClr val="000000"/>
              </a:solidFill>
              <a:latin typeface="Calibri Light"/>
            </a:endParaRPr>
          </a:p>
        </p:txBody>
      </p:sp>
      <p:sp>
        <p:nvSpPr>
          <p:cNvPr id="289" name=""/>
          <p:cNvSpPr txBox="1"/>
          <p:nvPr/>
        </p:nvSpPr>
        <p:spPr>
          <a:xfrm>
            <a:off x="457200" y="1600200"/>
            <a:ext cx="7772400" cy="4525920"/>
          </a:xfrm>
          <a:prstGeom prst="rect">
            <a:avLst/>
          </a:prstGeom>
          <a:noFill/>
          <a:ln w="0">
            <a:noFill/>
          </a:ln>
        </p:spPr>
        <p:txBody>
          <a:bodyPr>
            <a:normAutofit fontScale="97000"/>
          </a:bodyPr>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The 8051 requires an external oscillator circuit. The oscillator circuit usually runs around 12MHz. the crystal generates 12M pulses in one second. The pulse is used to synchronize the system operation in a controlled pace.. </a:t>
            </a:r>
            <a:endParaRPr b="0" lang="en-US" sz="24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A machine cycle is minimum amount time a simplest machine instruction must take </a:t>
            </a:r>
            <a:endParaRPr b="0" lang="en-US" sz="24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An 8051 machine cycle consists of 12 crystal pulses (clock cycle). </a:t>
            </a:r>
            <a:endParaRPr b="0" lang="en-US" sz="24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instruction with a memory operand so that it needs multiple memory accesses. </a:t>
            </a:r>
            <a:endParaRPr b="0" lang="en-US" sz="2400" spc="-1" strike="noStrike">
              <a:solidFill>
                <a:srgbClr val="000000"/>
              </a:solidFill>
              <a:latin typeface="Calibri"/>
            </a:endParaRPr>
          </a:p>
          <a:p>
            <a:pPr marL="228600" indent="-228600">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
          <p:cNvSpPr txBox="1"/>
          <p:nvPr/>
        </p:nvSpPr>
        <p:spPr>
          <a:xfrm>
            <a:off x="457200" y="0"/>
            <a:ext cx="8229600" cy="990720"/>
          </a:xfrm>
          <a:prstGeom prst="rect">
            <a:avLst/>
          </a:prstGeom>
          <a:noFill/>
          <a:ln w="0">
            <a:noFill/>
          </a:ln>
        </p:spPr>
        <p:txBody>
          <a:bodyPr anchor="ctr">
            <a:no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br/>
            <a:r>
              <a:rPr b="0" lang="en-US" sz="3600" spc="-1" strike="noStrike">
                <a:solidFill>
                  <a:srgbClr val="000000"/>
                </a:solidFill>
                <a:latin typeface="Calibri"/>
                <a:ea typeface="SimSun"/>
              </a:rPr>
              <a:t>Contd.</a:t>
            </a:r>
            <a:endParaRPr b="0" lang="en-US" sz="3600" spc="-1" strike="noStrike">
              <a:solidFill>
                <a:srgbClr val="000000"/>
              </a:solidFill>
              <a:latin typeface="Calibri Light"/>
            </a:endParaRPr>
          </a:p>
        </p:txBody>
      </p:sp>
      <p:sp>
        <p:nvSpPr>
          <p:cNvPr id="291" name=""/>
          <p:cNvSpPr txBox="1"/>
          <p:nvPr/>
        </p:nvSpPr>
        <p:spPr>
          <a:xfrm>
            <a:off x="457200" y="762120"/>
            <a:ext cx="8229600" cy="4830480"/>
          </a:xfrm>
          <a:prstGeom prst="rect">
            <a:avLst/>
          </a:prstGeom>
          <a:noFill/>
          <a:ln w="0">
            <a:noFill/>
          </a:ln>
        </p:spPr>
        <p:txBody>
          <a:bodyPr>
            <a:normAutofit/>
          </a:bodyPr>
          <a:p>
            <a:pPr marL="228600" indent="-22860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  </a:t>
            </a:r>
            <a:endParaRPr b="0" lang="en-US" sz="2800" spc="-1" strike="noStrike">
              <a:solidFill>
                <a:srgbClr val="000000"/>
              </a:solidFill>
              <a:latin typeface="Calibri"/>
            </a:endParaRPr>
          </a:p>
          <a:p>
            <a:pPr marL="228600" indent="-22860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    </a:t>
            </a:r>
            <a:r>
              <a:rPr b="0" lang="en-US" sz="2800" spc="-1" strike="noStrike">
                <a:solidFill>
                  <a:srgbClr val="000000"/>
                </a:solidFill>
                <a:latin typeface="Calibri"/>
                <a:ea typeface="SimSun"/>
              </a:rPr>
              <a:t>The first 6 crystal pulses (clock cycle) is used to fetch the opcode and the second 6 pulses are used to perform the operation on the operands in the ALU. This gives an effective machine cycle rate at 1MIPS (Million Instructions Per Second).</a:t>
            </a:r>
            <a:endParaRPr b="0" lang="en-US" sz="2800" spc="-1" strike="noStrike">
              <a:solidFill>
                <a:srgbClr val="000000"/>
              </a:solidFill>
              <a:latin typeface="Calibri"/>
            </a:endParaRPr>
          </a:p>
        </p:txBody>
      </p:sp>
      <p:sp>
        <p:nvSpPr>
          <p:cNvPr id="292" name="Rectangle 5_1"/>
          <p:cNvSpPr/>
          <p:nvPr/>
        </p:nvSpPr>
        <p:spPr>
          <a:xfrm>
            <a:off x="0" y="2319480"/>
            <a:ext cx="9144000" cy="360"/>
          </a:xfrm>
          <a:prstGeom prst="rect">
            <a:avLst/>
          </a:prstGeom>
          <a:noFill/>
          <a:ln w="0">
            <a:noFill/>
          </a:ln>
        </p:spPr>
        <p:style>
          <a:lnRef idx="0"/>
          <a:fillRef idx="0"/>
          <a:effectRef idx="0"/>
          <a:fontRef idx="minor"/>
        </p:style>
      </p:sp>
      <p:graphicFrame>
        <p:nvGraphicFramePr>
          <p:cNvPr id="293" name="Object 4_0"/>
          <p:cNvGraphicFramePr/>
          <p:nvPr/>
        </p:nvGraphicFramePr>
        <p:xfrm>
          <a:off x="3276720" y="3429000"/>
          <a:ext cx="2971800" cy="2743200"/>
        </p:xfrm>
        <a:graphic>
          <a:graphicData uri="http://schemas.openxmlformats.org/presentationml/2006/ole">
            <p:oleObj r:id="rId1" spid="">
              <p:embed/>
              <p:pic>
                <p:nvPicPr>
                  <p:cNvPr id="294" name="Object 4_0" descr=""/>
                  <p:cNvPicPr/>
                  <p:nvPr/>
                </p:nvPicPr>
                <p:blipFill>
                  <a:blip r:embed="rId2"/>
                  <a:stretch/>
                </p:blipFill>
                <p:spPr>
                  <a:xfrm>
                    <a:off x="3276720" y="3429000"/>
                    <a:ext cx="2971800" cy="2743200"/>
                  </a:xfrm>
                  <a:prstGeom prst="rect">
                    <a:avLst/>
                  </a:prstGeom>
                  <a:ln w="0">
                    <a:noFill/>
                  </a:ln>
                </p:spPr>
              </p:pic>
            </p:oleObj>
          </a:graphicData>
        </a:graphic>
      </p:graphicFrame>
      <p:sp>
        <p:nvSpPr>
          <p:cNvPr id="295" name="Text Box 6_0"/>
          <p:cNvSpPr/>
          <p:nvPr/>
        </p:nvSpPr>
        <p:spPr>
          <a:xfrm>
            <a:off x="2743200" y="6095880"/>
            <a:ext cx="4419720" cy="10688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100000"/>
              </a:lnSpc>
              <a:spcBef>
                <a:spcPts val="1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ea typeface="SimSun"/>
              </a:rPr>
              <a:t>Crystal to 8051 XTAL 1/2</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
          <p:cNvSpPr txBox="1"/>
          <p:nvPr/>
        </p:nvSpPr>
        <p:spPr>
          <a:xfrm>
            <a:off x="0" y="274320"/>
            <a:ext cx="8229600" cy="1143000"/>
          </a:xfrm>
          <a:prstGeom prst="rect">
            <a:avLst/>
          </a:prstGeom>
          <a:noFill/>
          <a:ln w="0">
            <a:noFill/>
          </a:ln>
        </p:spPr>
        <p:txBody>
          <a:bodyPr anchor="ctr">
            <a:no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Calibri"/>
                <a:ea typeface="SimSun"/>
              </a:rPr>
              <a:t>The Port Alternate Functions</a:t>
            </a:r>
            <a:endParaRPr b="0" lang="en-US" sz="3600" spc="-1" strike="noStrike">
              <a:solidFill>
                <a:srgbClr val="000000"/>
              </a:solidFill>
              <a:latin typeface="Calibri Light"/>
            </a:endParaRPr>
          </a:p>
        </p:txBody>
      </p:sp>
      <p:sp>
        <p:nvSpPr>
          <p:cNvPr id="297" name=""/>
          <p:cNvSpPr txBox="1"/>
          <p:nvPr/>
        </p:nvSpPr>
        <p:spPr>
          <a:xfrm>
            <a:off x="533520" y="1143000"/>
            <a:ext cx="8610480" cy="5867280"/>
          </a:xfrm>
          <a:prstGeom prst="rect">
            <a:avLst/>
          </a:prstGeom>
          <a:noFill/>
          <a:ln w="0">
            <a:noFill/>
          </a:ln>
        </p:spPr>
        <p:txBody>
          <a:bodyPr>
            <a:normAutofit/>
          </a:bodyPr>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Calibri"/>
                <a:ea typeface="SimSun"/>
              </a:rPr>
              <a:t>PORT P1 (Pins 1 to 8)</a:t>
            </a:r>
            <a:r>
              <a:rPr b="0" lang="en-US" sz="2400" spc="-1" strike="noStrike">
                <a:solidFill>
                  <a:srgbClr val="000000"/>
                </a:solidFill>
                <a:latin typeface="Calibri"/>
                <a:ea typeface="SimSun"/>
              </a:rPr>
              <a:t>: The port P1 is a port dedicated for general I/O purpose. The other ports P0, P2 and P3 have dual roles in addition to their basic I/O function. </a:t>
            </a:r>
            <a:endParaRPr b="0" lang="en-US" sz="24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Calibri"/>
                <a:ea typeface="SimSun"/>
              </a:rPr>
              <a:t>PORT P0 (pins 32 to 39):</a:t>
            </a:r>
            <a:r>
              <a:rPr b="0" lang="en-US" sz="2400" spc="-1" strike="noStrike">
                <a:solidFill>
                  <a:srgbClr val="000000"/>
                </a:solidFill>
                <a:latin typeface="Calibri"/>
                <a:ea typeface="SimSun"/>
              </a:rPr>
              <a:t> When the external memory access is required then Port P0 is  multiplexed for address bus and data bus that can be used to access external memory in conjunction with port P2. P0 acts as A0-A7 in address bus and D0-D7 for port data. It can be used for general purpose I/O if no external memory presents. </a:t>
            </a:r>
            <a:endParaRPr b="0" lang="en-US" sz="24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Calibri"/>
                <a:ea typeface="SimSun"/>
              </a:rPr>
              <a:t>PORT P2 (pins 21 to 28)</a:t>
            </a:r>
            <a:r>
              <a:rPr b="0" lang="en-US" sz="2400" spc="-1" strike="noStrike">
                <a:solidFill>
                  <a:srgbClr val="000000"/>
                </a:solidFill>
                <a:latin typeface="Calibri"/>
                <a:ea typeface="SimSun"/>
              </a:rPr>
              <a:t>: Similar to P0, the port P2 can also play a role (A8-A15) in the address bus in conjunction with PORT P0 to access external memory.</a:t>
            </a:r>
            <a:endParaRPr b="0" lang="en-US" sz="24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
          <p:cNvSpPr txBox="1"/>
          <p:nvPr/>
        </p:nvSpPr>
        <p:spPr>
          <a:xfrm>
            <a:off x="838080" y="304920"/>
            <a:ext cx="7391520" cy="457200"/>
          </a:xfrm>
          <a:prstGeom prst="rect">
            <a:avLst/>
          </a:prstGeom>
          <a:noFill/>
          <a:ln w="0">
            <a:noFill/>
          </a:ln>
        </p:spPr>
        <p:txBody>
          <a:bodyPr anchor="ctr">
            <a:noAutofit/>
          </a:bodyPr>
          <a:p>
            <a:pPr marL="342720" indent="-342720">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Calibri"/>
                <a:ea typeface="SimSun"/>
              </a:rPr>
              <a:t>Contd.</a:t>
            </a:r>
            <a:endParaRPr b="0" lang="en-US" sz="3600" spc="-1" strike="noStrike">
              <a:solidFill>
                <a:srgbClr val="000000"/>
              </a:solidFill>
              <a:latin typeface="Calibri Light"/>
            </a:endParaRPr>
          </a:p>
        </p:txBody>
      </p:sp>
      <p:sp>
        <p:nvSpPr>
          <p:cNvPr id="299" name=""/>
          <p:cNvSpPr txBox="1"/>
          <p:nvPr/>
        </p:nvSpPr>
        <p:spPr>
          <a:xfrm>
            <a:off x="228240" y="1143000"/>
            <a:ext cx="8458200" cy="5410080"/>
          </a:xfrm>
          <a:prstGeom prst="rect">
            <a:avLst/>
          </a:prstGeom>
          <a:noFill/>
          <a:ln w="0">
            <a:noFill/>
          </a:ln>
        </p:spPr>
        <p:txBody>
          <a:bodyPr>
            <a:normAutofit fontScale="78000"/>
          </a:bodyPr>
          <a:p>
            <a:pPr marL="514080" indent="-5140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0000"/>
                </a:solidFill>
                <a:latin typeface="Calibri"/>
                <a:ea typeface="SimSun"/>
              </a:rPr>
              <a:t>PORT P3 (Pins 10 to 17)</a:t>
            </a:r>
            <a:r>
              <a:rPr b="0" lang="en-US" sz="2400" spc="-1" strike="noStrike">
                <a:solidFill>
                  <a:srgbClr val="000000"/>
                </a:solidFill>
                <a:latin typeface="Calibri"/>
                <a:ea typeface="SimSun"/>
              </a:rPr>
              <a:t>:</a:t>
            </a:r>
            <a:r>
              <a:rPr b="0" lang="en-US" sz="2800" spc="-1" strike="noStrike">
                <a:solidFill>
                  <a:srgbClr val="000000"/>
                </a:solidFill>
                <a:latin typeface="Calibri"/>
                <a:ea typeface="SimSun"/>
              </a:rPr>
              <a:t> </a:t>
            </a:r>
            <a:endParaRPr b="0" lang="en-US" sz="2800" spc="-1" strike="noStrike">
              <a:solidFill>
                <a:srgbClr val="000000"/>
              </a:solidFill>
              <a:latin typeface="Calibri"/>
            </a:endParaRPr>
          </a:p>
          <a:p>
            <a:pPr marL="514080" indent="-5140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     </a:t>
            </a:r>
            <a:r>
              <a:rPr b="0" lang="en-US" sz="2800" spc="-1" strike="noStrike">
                <a:solidFill>
                  <a:srgbClr val="000000"/>
                </a:solidFill>
                <a:latin typeface="Calibri"/>
                <a:ea typeface="SimSun"/>
              </a:rPr>
              <a:t>In addition to acting as a normal I/O port, </a:t>
            </a:r>
            <a:endParaRPr b="0" lang="en-US" sz="2800" spc="-1" strike="noStrike">
              <a:solidFill>
                <a:srgbClr val="000000"/>
              </a:solidFill>
              <a:latin typeface="Calibri"/>
            </a:endParaRPr>
          </a:p>
          <a:p>
            <a:pPr marL="514080" indent="-5140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P3.0 can be used for serial receive input pin(RXD) </a:t>
            </a:r>
            <a:endParaRPr b="0" lang="en-US" sz="2800" spc="-1" strike="noStrike">
              <a:solidFill>
                <a:srgbClr val="000000"/>
              </a:solidFill>
              <a:latin typeface="Calibri"/>
            </a:endParaRPr>
          </a:p>
          <a:p>
            <a:pPr marL="514080" indent="-5140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 </a:t>
            </a:r>
            <a:r>
              <a:rPr b="0" lang="en-US" sz="2800" spc="-1" strike="noStrike">
                <a:solidFill>
                  <a:srgbClr val="000000"/>
                </a:solidFill>
                <a:latin typeface="Calibri"/>
                <a:ea typeface="SimSun"/>
              </a:rPr>
              <a:t>P3.1 can be used for serial transmit output pin(TXD) in a serial port, </a:t>
            </a:r>
            <a:endParaRPr b="0" lang="en-US" sz="2800" spc="-1" strike="noStrike">
              <a:solidFill>
                <a:srgbClr val="000000"/>
              </a:solidFill>
              <a:latin typeface="Calibri"/>
            </a:endParaRPr>
          </a:p>
          <a:p>
            <a:pPr marL="514080" indent="-5140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P3.2 and P3.3 can be used as external interrupt pins(INT0’ and INT1’), </a:t>
            </a:r>
            <a:endParaRPr b="0" lang="en-US" sz="2800" spc="-1" strike="noStrike">
              <a:solidFill>
                <a:srgbClr val="000000"/>
              </a:solidFill>
              <a:latin typeface="Calibri"/>
            </a:endParaRPr>
          </a:p>
          <a:p>
            <a:pPr marL="514080" indent="-5140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P3.4 and P3.5 are used for counter input pins(T0 and T1), </a:t>
            </a:r>
            <a:endParaRPr b="0" lang="en-US" sz="2800" spc="-1" strike="noStrike">
              <a:solidFill>
                <a:srgbClr val="000000"/>
              </a:solidFill>
              <a:latin typeface="Calibri"/>
            </a:endParaRPr>
          </a:p>
          <a:p>
            <a:pPr marL="514080" indent="-5140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P3.6 and P3.7 can be used as external data memory write and read control signal pins(WR’ and RD’)read and write pins for memory access.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
          <p:cNvSpPr txBox="1"/>
          <p:nvPr/>
        </p:nvSpPr>
        <p:spPr>
          <a:xfrm>
            <a:off x="914400" y="274680"/>
            <a:ext cx="7315200" cy="792000"/>
          </a:xfrm>
          <a:prstGeom prst="rect">
            <a:avLst/>
          </a:prstGeom>
          <a:noFill/>
          <a:ln w="0">
            <a:noFill/>
          </a:ln>
        </p:spPr>
        <p:txBody>
          <a:bodyPr anchor="ctr">
            <a:no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Calibri"/>
                <a:ea typeface="SimSun"/>
              </a:rPr>
              <a:t>8051 Internal Architecture </a:t>
            </a:r>
            <a:endParaRPr b="0" lang="en-US" sz="3600" spc="-1" strike="noStrike">
              <a:solidFill>
                <a:srgbClr val="000000"/>
              </a:solidFill>
              <a:latin typeface="Calibri Light"/>
            </a:endParaRPr>
          </a:p>
        </p:txBody>
      </p:sp>
      <p:sp>
        <p:nvSpPr>
          <p:cNvPr id="301" name=""/>
          <p:cNvSpPr txBox="1"/>
          <p:nvPr/>
        </p:nvSpPr>
        <p:spPr>
          <a:xfrm>
            <a:off x="228240" y="1294920"/>
            <a:ext cx="8381880" cy="5410440"/>
          </a:xfrm>
          <a:prstGeom prst="rect">
            <a:avLst/>
          </a:prstGeom>
          <a:noFill/>
          <a:ln w="0">
            <a:noFill/>
          </a:ln>
        </p:spPr>
        <p:txBody>
          <a:bodyPr>
            <a:normAutofit/>
          </a:bodyPr>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 </a:t>
            </a:r>
            <a:r>
              <a:rPr b="0" lang="en-US" sz="2400" spc="-1" strike="noStrike">
                <a:solidFill>
                  <a:srgbClr val="000000"/>
                </a:solidFill>
                <a:latin typeface="Calibri"/>
                <a:ea typeface="SimSun"/>
              </a:rPr>
              <a:t>The CPU is the heart of any computer which is in charge of computer operations. </a:t>
            </a:r>
            <a:endParaRPr b="0" lang="en-US" sz="24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The CPU has many important registers.</a:t>
            </a:r>
            <a:endParaRPr b="0" lang="en-US" sz="24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The Program Count (PC) always holds the code memory location of next instruction. </a:t>
            </a:r>
            <a:endParaRPr b="0" lang="en-US" sz="24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It fetches instructions from the code memory into the instruction Register (IR), analyzes the opcode of the instruction, updates the PC to the location of next instruction, fetches the operand from the data memory if necessary, and  finally performs the operation in the Arithmetic-Logic Unit (ALU) within the CPU.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AutoShape 2"/>
          <p:cNvSpPr txBox="1"/>
          <p:nvPr/>
        </p:nvSpPr>
        <p:spPr>
          <a:xfrm>
            <a:off x="628560" y="365040"/>
            <a:ext cx="7886520" cy="1325160"/>
          </a:xfrm>
          <a:prstGeom prst="rect">
            <a:avLst/>
          </a:prstGeom>
          <a:noFill/>
          <a:ln w="0">
            <a:noFill/>
          </a:ln>
        </p:spPr>
        <p:txBody>
          <a:bodyPr anchor="ctr">
            <a:normAutofit/>
          </a:bodyPr>
          <a:p>
            <a:pPr>
              <a:lnSpc>
                <a:spcPct val="90000"/>
              </a:lnSpc>
            </a:pPr>
            <a:r>
              <a:rPr b="0" lang="en-US" sz="3200" spc="-1" strike="noStrike">
                <a:solidFill>
                  <a:srgbClr val="000000"/>
                </a:solidFill>
                <a:latin typeface="Calibri Light"/>
              </a:rPr>
              <a:t>MICROCONTROLLERS AND EMBEDDED PROCESSORS</a:t>
            </a:r>
            <a:endParaRPr b="0" lang="en-US" sz="3200" spc="-1" strike="noStrike">
              <a:solidFill>
                <a:srgbClr val="000000"/>
              </a:solidFill>
              <a:latin typeface="Calibri"/>
            </a:endParaRPr>
          </a:p>
        </p:txBody>
      </p:sp>
      <p:sp>
        <p:nvSpPr>
          <p:cNvPr id="218" name="Rectangle 3"/>
          <p:cNvSpPr txBox="1"/>
          <p:nvPr/>
        </p:nvSpPr>
        <p:spPr>
          <a:xfrm>
            <a:off x="815040" y="1693800"/>
            <a:ext cx="7886520" cy="4485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Choosing a microcontroller</a:t>
            </a:r>
            <a:endParaRPr b="0" lang="en-US" sz="2800" spc="-1" strike="noStrike">
              <a:solidFill>
                <a:srgbClr val="000000"/>
              </a:solidFill>
              <a:latin typeface="Calibri"/>
            </a:endParaRPr>
          </a:p>
        </p:txBody>
      </p:sp>
      <p:sp>
        <p:nvSpPr>
          <p:cNvPr id="219" name="Slide Number Placeholder 5"/>
          <p:cNvSpPr txBox="1"/>
          <p:nvPr/>
        </p:nvSpPr>
        <p:spPr>
          <a:xfrm>
            <a:off x="6458040" y="6356520"/>
            <a:ext cx="2057040" cy="364680"/>
          </a:xfrm>
          <a:prstGeom prst="rect">
            <a:avLst/>
          </a:prstGeom>
          <a:noFill/>
          <a:ln w="0">
            <a:noFill/>
          </a:ln>
        </p:spPr>
        <p:txBody>
          <a:bodyPr anchor="ctr">
            <a:noAutofit/>
          </a:bodyPr>
          <a:p>
            <a:pPr algn="r">
              <a:lnSpc>
                <a:spcPct val="100000"/>
              </a:lnSpc>
            </a:pPr>
            <a:fld id="{F2C99300-5634-4761-89E2-1D61C9CC8D6E}" type="slidenum">
              <a:rPr b="0" lang="en-US" sz="1200" spc="-1" strike="noStrike">
                <a:solidFill>
                  <a:srgbClr val="8b8b8b"/>
                </a:solidFill>
                <a:latin typeface="Calibri"/>
              </a:rPr>
              <a:t>3</a:t>
            </a:fld>
            <a:endParaRPr b="0" lang="en-US" sz="1200" spc="-1" strike="noStrike">
              <a:latin typeface="Times New Roman"/>
            </a:endParaRPr>
          </a:p>
        </p:txBody>
      </p:sp>
      <p:pic>
        <p:nvPicPr>
          <p:cNvPr id="220" name="Picture 4" descr="tab01_02"/>
          <p:cNvPicPr/>
          <p:nvPr/>
        </p:nvPicPr>
        <p:blipFill>
          <a:blip r:embed="rId1"/>
          <a:stretch/>
        </p:blipFill>
        <p:spPr>
          <a:xfrm>
            <a:off x="838080" y="2362320"/>
            <a:ext cx="6648120" cy="2004480"/>
          </a:xfrm>
          <a:prstGeom prst="rect">
            <a:avLst/>
          </a:prstGeom>
          <a:ln w="9525">
            <a:noFill/>
          </a:ln>
        </p:spPr>
      </p:pic>
      <p:sp>
        <p:nvSpPr>
          <p:cNvPr id="221" name="TextBox 5"/>
          <p:cNvSpPr/>
          <p:nvPr/>
        </p:nvSpPr>
        <p:spPr>
          <a:xfrm>
            <a:off x="1371600" y="4495680"/>
            <a:ext cx="563832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Table:-Various Manufacturers of Microcontrollers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
          <p:cNvSpPr txBox="1"/>
          <p:nvPr/>
        </p:nvSpPr>
        <p:spPr>
          <a:xfrm>
            <a:off x="838080" y="274320"/>
            <a:ext cx="7391520" cy="1143000"/>
          </a:xfrm>
          <a:prstGeom prst="rect">
            <a:avLst/>
          </a:prstGeom>
          <a:noFill/>
          <a:ln w="0">
            <a:noFill/>
          </a:ln>
        </p:spPr>
        <p:txBody>
          <a:bodyPr anchor="ctr">
            <a:noAutofit/>
          </a:bodyPr>
          <a:p>
            <a:pPr marL="342720" indent="-342720">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Calibri"/>
                <a:ea typeface="SimSun"/>
              </a:rPr>
              <a:t>Contd.</a:t>
            </a:r>
            <a:endParaRPr b="0" lang="en-US" sz="3600" spc="-1" strike="noStrike">
              <a:solidFill>
                <a:srgbClr val="000000"/>
              </a:solidFill>
              <a:latin typeface="Calibri Light"/>
            </a:endParaRPr>
          </a:p>
        </p:txBody>
      </p:sp>
      <p:sp>
        <p:nvSpPr>
          <p:cNvPr id="303" name=""/>
          <p:cNvSpPr txBox="1"/>
          <p:nvPr/>
        </p:nvSpPr>
        <p:spPr>
          <a:xfrm>
            <a:off x="380520" y="1600200"/>
            <a:ext cx="8077320" cy="4525920"/>
          </a:xfrm>
          <a:prstGeom prst="rect">
            <a:avLst/>
          </a:prstGeom>
          <a:noFill/>
          <a:ln w="0">
            <a:noFill/>
          </a:ln>
        </p:spPr>
        <p:txBody>
          <a:bodyPr>
            <a:normAutofit fontScale="81000"/>
          </a:bodyPr>
          <a:p>
            <a:pPr marL="514080" indent="-51408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The B register is a register just for multiplication and division operation which requires more register spaces for the product of multiplication and the quotient and the remainder for the division. </a:t>
            </a:r>
            <a:endParaRPr b="0" lang="en-US" sz="2800" spc="-1" strike="noStrike">
              <a:solidFill>
                <a:srgbClr val="000000"/>
              </a:solidFill>
              <a:latin typeface="Calibri"/>
            </a:endParaRPr>
          </a:p>
          <a:p>
            <a:pPr marL="514080" indent="-51408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The immediate result is stored in the accumulator register (Acc) for next operation </a:t>
            </a:r>
            <a:endParaRPr b="0" lang="en-US" sz="2800" spc="-1" strike="noStrike">
              <a:solidFill>
                <a:srgbClr val="000000"/>
              </a:solidFill>
              <a:latin typeface="Calibri"/>
            </a:endParaRPr>
          </a:p>
          <a:p>
            <a:pPr marL="514080" indent="-51408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The Program Status Word (PSW) is updated depending on the status of the operation result.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Slide Number Placeholder 1"/>
          <p:cNvSpPr/>
          <p:nvPr/>
        </p:nvSpPr>
        <p:spPr>
          <a:xfrm>
            <a:off x="6458040" y="6356520"/>
            <a:ext cx="2057400" cy="365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ctr">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2CFDFF0-D088-4487-B507-8ED233EF76D2}" type="slidenum">
              <a:rPr b="0" lang="en-US" sz="1200" spc="-1" strike="noStrike">
                <a:solidFill>
                  <a:srgbClr val="898989"/>
                </a:solidFill>
                <a:latin typeface="Arial"/>
              </a:rPr>
              <a:t>30</a:t>
            </a:fld>
            <a:endParaRPr b="0" lang="en-US" sz="1200" spc="-1" strike="noStrike">
              <a:latin typeface="Arial"/>
            </a:endParaRPr>
          </a:p>
        </p:txBody>
      </p:sp>
      <p:pic>
        <p:nvPicPr>
          <p:cNvPr id="305" name="Picture 2_0" descr=""/>
          <p:cNvPicPr/>
          <p:nvPr/>
        </p:nvPicPr>
        <p:blipFill>
          <a:blip r:embed="rId1"/>
          <a:stretch/>
        </p:blipFill>
        <p:spPr>
          <a:xfrm>
            <a:off x="628560" y="857160"/>
            <a:ext cx="8134560" cy="561996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Rectangle 5_2"/>
          <p:cNvSpPr/>
          <p:nvPr/>
        </p:nvSpPr>
        <p:spPr>
          <a:xfrm>
            <a:off x="0" y="0"/>
            <a:ext cx="9144000" cy="360"/>
          </a:xfrm>
          <a:prstGeom prst="rect">
            <a:avLst/>
          </a:prstGeom>
          <a:noFill/>
          <a:ln w="0">
            <a:noFill/>
          </a:ln>
        </p:spPr>
        <p:style>
          <a:lnRef idx="0"/>
          <a:fillRef idx="0"/>
          <a:effectRef idx="0"/>
          <a:fontRef idx="minor"/>
        </p:style>
      </p:sp>
      <p:graphicFrame>
        <p:nvGraphicFramePr>
          <p:cNvPr id="307" name="Object 4_3"/>
          <p:cNvGraphicFramePr/>
          <p:nvPr/>
        </p:nvGraphicFramePr>
        <p:xfrm>
          <a:off x="1981080" y="0"/>
          <a:ext cx="5410440" cy="6705720"/>
        </p:xfrm>
        <a:graphic>
          <a:graphicData uri="http://schemas.openxmlformats.org/presentationml/2006/ole">
            <p:oleObj r:id="rId1" spid="">
              <p:embed/>
              <p:pic>
                <p:nvPicPr>
                  <p:cNvPr id="308" name="Object 4_3" descr=""/>
                  <p:cNvPicPr/>
                  <p:nvPr/>
                </p:nvPicPr>
                <p:blipFill>
                  <a:blip r:embed="rId2"/>
                  <a:stretch/>
                </p:blipFill>
                <p:spPr>
                  <a:xfrm>
                    <a:off x="1981080" y="0"/>
                    <a:ext cx="5410440" cy="6705720"/>
                  </a:xfrm>
                  <a:prstGeom prst="rect">
                    <a:avLst/>
                  </a:prstGeom>
                  <a:ln w="0">
                    <a:noFill/>
                  </a:ln>
                </p:spPr>
              </p:pic>
            </p:oleObj>
          </a:graphicData>
        </a:graphic>
      </p:graphicFrame>
      <p:sp>
        <p:nvSpPr>
          <p:cNvPr id="309" name="Text Box 6_3"/>
          <p:cNvSpPr/>
          <p:nvPr/>
        </p:nvSpPr>
        <p:spPr>
          <a:xfrm>
            <a:off x="3048120" y="0"/>
            <a:ext cx="2971800" cy="642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latin typeface="Calibri"/>
                <a:ea typeface="SimSun"/>
              </a:rPr>
              <a:t>8051 Internal Architecture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
          <p:cNvSpPr txBox="1"/>
          <p:nvPr/>
        </p:nvSpPr>
        <p:spPr>
          <a:xfrm>
            <a:off x="1104480" y="91800"/>
            <a:ext cx="7620120" cy="1143000"/>
          </a:xfrm>
          <a:prstGeom prst="rect">
            <a:avLst/>
          </a:prstGeom>
          <a:noFill/>
          <a:ln w="0">
            <a:noFill/>
          </a:ln>
        </p:spPr>
        <p:txBody>
          <a:bodyPr anchor="ctr">
            <a:noAutofit/>
          </a:bodyPr>
          <a:p>
            <a:pPr marL="342720" indent="-342720" algn="ct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Calibri"/>
                <a:ea typeface="SimSun"/>
              </a:rPr>
              <a:t>Ports</a:t>
            </a:r>
            <a:br/>
            <a:r>
              <a:rPr b="0" lang="en-US" sz="3600" spc="-1" strike="noStrike">
                <a:solidFill>
                  <a:srgbClr val="000000"/>
                </a:solidFill>
                <a:latin typeface="Calibri"/>
                <a:ea typeface="SimSun"/>
              </a:rPr>
              <a:t>Port Reading and Writing</a:t>
            </a:r>
            <a:endParaRPr b="0" lang="en-US" sz="3600" spc="-1" strike="noStrike">
              <a:solidFill>
                <a:srgbClr val="000000"/>
              </a:solidFill>
              <a:latin typeface="Calibri Light"/>
            </a:endParaRPr>
          </a:p>
        </p:txBody>
      </p:sp>
      <p:sp>
        <p:nvSpPr>
          <p:cNvPr id="311" name=""/>
          <p:cNvSpPr txBox="1"/>
          <p:nvPr/>
        </p:nvSpPr>
        <p:spPr>
          <a:xfrm>
            <a:off x="609120" y="1447560"/>
            <a:ext cx="8115480" cy="4678200"/>
          </a:xfrm>
          <a:prstGeom prst="rect">
            <a:avLst/>
          </a:prstGeom>
          <a:noFill/>
          <a:ln w="0">
            <a:noFill/>
          </a:ln>
        </p:spPr>
        <p:txBody>
          <a:bodyPr>
            <a:normAutofit/>
          </a:bodyPr>
          <a:p>
            <a:pPr marL="514080" indent="-514080">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     </a:t>
            </a:r>
            <a:r>
              <a:rPr b="0" lang="en-US" sz="2400" spc="-1" strike="noStrike">
                <a:solidFill>
                  <a:srgbClr val="000000"/>
                </a:solidFill>
                <a:latin typeface="Calibri"/>
                <a:ea typeface="SimSun"/>
              </a:rPr>
              <a:t>There are 4 8-bit ports: P0, P1, P2 and P3. All of them are dual purpose ports except P1 which is only used for I/O. The following diagram shows a single bit in an 8051 I/O port.</a:t>
            </a:r>
            <a:endParaRPr b="0" lang="en-US" sz="2400" spc="-1" strike="noStrike">
              <a:solidFill>
                <a:srgbClr val="000000"/>
              </a:solidFill>
              <a:latin typeface="Calibri"/>
            </a:endParaRPr>
          </a:p>
        </p:txBody>
      </p:sp>
      <p:sp>
        <p:nvSpPr>
          <p:cNvPr id="312" name="Rectangle 5_3"/>
          <p:cNvSpPr/>
          <p:nvPr/>
        </p:nvSpPr>
        <p:spPr>
          <a:xfrm>
            <a:off x="0" y="0"/>
            <a:ext cx="9144000" cy="360"/>
          </a:xfrm>
          <a:prstGeom prst="rect">
            <a:avLst/>
          </a:prstGeom>
          <a:noFill/>
          <a:ln w="0">
            <a:noFill/>
          </a:ln>
        </p:spPr>
        <p:style>
          <a:lnRef idx="0"/>
          <a:fillRef idx="0"/>
          <a:effectRef idx="0"/>
          <a:fontRef idx="minor"/>
        </p:style>
      </p:sp>
      <p:graphicFrame>
        <p:nvGraphicFramePr>
          <p:cNvPr id="313" name="Object 4_2"/>
          <p:cNvGraphicFramePr/>
          <p:nvPr/>
        </p:nvGraphicFramePr>
        <p:xfrm>
          <a:off x="2057400" y="2743200"/>
          <a:ext cx="5257800" cy="3505320"/>
        </p:xfrm>
        <a:graphic>
          <a:graphicData uri="http://schemas.openxmlformats.org/presentationml/2006/ole">
            <p:oleObj r:id="rId1" spid="">
              <p:embed/>
              <p:pic>
                <p:nvPicPr>
                  <p:cNvPr id="314" name="Object 4_2" descr=""/>
                  <p:cNvPicPr/>
                  <p:nvPr/>
                </p:nvPicPr>
                <p:blipFill>
                  <a:blip r:embed="rId2"/>
                  <a:stretch/>
                </p:blipFill>
                <p:spPr>
                  <a:xfrm>
                    <a:off x="2057400" y="2743200"/>
                    <a:ext cx="5257800" cy="3505320"/>
                  </a:xfrm>
                  <a:prstGeom prst="rect">
                    <a:avLst/>
                  </a:prstGeom>
                  <a:ln w="0">
                    <a:noFill/>
                  </a:ln>
                </p:spPr>
              </p:pic>
            </p:oleObj>
          </a:graphicData>
        </a:graphic>
      </p:graphicFrame>
      <p:sp>
        <p:nvSpPr>
          <p:cNvPr id="315" name="Text Box 6_2"/>
          <p:cNvSpPr/>
          <p:nvPr/>
        </p:nvSpPr>
        <p:spPr>
          <a:xfrm>
            <a:off x="3429000" y="6461280"/>
            <a:ext cx="2971800" cy="368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latin typeface="Arial"/>
                <a:ea typeface="SimSun"/>
              </a:rPr>
              <a:t>Single Bit In I/O Port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
          <p:cNvSpPr txBox="1"/>
          <p:nvPr/>
        </p:nvSpPr>
        <p:spPr>
          <a:xfrm>
            <a:off x="685800" y="228240"/>
            <a:ext cx="7772400" cy="1219320"/>
          </a:xfrm>
          <a:prstGeom prst="rect">
            <a:avLst/>
          </a:prstGeom>
          <a:noFill/>
          <a:ln w="0">
            <a:noFill/>
          </a:ln>
        </p:spPr>
        <p:txBody>
          <a:bodyPr anchor="ctr">
            <a:noAutofit/>
          </a:bodyPr>
          <a:p>
            <a:pPr marL="342720" indent="-342720">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Calibri"/>
                <a:ea typeface="SimSun"/>
              </a:rPr>
              <a:t>Contd.</a:t>
            </a:r>
            <a:endParaRPr b="0" lang="en-US" sz="3600" spc="-1" strike="noStrike">
              <a:solidFill>
                <a:srgbClr val="000000"/>
              </a:solidFill>
              <a:latin typeface="Calibri Light"/>
            </a:endParaRPr>
          </a:p>
        </p:txBody>
      </p:sp>
      <p:sp>
        <p:nvSpPr>
          <p:cNvPr id="317" name=""/>
          <p:cNvSpPr txBox="1"/>
          <p:nvPr/>
        </p:nvSpPr>
        <p:spPr>
          <a:xfrm>
            <a:off x="380880" y="1600200"/>
            <a:ext cx="7848720" cy="4525920"/>
          </a:xfrm>
          <a:prstGeom prst="rect">
            <a:avLst/>
          </a:prstGeom>
          <a:noFill/>
          <a:ln w="0">
            <a:noFill/>
          </a:ln>
        </p:spPr>
        <p:txBody>
          <a:bodyPr>
            <a:normAutofit fontScale="90000"/>
          </a:bodyPr>
          <a:p>
            <a:pPr marL="514080" indent="-51408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When a C program writes a one byte value to a port or a single bit value to a bit of a port, just simply assign the value to the port as follows:</a:t>
            </a:r>
            <a:endParaRPr b="0" lang="en-US" sz="2800" spc="-1" strike="noStrike">
              <a:solidFill>
                <a:srgbClr val="000000"/>
              </a:solidFill>
              <a:latin typeface="Calibri"/>
            </a:endParaRPr>
          </a:p>
          <a:p>
            <a:pPr marL="514080" indent="-514080">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     </a:t>
            </a:r>
            <a:r>
              <a:rPr b="0" lang="en-US" sz="2800" spc="-1" strike="noStrike">
                <a:solidFill>
                  <a:srgbClr val="000000"/>
                </a:solidFill>
                <a:latin typeface="Calibri"/>
              </a:rPr>
              <a:t>P1 ; or P1.2=1;</a:t>
            </a:r>
            <a:endParaRPr b="0" lang="en-US" sz="2800" spc="-1" strike="noStrike">
              <a:solidFill>
                <a:srgbClr val="000000"/>
              </a:solidFill>
              <a:latin typeface="Calibri"/>
            </a:endParaRPr>
          </a:p>
          <a:p>
            <a:pPr marL="514080" indent="-514080">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a:p>
            <a:pPr marL="514080" indent="-51408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 </a:t>
            </a:r>
            <a:r>
              <a:rPr b="0" lang="en-US" sz="2800" spc="-1" strike="noStrike">
                <a:solidFill>
                  <a:srgbClr val="000000"/>
                </a:solidFill>
                <a:latin typeface="Calibri"/>
              </a:rPr>
              <a:t>P1 represents the 8 bits of  port 1 and P1.2 is the pin #2 of the port 1 of 8051 defined in the reg51.h of C51, a C dedicated for 8051 family.</a:t>
            </a:r>
            <a:endParaRPr b="0" lang="en-US" sz="2800" spc="-1" strike="noStrike">
              <a:solidFill>
                <a:srgbClr val="000000"/>
              </a:solidFill>
              <a:latin typeface="Calibri"/>
            </a:endParaRPr>
          </a:p>
          <a:p>
            <a:pPr marL="514080" indent="-514080">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
          <p:cNvSpPr txBox="1"/>
          <p:nvPr/>
        </p:nvSpPr>
        <p:spPr>
          <a:xfrm>
            <a:off x="628560" y="365040"/>
            <a:ext cx="7886880" cy="1325520"/>
          </a:xfrm>
          <a:prstGeom prst="rect">
            <a:avLst/>
          </a:prstGeom>
          <a:noFill/>
          <a:ln w="0">
            <a:noFill/>
          </a:ln>
        </p:spPr>
        <p:txBody>
          <a:bodyPr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Calibri Light"/>
              </a:rPr>
              <a:t>Port 0</a:t>
            </a:r>
            <a:endParaRPr b="0" lang="en-US" sz="4400" spc="-1" strike="noStrike">
              <a:solidFill>
                <a:srgbClr val="000000"/>
              </a:solidFill>
              <a:latin typeface="Calibri Light"/>
            </a:endParaRPr>
          </a:p>
        </p:txBody>
      </p:sp>
      <p:sp>
        <p:nvSpPr>
          <p:cNvPr id="319" name=""/>
          <p:cNvSpPr txBox="1"/>
          <p:nvPr/>
        </p:nvSpPr>
        <p:spPr>
          <a:xfrm>
            <a:off x="628560" y="1464840"/>
            <a:ext cx="7886880" cy="1451160"/>
          </a:xfrm>
          <a:prstGeom prst="rect">
            <a:avLst/>
          </a:prstGeom>
          <a:noFill/>
          <a:ln w="0">
            <a:noFill/>
          </a:ln>
        </p:spPr>
        <p:txBody>
          <a:bodyPr>
            <a:normAutofit fontScale="91000"/>
          </a:bodyPr>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Can be used as input or output.</a:t>
            </a:r>
            <a:endParaRPr b="0" lang="en-US" sz="28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Each pin must be connected to a 10 K-ohm pull up resistor.</a:t>
            </a:r>
            <a:endParaRPr b="0" lang="en-US" sz="28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p:txBody>
      </p:sp>
      <p:sp>
        <p:nvSpPr>
          <p:cNvPr id="320" name="Slide Number Placeholder 3_15"/>
          <p:cNvSpPr/>
          <p:nvPr/>
        </p:nvSpPr>
        <p:spPr>
          <a:xfrm>
            <a:off x="6458040" y="6356520"/>
            <a:ext cx="2057400" cy="365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ctr">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F1640CA-3BB9-4517-8B78-78754CF63FFE}" type="slidenum">
              <a:rPr b="0" lang="en-US" sz="1200" spc="-1" strike="noStrike">
                <a:solidFill>
                  <a:srgbClr val="898989"/>
                </a:solidFill>
                <a:latin typeface="Arial"/>
              </a:rPr>
              <a:t>35</a:t>
            </a:fld>
            <a:endParaRPr b="0" lang="en-US" sz="1200" spc="-1" strike="noStrike">
              <a:latin typeface="Arial"/>
            </a:endParaRPr>
          </a:p>
        </p:txBody>
      </p:sp>
      <p:pic>
        <p:nvPicPr>
          <p:cNvPr id="321" name="Picture 4_1" descr=""/>
          <p:cNvPicPr/>
          <p:nvPr/>
        </p:nvPicPr>
        <p:blipFill>
          <a:blip r:embed="rId1"/>
          <a:stretch/>
        </p:blipFill>
        <p:spPr>
          <a:xfrm>
            <a:off x="927000" y="2971800"/>
            <a:ext cx="7150320" cy="352116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
          <p:cNvSpPr txBox="1"/>
          <p:nvPr/>
        </p:nvSpPr>
        <p:spPr>
          <a:xfrm>
            <a:off x="685440" y="0"/>
            <a:ext cx="8001000" cy="868320"/>
          </a:xfrm>
          <a:prstGeom prst="rect">
            <a:avLst/>
          </a:prstGeom>
          <a:noFill/>
          <a:ln w="0">
            <a:noFill/>
          </a:ln>
        </p:spPr>
        <p:txBody>
          <a:bodyPr anchor="ctr">
            <a:no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Calibri"/>
                <a:ea typeface="SimSun"/>
              </a:rPr>
              <a:t>Contd.</a:t>
            </a:r>
            <a:endParaRPr b="0" lang="en-US" sz="3600" spc="-1" strike="noStrike">
              <a:solidFill>
                <a:srgbClr val="000000"/>
              </a:solidFill>
              <a:latin typeface="Calibri Light"/>
            </a:endParaRPr>
          </a:p>
        </p:txBody>
      </p:sp>
      <p:sp>
        <p:nvSpPr>
          <p:cNvPr id="323" name=""/>
          <p:cNvSpPr txBox="1"/>
          <p:nvPr/>
        </p:nvSpPr>
        <p:spPr>
          <a:xfrm>
            <a:off x="457200" y="1066680"/>
            <a:ext cx="8229600" cy="5810400"/>
          </a:xfrm>
          <a:prstGeom prst="rect">
            <a:avLst/>
          </a:prstGeom>
          <a:noFill/>
          <a:ln w="0">
            <a:noFill/>
          </a:ln>
        </p:spPr>
        <p:txBody>
          <a:bodyPr>
            <a:normAutofit/>
          </a:bodyPr>
          <a:p>
            <a:pPr lvl="1" marL="685800" indent="-22860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Port 0 as input</a:t>
            </a:r>
            <a:endParaRPr b="0" lang="en-US" sz="2400" spc="-1" strike="noStrike">
              <a:solidFill>
                <a:srgbClr val="000000"/>
              </a:solidFill>
              <a:latin typeface="Calibri"/>
            </a:endParaRPr>
          </a:p>
          <a:p>
            <a:pPr lvl="1" marL="685800" indent="-22860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Port 0 can be configured first as an input port by writing 1 to all the bits.</a:t>
            </a:r>
            <a:endParaRPr b="0" lang="en-US" sz="2400" spc="-1" strike="noStrike">
              <a:solidFill>
                <a:srgbClr val="000000"/>
              </a:solidFill>
              <a:latin typeface="Calibri"/>
            </a:endParaRPr>
          </a:p>
          <a:p>
            <a:pPr lvl="1" marL="685800" indent="-22860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MOV A,#0FFH;</a:t>
            </a:r>
            <a:endParaRPr b="0" lang="en-US" sz="2400" spc="-1" strike="noStrike">
              <a:solidFill>
                <a:srgbClr val="000000"/>
              </a:solidFill>
              <a:latin typeface="Calibri"/>
            </a:endParaRPr>
          </a:p>
          <a:p>
            <a:pPr lvl="1" marL="685800" indent="-22860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MOV P0, A;</a:t>
            </a:r>
            <a:endParaRPr b="0" lang="en-US" sz="2400" spc="-1" strike="noStrike">
              <a:solidFill>
                <a:srgbClr val="000000"/>
              </a:solidFill>
              <a:latin typeface="Calibri"/>
            </a:endParaRPr>
          </a:p>
          <a:p>
            <a:pPr lvl="1" marL="685800" indent="-22860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Port1 </a:t>
            </a:r>
            <a:endParaRPr b="0" lang="en-US" sz="2400" spc="-1" strike="noStrike">
              <a:solidFill>
                <a:srgbClr val="000000"/>
              </a:solidFill>
              <a:latin typeface="Calibri"/>
            </a:endParaRPr>
          </a:p>
          <a:p>
            <a:pPr lvl="1" marL="685800" indent="-22860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Can be used as input or output.</a:t>
            </a:r>
            <a:endParaRPr b="0" lang="en-US" sz="2400" spc="-1" strike="noStrike">
              <a:solidFill>
                <a:srgbClr val="000000"/>
              </a:solidFill>
              <a:latin typeface="Calibri"/>
            </a:endParaRPr>
          </a:p>
          <a:p>
            <a:pPr lvl="1" marL="685800" indent="-22860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Donot need any pull up resistors </a:t>
            </a:r>
            <a:endParaRPr b="0" lang="en-US" sz="2400" spc="-1" strike="noStrike">
              <a:solidFill>
                <a:srgbClr val="000000"/>
              </a:solidFill>
              <a:latin typeface="Calibri"/>
            </a:endParaRPr>
          </a:p>
          <a:p>
            <a:pPr lvl="1" marL="685800" indent="-22860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Upon RESET ,Port 1 is configured as an input port.</a:t>
            </a:r>
            <a:endParaRPr b="0" lang="en-US" sz="2400" spc="-1" strike="noStrike">
              <a:solidFill>
                <a:srgbClr val="000000"/>
              </a:solidFill>
              <a:latin typeface="Calibri"/>
            </a:endParaRPr>
          </a:p>
          <a:p>
            <a:pPr lvl="1" marL="685800" indent="-22860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lvl="1" marL="685800" indent="-22860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
          <p:cNvSpPr txBox="1"/>
          <p:nvPr/>
        </p:nvSpPr>
        <p:spPr>
          <a:xfrm>
            <a:off x="628560" y="365040"/>
            <a:ext cx="7886880" cy="1325520"/>
          </a:xfrm>
          <a:prstGeom prst="rect">
            <a:avLst/>
          </a:prstGeom>
          <a:noFill/>
          <a:ln w="0">
            <a:noFill/>
          </a:ln>
        </p:spPr>
        <p:txBody>
          <a:bodyPr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Calibri Light"/>
              </a:rPr>
              <a:t>Single bit instruction.</a:t>
            </a:r>
            <a:endParaRPr b="0" lang="en-US" sz="4400" spc="-1" strike="noStrike">
              <a:solidFill>
                <a:srgbClr val="000000"/>
              </a:solidFill>
              <a:latin typeface="Calibri Light"/>
            </a:endParaRPr>
          </a:p>
        </p:txBody>
      </p:sp>
      <p:sp>
        <p:nvSpPr>
          <p:cNvPr id="325" name="Slide Number Placeholder 3_17"/>
          <p:cNvSpPr/>
          <p:nvPr/>
        </p:nvSpPr>
        <p:spPr>
          <a:xfrm>
            <a:off x="6458040" y="6356520"/>
            <a:ext cx="2057400" cy="365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ctr">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96D6816-69ED-44A2-B8B0-CF53636725F5}" type="slidenum">
              <a:rPr b="0" lang="en-US" sz="1200" spc="-1" strike="noStrike">
                <a:solidFill>
                  <a:srgbClr val="898989"/>
                </a:solidFill>
                <a:latin typeface="Arial"/>
              </a:rPr>
              <a:t>36</a:t>
            </a:fld>
            <a:endParaRPr b="0" lang="en-US" sz="1200" spc="-1" strike="noStrike">
              <a:latin typeface="Arial"/>
            </a:endParaRPr>
          </a:p>
        </p:txBody>
      </p:sp>
      <p:pic>
        <p:nvPicPr>
          <p:cNvPr id="326" name="Picture 2_3" descr=""/>
          <p:cNvPicPr/>
          <p:nvPr/>
        </p:nvPicPr>
        <p:blipFill>
          <a:blip r:embed="rId1"/>
          <a:stretch/>
        </p:blipFill>
        <p:spPr>
          <a:xfrm>
            <a:off x="282600" y="2514600"/>
            <a:ext cx="7718400" cy="320040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
          <p:cNvSpPr txBox="1"/>
          <p:nvPr/>
        </p:nvSpPr>
        <p:spPr>
          <a:xfrm>
            <a:off x="761760" y="152280"/>
            <a:ext cx="7924680" cy="914400"/>
          </a:xfrm>
          <a:prstGeom prst="rect">
            <a:avLst/>
          </a:prstGeom>
          <a:noFill/>
          <a:ln w="0">
            <a:noFill/>
          </a:ln>
        </p:spPr>
        <p:txBody>
          <a:bodyPr anchor="ctr">
            <a:noAutofit/>
          </a:bodyPr>
          <a:p>
            <a:pPr algn="ct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Calibri"/>
                <a:ea typeface="SimSun"/>
              </a:rPr>
              <a:t> </a:t>
            </a:r>
            <a:br/>
            <a:r>
              <a:rPr b="1" lang="en-US" sz="3600" spc="-1" strike="noStrike">
                <a:solidFill>
                  <a:srgbClr val="000000"/>
                </a:solidFill>
                <a:latin typeface="Calibri"/>
                <a:ea typeface="SimSun"/>
              </a:rPr>
              <a:t>Memory and SFR</a:t>
            </a:r>
            <a:br/>
            <a:r>
              <a:rPr b="0" lang="en-US" sz="3200" spc="-1" strike="noStrike">
                <a:solidFill>
                  <a:srgbClr val="000000"/>
                </a:solidFill>
                <a:latin typeface="Calibri"/>
                <a:ea typeface="SimSun"/>
              </a:rPr>
              <a:t> </a:t>
            </a:r>
            <a:endParaRPr b="0" lang="en-US" sz="3200" spc="-1" strike="noStrike">
              <a:solidFill>
                <a:srgbClr val="000000"/>
              </a:solidFill>
              <a:latin typeface="Calibri Light"/>
            </a:endParaRPr>
          </a:p>
        </p:txBody>
      </p:sp>
      <p:sp>
        <p:nvSpPr>
          <p:cNvPr id="328" name=""/>
          <p:cNvSpPr txBox="1"/>
          <p:nvPr/>
        </p:nvSpPr>
        <p:spPr>
          <a:xfrm>
            <a:off x="266760" y="1371600"/>
            <a:ext cx="8610480" cy="4952880"/>
          </a:xfrm>
          <a:prstGeom prst="rect">
            <a:avLst/>
          </a:prstGeom>
          <a:noFill/>
          <a:ln w="0">
            <a:noFill/>
          </a:ln>
        </p:spPr>
        <p:txBody>
          <a:bodyPr>
            <a:normAutofit fontScale="74000"/>
          </a:bodyPr>
          <a:p>
            <a:pPr marL="228600" indent="-228600" algn="just">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The 8051 code(program) memory is read-only, while the data memory is read/write accessible. The program memory( in EPROM) can be rewritten by the special programmer circuit.</a:t>
            </a:r>
            <a:endParaRPr b="0" lang="en-US" sz="2400" spc="-1" strike="noStrike">
              <a:solidFill>
                <a:srgbClr val="000000"/>
              </a:solidFill>
              <a:latin typeface="Calibri"/>
            </a:endParaRPr>
          </a:p>
          <a:p>
            <a:pPr marL="228600" indent="-228600" algn="just">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The 8051 memory is organized in a Harvard Architecture. Both the code memory space and data memory space begin at location 0x00 for internal or external memory which is different from the Princeton Architecture where code and data share same memory space.  </a:t>
            </a:r>
            <a:endParaRPr b="0" lang="en-US" sz="2400" spc="-1" strike="noStrike">
              <a:solidFill>
                <a:srgbClr val="000000"/>
              </a:solidFill>
              <a:latin typeface="Calibri"/>
            </a:endParaRPr>
          </a:p>
          <a:p>
            <a:pPr marL="228600" indent="-228600" algn="just">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The advantage of the Harvard Architecture is not only doubling the memory capacity of the microcontroller with same number of address lines but also increases the reliability of the microcontroller, since there are no instructions to write to the code memory which is read only.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
          <p:cNvSpPr txBox="1"/>
          <p:nvPr/>
        </p:nvSpPr>
        <p:spPr>
          <a:xfrm>
            <a:off x="609120" y="228240"/>
            <a:ext cx="8001000" cy="6629400"/>
          </a:xfrm>
          <a:prstGeom prst="rect">
            <a:avLst/>
          </a:prstGeom>
          <a:noFill/>
          <a:ln w="0">
            <a:noFill/>
          </a:ln>
        </p:spPr>
        <p:txBody>
          <a:bodyPr>
            <a:normAutofit/>
          </a:bodyPr>
          <a:p>
            <a:pPr marL="514080" indent="-514080" algn="ctr">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ea typeface="SimSun"/>
              </a:rPr>
              <a:t>Separate read instructions for external data and code memory.</a:t>
            </a:r>
            <a:r>
              <a:rPr b="0" lang="en-US" sz="2800" spc="-1" strike="noStrike">
                <a:solidFill>
                  <a:srgbClr val="000000"/>
                </a:solidFill>
                <a:latin typeface="Calibri"/>
                <a:ea typeface="SimSun"/>
              </a:rPr>
              <a:t> </a:t>
            </a:r>
            <a:endParaRPr b="0" lang="en-US" sz="2800" spc="-1" strike="noStrike">
              <a:solidFill>
                <a:srgbClr val="000000"/>
              </a:solidFill>
              <a:latin typeface="Calibri"/>
            </a:endParaRPr>
          </a:p>
        </p:txBody>
      </p:sp>
      <p:sp>
        <p:nvSpPr>
          <p:cNvPr id="330" name="Rectangle 5_4"/>
          <p:cNvSpPr/>
          <p:nvPr/>
        </p:nvSpPr>
        <p:spPr>
          <a:xfrm>
            <a:off x="0" y="0"/>
            <a:ext cx="9144000" cy="360"/>
          </a:xfrm>
          <a:prstGeom prst="rect">
            <a:avLst/>
          </a:prstGeom>
          <a:noFill/>
          <a:ln w="0">
            <a:noFill/>
          </a:ln>
        </p:spPr>
        <p:style>
          <a:lnRef idx="0"/>
          <a:fillRef idx="0"/>
          <a:effectRef idx="0"/>
          <a:fontRef idx="minor"/>
        </p:style>
      </p:sp>
      <p:graphicFrame>
        <p:nvGraphicFramePr>
          <p:cNvPr id="331" name="Object 4_4"/>
          <p:cNvGraphicFramePr/>
          <p:nvPr/>
        </p:nvGraphicFramePr>
        <p:xfrm>
          <a:off x="685800" y="685800"/>
          <a:ext cx="7772400" cy="6019920"/>
        </p:xfrm>
        <a:graphic>
          <a:graphicData uri="http://schemas.openxmlformats.org/presentationml/2006/ole">
            <p:oleObj r:id="rId1" spid="">
              <p:embed/>
              <p:pic>
                <p:nvPicPr>
                  <p:cNvPr id="332" name="Object 4_4" descr=""/>
                  <p:cNvPicPr/>
                  <p:nvPr/>
                </p:nvPicPr>
                <p:blipFill>
                  <a:blip r:embed="rId2"/>
                  <a:stretch/>
                </p:blipFill>
                <p:spPr>
                  <a:xfrm>
                    <a:off x="685800" y="685800"/>
                    <a:ext cx="7772400" cy="6019920"/>
                  </a:xfrm>
                  <a:prstGeom prst="rect">
                    <a:avLst/>
                  </a:prstGeom>
                  <a:ln w="0">
                    <a:noFill/>
                  </a:ln>
                </p:spPr>
              </p:pic>
            </p:oleObj>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AutoShape 2"/>
          <p:cNvSpPr txBox="1"/>
          <p:nvPr/>
        </p:nvSpPr>
        <p:spPr>
          <a:xfrm>
            <a:off x="628560" y="365040"/>
            <a:ext cx="7886520" cy="1325160"/>
          </a:xfrm>
          <a:prstGeom prst="rect">
            <a:avLst/>
          </a:prstGeom>
          <a:noFill/>
          <a:ln w="0">
            <a:noFill/>
          </a:ln>
        </p:spPr>
        <p:txBody>
          <a:bodyPr anchor="ctr">
            <a:normAutofit/>
          </a:bodyPr>
          <a:p>
            <a:pPr>
              <a:lnSpc>
                <a:spcPct val="90000"/>
              </a:lnSpc>
            </a:pPr>
            <a:r>
              <a:rPr b="0" lang="en-US" sz="3200" spc="-1" strike="noStrike">
                <a:solidFill>
                  <a:srgbClr val="000000"/>
                </a:solidFill>
                <a:latin typeface="Calibri Light"/>
              </a:rPr>
              <a:t>MICROCONTROLLERS AND EMBEDDED PROCESSORS</a:t>
            </a:r>
            <a:endParaRPr b="0" lang="en-US" sz="3200" spc="-1" strike="noStrike">
              <a:solidFill>
                <a:srgbClr val="000000"/>
              </a:solidFill>
              <a:latin typeface="Calibri"/>
            </a:endParaRPr>
          </a:p>
        </p:txBody>
      </p:sp>
      <p:sp>
        <p:nvSpPr>
          <p:cNvPr id="223" name="Rectangle 3"/>
          <p:cNvSpPr txBox="1"/>
          <p:nvPr/>
        </p:nvSpPr>
        <p:spPr>
          <a:xfrm>
            <a:off x="420840" y="1628640"/>
            <a:ext cx="8229240" cy="4862160"/>
          </a:xfrm>
          <a:prstGeom prst="rect">
            <a:avLst/>
          </a:prstGeom>
          <a:noFill/>
          <a:ln w="0">
            <a:noFill/>
          </a:ln>
        </p:spPr>
        <p:txBody>
          <a:bodyPr>
            <a:noAutofit/>
          </a:bodyPr>
          <a:p>
            <a:pPr algn="ctr">
              <a:lnSpc>
                <a:spcPct val="90000"/>
              </a:lnSpc>
              <a:spcBef>
                <a:spcPts val="1001"/>
              </a:spcBef>
              <a:tabLst>
                <a:tab algn="l" pos="0"/>
              </a:tabLst>
            </a:pPr>
            <a:r>
              <a:rPr b="1" lang="en-US" sz="2800" spc="-1" strike="noStrike">
                <a:solidFill>
                  <a:srgbClr val="000000"/>
                </a:solidFill>
                <a:latin typeface="Calibri"/>
              </a:rPr>
              <a:t>CRITERIA FOR CHOOSING A MICROCONTROLLER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Speed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packaging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Power consumption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Amount of RAM/ROM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No. of I/O pins and timer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Upgrade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Cost per unit</a:t>
            </a:r>
            <a:endParaRPr b="0" lang="en-US" sz="2800" spc="-1" strike="noStrike">
              <a:solidFill>
                <a:srgbClr val="000000"/>
              </a:solidFill>
              <a:latin typeface="Calibri"/>
            </a:endParaRPr>
          </a:p>
        </p:txBody>
      </p:sp>
      <p:sp>
        <p:nvSpPr>
          <p:cNvPr id="224" name="Slide Number Placeholder 5"/>
          <p:cNvSpPr txBox="1"/>
          <p:nvPr/>
        </p:nvSpPr>
        <p:spPr>
          <a:xfrm>
            <a:off x="6458040" y="6356520"/>
            <a:ext cx="2057040" cy="364680"/>
          </a:xfrm>
          <a:prstGeom prst="rect">
            <a:avLst/>
          </a:prstGeom>
          <a:noFill/>
          <a:ln w="0">
            <a:noFill/>
          </a:ln>
        </p:spPr>
        <p:txBody>
          <a:bodyPr anchor="ctr">
            <a:noAutofit/>
          </a:bodyPr>
          <a:p>
            <a:pPr algn="r">
              <a:lnSpc>
                <a:spcPct val="100000"/>
              </a:lnSpc>
            </a:pPr>
            <a:fld id="{F3B4DDC6-ED6B-49AD-99E8-1206F05F1EAB}" type="slidenum">
              <a:rPr b="0" lang="en-US" sz="1200" spc="-1" strike="noStrike">
                <a:solidFill>
                  <a:srgbClr val="8b8b8b"/>
                </a:solidFill>
                <a:latin typeface="Calibri"/>
              </a:rPr>
              <a:t>4</a:t>
            </a:fld>
            <a:endParaRPr b="0" lang="en-US" sz="1200" spc="-1" strike="noStrike">
              <a:latin typeface="Times New Roman"/>
            </a:endParaRPr>
          </a:p>
        </p:txBody>
      </p:sp>
      <p:sp>
        <p:nvSpPr>
          <p:cNvPr id="225" name="Rectangle 5"/>
          <p:cNvSpPr/>
          <p:nvPr/>
        </p:nvSpPr>
        <p:spPr>
          <a:xfrm>
            <a:off x="2987640" y="6308640"/>
            <a:ext cx="183960" cy="369360"/>
          </a:xfrm>
          <a:prstGeom prst="rect">
            <a:avLst/>
          </a:prstGeom>
          <a:noFill/>
          <a:ln w="9525">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
          <p:cNvSpPr txBox="1"/>
          <p:nvPr/>
        </p:nvSpPr>
        <p:spPr>
          <a:xfrm>
            <a:off x="628560" y="365040"/>
            <a:ext cx="7886880" cy="1325520"/>
          </a:xfrm>
          <a:prstGeom prst="rect">
            <a:avLst/>
          </a:prstGeom>
          <a:noFill/>
          <a:ln w="0">
            <a:noFill/>
          </a:ln>
        </p:spPr>
        <p:txBody>
          <a:bodyPr anchor="ctr">
            <a:no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Calibri"/>
                <a:ea typeface="SimSun"/>
              </a:rPr>
              <a:t>Contd.</a:t>
            </a:r>
            <a:endParaRPr b="0" lang="en-US" sz="3600" spc="-1" strike="noStrike">
              <a:solidFill>
                <a:srgbClr val="000000"/>
              </a:solidFill>
              <a:latin typeface="Calibri Light"/>
            </a:endParaRPr>
          </a:p>
        </p:txBody>
      </p:sp>
      <p:sp>
        <p:nvSpPr>
          <p:cNvPr id="334" name=""/>
          <p:cNvSpPr txBox="1"/>
          <p:nvPr/>
        </p:nvSpPr>
        <p:spPr>
          <a:xfrm>
            <a:off x="628560" y="1825200"/>
            <a:ext cx="7886880" cy="4351320"/>
          </a:xfrm>
          <a:prstGeom prst="rect">
            <a:avLst/>
          </a:prstGeom>
          <a:noFill/>
          <a:ln w="0">
            <a:noFill/>
          </a:ln>
        </p:spPr>
        <p:txBody>
          <a:bodyPr>
            <a:normAutofit fontScale="77000"/>
          </a:bodyPr>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The 8051 has 256 bytes of internal addressable RAM, although only first 128 bytes are available for general use by the programmer. </a:t>
            </a:r>
            <a:endParaRPr b="0" lang="en-US" sz="28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The first 128 bytes of RAM (from 0x00 to 0x7F) are called the direct memory, and can be used to store data. </a:t>
            </a:r>
            <a:endParaRPr b="0" lang="en-US" sz="28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The lowest 32 bytes of RAM are reserved for 4 general register banks. The 8051 has 4 selectable banks of 8 addressable 8-bit registers, R0 to R7. </a:t>
            </a:r>
            <a:endParaRPr b="0" lang="en-US" sz="28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
          <p:cNvSpPr txBox="1"/>
          <p:nvPr/>
        </p:nvSpPr>
        <p:spPr>
          <a:xfrm>
            <a:off x="914400" y="151920"/>
            <a:ext cx="7315200" cy="838440"/>
          </a:xfrm>
          <a:prstGeom prst="rect">
            <a:avLst/>
          </a:prstGeom>
          <a:noFill/>
          <a:ln w="0">
            <a:noFill/>
          </a:ln>
        </p:spPr>
        <p:txBody>
          <a:bodyPr anchor="ctr">
            <a:noAutofit/>
          </a:bodyPr>
          <a:p>
            <a:pPr marL="342720" indent="-342720">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Calibri"/>
                <a:ea typeface="SimSun"/>
              </a:rPr>
              <a:t>Contd.</a:t>
            </a:r>
            <a:endParaRPr b="0" lang="en-US" sz="3600" spc="-1" strike="noStrike">
              <a:solidFill>
                <a:srgbClr val="000000"/>
              </a:solidFill>
              <a:latin typeface="Calibri Light"/>
            </a:endParaRPr>
          </a:p>
        </p:txBody>
      </p:sp>
      <p:sp>
        <p:nvSpPr>
          <p:cNvPr id="336" name=""/>
          <p:cNvSpPr txBox="1"/>
          <p:nvPr/>
        </p:nvSpPr>
        <p:spPr>
          <a:xfrm>
            <a:off x="304920" y="1371600"/>
            <a:ext cx="8534160" cy="5029200"/>
          </a:xfrm>
          <a:prstGeom prst="rect">
            <a:avLst/>
          </a:prstGeom>
          <a:noFill/>
          <a:ln w="0">
            <a:noFill/>
          </a:ln>
        </p:spPr>
        <p:txBody>
          <a:bodyPr>
            <a:normAutofit fontScale="82000"/>
          </a:bodyPr>
          <a:p>
            <a:pPr marL="514080" indent="-514080" algn="just">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ea typeface="SimSun"/>
              </a:rPr>
              <a:t>This means that there are essentially 32 available general purpose registers, although only 8 (one bank) can be directly accessed at a time.</a:t>
            </a:r>
            <a:endParaRPr b="0" lang="en-US" sz="2600" spc="-1" strike="noStrike">
              <a:solidFill>
                <a:srgbClr val="000000"/>
              </a:solidFill>
              <a:latin typeface="Calibri"/>
            </a:endParaRPr>
          </a:p>
          <a:p>
            <a:pPr marL="514080" indent="-514080" algn="just">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ea typeface="SimSun"/>
              </a:rPr>
              <a:t>The advantage of using these register banks is time saving on the context switch for interrupted program to store and recover the status. </a:t>
            </a:r>
            <a:endParaRPr b="0" lang="en-US" sz="2600" spc="-1" strike="noStrike">
              <a:solidFill>
                <a:srgbClr val="000000"/>
              </a:solidFill>
              <a:latin typeface="Calibri"/>
            </a:endParaRPr>
          </a:p>
          <a:p>
            <a:pPr marL="514080" indent="-514080" algn="just">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ea typeface="SimSun"/>
              </a:rPr>
              <a:t>Otherwise the push and pop stack operations are needed to save the current state and to recover it after the interrupt is over. </a:t>
            </a:r>
            <a:endParaRPr b="0" lang="en-US" sz="2600" spc="-1" strike="noStrike">
              <a:solidFill>
                <a:srgbClr val="000000"/>
              </a:solidFill>
              <a:latin typeface="Calibri"/>
            </a:endParaRPr>
          </a:p>
          <a:p>
            <a:pPr marL="514080" indent="-514080" algn="just">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ea typeface="SimSun"/>
              </a:rPr>
              <a:t>The default bank is bank 0.</a:t>
            </a:r>
            <a:endParaRPr b="0" lang="en-US" sz="2600" spc="-1" strike="noStrike">
              <a:solidFill>
                <a:srgbClr val="000000"/>
              </a:solidFill>
              <a:latin typeface="Calibri"/>
            </a:endParaRPr>
          </a:p>
          <a:p>
            <a:pPr marL="514080" indent="-514080" algn="just">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ea typeface="SimSun"/>
              </a:rPr>
              <a:t>The second 128 bytes are used to store Special Function Registers (SFR) that C51 program can configure and control the ports, timer, interrupts, serial communication, and other tasks.</a:t>
            </a:r>
            <a:endParaRPr b="0" lang="en-US"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
          <p:cNvSpPr txBox="1"/>
          <p:nvPr/>
        </p:nvSpPr>
        <p:spPr>
          <a:xfrm>
            <a:off x="685440" y="-360"/>
            <a:ext cx="8001000" cy="762120"/>
          </a:xfrm>
          <a:prstGeom prst="rect">
            <a:avLst/>
          </a:prstGeom>
          <a:noFill/>
          <a:ln w="0">
            <a:noFill/>
          </a:ln>
        </p:spPr>
        <p:txBody>
          <a:bodyPr anchor="ctr">
            <a:no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Calibri"/>
                <a:ea typeface="SimSun"/>
              </a:rPr>
              <a:t>Special Function Registers (SFRs)</a:t>
            </a:r>
            <a:endParaRPr b="0" lang="en-US" sz="3600" spc="-1" strike="noStrike">
              <a:solidFill>
                <a:srgbClr val="000000"/>
              </a:solidFill>
              <a:latin typeface="Calibri Light"/>
            </a:endParaRPr>
          </a:p>
        </p:txBody>
      </p:sp>
      <p:sp>
        <p:nvSpPr>
          <p:cNvPr id="338" name=""/>
          <p:cNvSpPr txBox="1"/>
          <p:nvPr/>
        </p:nvSpPr>
        <p:spPr>
          <a:xfrm>
            <a:off x="457200" y="1523880"/>
            <a:ext cx="8229600" cy="4724640"/>
          </a:xfrm>
          <a:prstGeom prst="rect">
            <a:avLst/>
          </a:prstGeom>
          <a:noFill/>
          <a:ln w="0">
            <a:noFill/>
          </a:ln>
        </p:spPr>
        <p:txBody>
          <a:bodyPr>
            <a:normAutofit fontScale="76000"/>
          </a:bodyPr>
          <a:p>
            <a:pPr marL="228600" indent="-228600" algn="just">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The SFR is the upper area of addressable memory, from address 0x80 to 0xFF. This area consists of a series of memory-mapped ports and registers. </a:t>
            </a:r>
            <a:endParaRPr b="0" lang="en-US" sz="2400" spc="-1" strike="noStrike">
              <a:solidFill>
                <a:srgbClr val="000000"/>
              </a:solidFill>
              <a:latin typeface="Calibri"/>
            </a:endParaRPr>
          </a:p>
          <a:p>
            <a:pPr marL="228600" indent="-228600" algn="just">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All port input and output can therefore be performed by get and set operations on SFR port name such as P3.</a:t>
            </a:r>
            <a:endParaRPr b="0" lang="en-US" sz="2400" spc="-1" strike="noStrike">
              <a:solidFill>
                <a:srgbClr val="000000"/>
              </a:solidFill>
              <a:latin typeface="Calibri"/>
            </a:endParaRPr>
          </a:p>
          <a:p>
            <a:pPr marL="228600" indent="-228600" algn="just">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 </a:t>
            </a:r>
            <a:r>
              <a:rPr b="0" lang="en-US" sz="2400" spc="-1" strike="noStrike">
                <a:solidFill>
                  <a:srgbClr val="000000"/>
                </a:solidFill>
                <a:latin typeface="Calibri"/>
                <a:ea typeface="SimSun"/>
              </a:rPr>
              <a:t>Also, different status registers are mapped into the SFR for checking the status of the 8051, and changing some operational parameters of the 8051.</a:t>
            </a:r>
            <a:endParaRPr b="0" lang="en-US" sz="2400" spc="-1" strike="noStrike">
              <a:solidFill>
                <a:srgbClr val="000000"/>
              </a:solidFill>
              <a:latin typeface="Calibri"/>
            </a:endParaRPr>
          </a:p>
          <a:p>
            <a:pPr marL="228600" indent="-228600" algn="just">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All 8051 CPU registers, I/O ports, timers and other architecture components are accessible in 8051 C through SFRs</a:t>
            </a:r>
            <a:endParaRPr b="0" lang="en-US" sz="2400" spc="-1" strike="noStrike">
              <a:solidFill>
                <a:srgbClr val="000000"/>
              </a:solidFill>
              <a:latin typeface="Calibri"/>
            </a:endParaRPr>
          </a:p>
          <a:p>
            <a:pPr marL="228600" indent="-228600" algn="just">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 </a:t>
            </a:r>
            <a:r>
              <a:rPr b="0" lang="en-US" sz="2400" spc="-1" strike="noStrike">
                <a:solidFill>
                  <a:srgbClr val="000000"/>
                </a:solidFill>
                <a:latin typeface="Calibri"/>
                <a:ea typeface="SimSun"/>
              </a:rPr>
              <a:t>They are accessed in normal internal RAM (080H – 0FFH) by 8051 C, and they all are defined in the header file </a:t>
            </a:r>
            <a:r>
              <a:rPr b="0" i="1" lang="en-US" sz="2400" spc="-1" strike="noStrike">
                <a:solidFill>
                  <a:srgbClr val="000000"/>
                </a:solidFill>
                <a:latin typeface="Calibri"/>
                <a:ea typeface="SimSun"/>
              </a:rPr>
              <a:t>reg51.h</a:t>
            </a:r>
            <a:r>
              <a:rPr b="0" lang="en-US" sz="2400" spc="-1" strike="noStrike">
                <a:solidFill>
                  <a:srgbClr val="000000"/>
                </a:solidFill>
                <a:latin typeface="Calibri"/>
                <a:ea typeface="SimSun"/>
              </a:rPr>
              <a:t> listed below.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
          <p:cNvSpPr txBox="1"/>
          <p:nvPr/>
        </p:nvSpPr>
        <p:spPr>
          <a:xfrm>
            <a:off x="685440" y="0"/>
            <a:ext cx="8001000" cy="868320"/>
          </a:xfrm>
          <a:prstGeom prst="rect">
            <a:avLst/>
          </a:prstGeom>
          <a:noFill/>
          <a:ln w="0">
            <a:noFill/>
          </a:ln>
        </p:spPr>
        <p:txBody>
          <a:bodyPr anchor="ctr">
            <a:no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00000"/>
                </a:solidFill>
                <a:latin typeface="Calibri"/>
                <a:ea typeface="SimSun"/>
              </a:rPr>
              <a:t>Contd.</a:t>
            </a:r>
            <a:endParaRPr b="0" lang="en-US" sz="3600" spc="-1" strike="noStrike">
              <a:solidFill>
                <a:srgbClr val="000000"/>
              </a:solidFill>
              <a:latin typeface="Calibri Light"/>
            </a:endParaRPr>
          </a:p>
        </p:txBody>
      </p:sp>
      <p:sp>
        <p:nvSpPr>
          <p:cNvPr id="340" name=""/>
          <p:cNvSpPr txBox="1"/>
          <p:nvPr/>
        </p:nvSpPr>
        <p:spPr>
          <a:xfrm>
            <a:off x="228600" y="1142640"/>
            <a:ext cx="8686800" cy="5715000"/>
          </a:xfrm>
          <a:prstGeom prst="rect">
            <a:avLst/>
          </a:prstGeom>
          <a:noFill/>
          <a:ln w="0">
            <a:noFill/>
          </a:ln>
        </p:spPr>
        <p:txBody>
          <a:bodyPr>
            <a:normAutofit/>
          </a:bodyPr>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There are 21 SFRs. </a:t>
            </a:r>
            <a:endParaRPr b="0" lang="en-US" sz="28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In addition to I/O ports, the most frequently used SFRs to control and configure 8051 operations are:</a:t>
            </a:r>
            <a:endParaRPr b="0" lang="en-US" sz="2800" spc="-1" strike="noStrike">
              <a:solidFill>
                <a:srgbClr val="000000"/>
              </a:solidFill>
              <a:latin typeface="Calibri"/>
            </a:endParaRPr>
          </a:p>
          <a:p>
            <a:pPr lvl="1" marL="685800" indent="-228600">
              <a:spcBef>
                <a:spcPts val="499"/>
              </a:spcBef>
              <a:buClr>
                <a:srgbClr val="000000"/>
              </a:buClr>
              <a:buSzPct val="5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TCON (Timer CONtrol)</a:t>
            </a:r>
            <a:endParaRPr b="0" lang="en-US" sz="2400" spc="-1" strike="noStrike">
              <a:solidFill>
                <a:srgbClr val="000000"/>
              </a:solidFill>
              <a:latin typeface="Calibri"/>
            </a:endParaRPr>
          </a:p>
          <a:p>
            <a:pPr lvl="1" marL="685800" indent="-228600">
              <a:spcBef>
                <a:spcPts val="499"/>
              </a:spcBef>
              <a:buClr>
                <a:srgbClr val="000000"/>
              </a:buClr>
              <a:buSzPct val="5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TMOD (Timer MODe)</a:t>
            </a:r>
            <a:endParaRPr b="0" lang="en-US" sz="2400" spc="-1" strike="noStrike">
              <a:solidFill>
                <a:srgbClr val="000000"/>
              </a:solidFill>
              <a:latin typeface="Calibri"/>
            </a:endParaRPr>
          </a:p>
          <a:p>
            <a:pPr lvl="1" marL="685800" indent="-228600">
              <a:spcBef>
                <a:spcPts val="499"/>
              </a:spcBef>
              <a:buClr>
                <a:srgbClr val="000000"/>
              </a:buClr>
              <a:buSzPct val="5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TH0/TH1 and TL0/TL1 (Timer’s high and low bytes)</a:t>
            </a:r>
            <a:endParaRPr b="0" lang="en-US" sz="2400" spc="-1" strike="noStrike">
              <a:solidFill>
                <a:srgbClr val="000000"/>
              </a:solidFill>
              <a:latin typeface="Calibri"/>
            </a:endParaRPr>
          </a:p>
          <a:p>
            <a:pPr lvl="1" marL="685800" indent="-228600">
              <a:spcBef>
                <a:spcPts val="499"/>
              </a:spcBef>
              <a:buClr>
                <a:srgbClr val="000000"/>
              </a:buClr>
              <a:buSzPct val="5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SCON (Serial port CONtrol)</a:t>
            </a:r>
            <a:endParaRPr b="0" lang="en-US" sz="2400" spc="-1" strike="noStrike">
              <a:solidFill>
                <a:srgbClr val="000000"/>
              </a:solidFill>
              <a:latin typeface="Calibri"/>
            </a:endParaRPr>
          </a:p>
          <a:p>
            <a:pPr lvl="1" marL="685800" indent="-228600">
              <a:spcBef>
                <a:spcPts val="499"/>
              </a:spcBef>
              <a:buClr>
                <a:srgbClr val="000000"/>
              </a:buClr>
              <a:buSzPct val="5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IP (Interrupt Priority)</a:t>
            </a:r>
            <a:endParaRPr b="0" lang="en-US" sz="2400" spc="-1" strike="noStrike">
              <a:solidFill>
                <a:srgbClr val="000000"/>
              </a:solidFill>
              <a:latin typeface="Calibri"/>
            </a:endParaRPr>
          </a:p>
          <a:p>
            <a:pPr lvl="1" marL="685800" indent="-228600">
              <a:spcBef>
                <a:spcPts val="499"/>
              </a:spcBef>
              <a:buClr>
                <a:srgbClr val="000000"/>
              </a:buClr>
              <a:buSzPct val="5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IE ( Interrupt  Enable)</a:t>
            </a:r>
            <a:endParaRPr b="0" lang="en-US" sz="2400" spc="-1" strike="noStrike">
              <a:solidFill>
                <a:srgbClr val="000000"/>
              </a:solidFill>
              <a:latin typeface="Calibri"/>
            </a:endParaRPr>
          </a:p>
          <a:p>
            <a:pPr marL="228600" indent="-22860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ea typeface="SimSun"/>
              </a:rPr>
              <a:t>Almost all 8051 C embedded programs include the reg51.h.</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
          <p:cNvSpPr txBox="1"/>
          <p:nvPr/>
        </p:nvSpPr>
        <p:spPr>
          <a:xfrm>
            <a:off x="457200" y="380880"/>
            <a:ext cx="8305920" cy="6400800"/>
          </a:xfrm>
          <a:prstGeom prst="rect">
            <a:avLst/>
          </a:prstGeom>
          <a:noFill/>
          <a:ln w="0">
            <a:noFill/>
          </a:ln>
        </p:spPr>
        <p:txBody>
          <a:bodyPr>
            <a:normAutofit fontScale="77000"/>
          </a:bodyPr>
          <a:p>
            <a:pPr marL="514080" indent="-514080" algn="just">
              <a:lnSpc>
                <a:spcPct val="7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The sbit register variables of these SFRs defined in reg51.h often used in embedded C program. </a:t>
            </a:r>
            <a:endParaRPr b="0" lang="en-US" sz="2400" spc="-1" strike="noStrike">
              <a:solidFill>
                <a:srgbClr val="000000"/>
              </a:solidFill>
              <a:latin typeface="Calibri"/>
            </a:endParaRPr>
          </a:p>
          <a:p>
            <a:pPr marL="514080" indent="-514080">
              <a:lnSpc>
                <a:spcPct val="7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000000"/>
                </a:solidFill>
                <a:uFillTx/>
                <a:latin typeface="Calibri"/>
                <a:ea typeface="SimSun"/>
              </a:rPr>
              <a:t>1. TCON (Timer/Counter Control Register) SFR for timer control</a:t>
            </a:r>
            <a:r>
              <a:rPr b="0" lang="en-US" sz="2400" spc="-1" strike="noStrike">
                <a:solidFill>
                  <a:srgbClr val="000000"/>
                </a:solidFill>
                <a:latin typeface="Calibri"/>
                <a:ea typeface="SimSun"/>
              </a:rPr>
              <a:t> </a:t>
            </a:r>
            <a:endParaRPr b="0" lang="en-US" sz="2400" spc="-1" strike="noStrike">
              <a:solidFill>
                <a:srgbClr val="000000"/>
              </a:solidFill>
              <a:latin typeface="Calibri"/>
            </a:endParaRPr>
          </a:p>
          <a:p>
            <a:pPr marL="514080" indent="-514080">
              <a:lnSpc>
                <a:spcPct val="7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514080" indent="-514080">
              <a:lnSpc>
                <a:spcPct val="7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514080" indent="-514080">
              <a:lnSpc>
                <a:spcPct val="7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514080" indent="-514080">
              <a:lnSpc>
                <a:spcPct val="7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514080" indent="-514080">
              <a:lnSpc>
                <a:spcPct val="7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514080" indent="-514080">
              <a:lnSpc>
                <a:spcPct val="7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514080" indent="-514080">
              <a:lnSpc>
                <a:spcPct val="7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TF0/TF1: Timer0/1 overflow flag is set when the timer counter overflows, reset by program</a:t>
            </a:r>
            <a:endParaRPr b="0" lang="en-US" sz="2400" spc="-1" strike="noStrike">
              <a:solidFill>
                <a:srgbClr val="000000"/>
              </a:solidFill>
              <a:latin typeface="Calibri"/>
            </a:endParaRPr>
          </a:p>
          <a:p>
            <a:pPr marL="514080" indent="-514080">
              <a:lnSpc>
                <a:spcPct val="7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TR0/TR1: Timer0/1 run control bit is set to start, reset to stop the timer0/1</a:t>
            </a:r>
            <a:endParaRPr b="0" lang="en-US" sz="2400" spc="-1" strike="noStrike">
              <a:solidFill>
                <a:srgbClr val="000000"/>
              </a:solidFill>
              <a:latin typeface="Calibri"/>
            </a:endParaRPr>
          </a:p>
          <a:p>
            <a:pPr marL="514080" indent="-514080">
              <a:lnSpc>
                <a:spcPct val="7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IE0/IE1:     External interrupt 0/1 edge detected flag1 is set when a falling edge interrupt on the external port 0/1, reset(cleared) by hardware itself for falling edge transition-activated INT; Reset by code for low level INT. </a:t>
            </a:r>
            <a:endParaRPr b="0" lang="en-US" sz="2400" spc="-1" strike="noStrike">
              <a:solidFill>
                <a:srgbClr val="000000"/>
              </a:solidFill>
              <a:latin typeface="Calibri"/>
            </a:endParaRPr>
          </a:p>
          <a:p>
            <a:pPr marL="514080" indent="-514080">
              <a:lnSpc>
                <a:spcPct val="7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         </a:t>
            </a:r>
            <a:r>
              <a:rPr b="0" lang="en-US" sz="2400" spc="-1" strike="noStrike">
                <a:solidFill>
                  <a:srgbClr val="000000"/>
                </a:solidFill>
                <a:latin typeface="Calibri"/>
                <a:ea typeface="SimSun"/>
              </a:rPr>
              <a:t>IT0/IT1   External interrupt type (1: falling edge triggered, 0 low level triggered)</a:t>
            </a:r>
            <a:endParaRPr b="0" lang="en-US" sz="2400" spc="-1" strike="noStrike">
              <a:solidFill>
                <a:srgbClr val="000000"/>
              </a:solidFill>
              <a:latin typeface="Calibri"/>
            </a:endParaRPr>
          </a:p>
        </p:txBody>
      </p:sp>
      <p:graphicFrame>
        <p:nvGraphicFramePr>
          <p:cNvPr id="342" name=""/>
          <p:cNvGraphicFramePr/>
          <p:nvPr/>
        </p:nvGraphicFramePr>
        <p:xfrm>
          <a:off x="762120" y="1828800"/>
          <a:ext cx="7772400" cy="874800"/>
        </p:xfrm>
        <a:graphic>
          <a:graphicData uri="http://schemas.openxmlformats.org/drawingml/2006/table">
            <a:tbl>
              <a:tblPr/>
              <a:tblGrid>
                <a:gridCol w="971280"/>
                <a:gridCol w="971640"/>
                <a:gridCol w="971640"/>
                <a:gridCol w="971640"/>
                <a:gridCol w="971280"/>
                <a:gridCol w="971640"/>
                <a:gridCol w="971640"/>
                <a:gridCol w="971640"/>
              </a:tblGrid>
              <a:tr h="482760">
                <a:tc>
                  <a:txBody>
                    <a:bodyPr lIns="90000" rIns="90000" tIns="46800" bIns="468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7</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6</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5</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4</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3</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2</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1</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0</a:t>
                      </a:r>
                      <a:endParaRPr b="0" lang="en-US" sz="1000" spc="-1" strike="noStrike">
                        <a:latin typeface="Times New Roman"/>
                      </a:endParaRPr>
                    </a:p>
                    <a:p>
                      <a:pPr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(88H)</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392040">
                <a:tc>
                  <a:txBody>
                    <a:bodyPr lIns="90000" rIns="90000" tIns="46800" bIns="46800">
                      <a:noAutofit/>
                    </a:bodyPr>
                    <a:p>
                      <a:pPr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TF1</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TR1</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TF0</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TR0</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IE1</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IT1</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IE0</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IT0</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
          <p:cNvSpPr txBox="1"/>
          <p:nvPr/>
        </p:nvSpPr>
        <p:spPr>
          <a:xfrm>
            <a:off x="533520" y="457200"/>
            <a:ext cx="8076960" cy="2362320"/>
          </a:xfrm>
          <a:prstGeom prst="rect">
            <a:avLst/>
          </a:prstGeom>
          <a:noFill/>
          <a:ln w="0">
            <a:noFill/>
          </a:ln>
        </p:spPr>
        <p:txBody>
          <a:bodyPr>
            <a:normAutofit/>
          </a:bodyPr>
          <a:p>
            <a:pPr marL="609480" indent="-609480" algn="just">
              <a:spcBef>
                <a:spcPts val="998"/>
              </a:spcBef>
              <a:buClr>
                <a:srgbClr val="000000"/>
              </a:buClr>
              <a:buFont typeface="Calibri"/>
              <a:buAutoNum type="arabicPeriod" startAt="2"/>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000000"/>
                </a:solidFill>
                <a:uFillTx/>
                <a:latin typeface="Calibri"/>
                <a:ea typeface="SimSun"/>
              </a:rPr>
              <a:t>IE (Interrupt Enable Register) SFR used for interrupt control</a:t>
            </a:r>
            <a:endParaRPr b="0" lang="en-US" sz="2400" spc="-1" strike="noStrike">
              <a:solidFill>
                <a:srgbClr val="000000"/>
              </a:solidFill>
              <a:latin typeface="Calibri"/>
            </a:endParaRPr>
          </a:p>
          <a:p>
            <a:pPr marL="609480" indent="-609480" algn="just">
              <a:spcBef>
                <a:spcPts val="998"/>
              </a:spcBef>
              <a:buClr>
                <a:srgbClr val="000000"/>
              </a:buClr>
              <a:buFont typeface="Calibri"/>
              <a:buAutoNum type="arabicPeriod" startAt="2"/>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609480" indent="-609480" algn="just">
              <a:spcBef>
                <a:spcPts val="998"/>
              </a:spcBef>
              <a:buClr>
                <a:srgbClr val="000000"/>
              </a:buClr>
              <a:buFont typeface="Calibri"/>
              <a:buAutoNum type="arabicPeriod" startAt="2"/>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609480" indent="-609480" algn="just">
              <a:spcBef>
                <a:spcPts val="998"/>
              </a:spcBef>
              <a:buClr>
                <a:srgbClr val="000000"/>
              </a:buClr>
              <a:buFont typeface="Calibri"/>
              <a:buAutoNum type="arabicPeriod" startAt="2"/>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609480" indent="-609480" algn="just">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609480" indent="-609480">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p:txBody>
      </p:sp>
      <p:graphicFrame>
        <p:nvGraphicFramePr>
          <p:cNvPr id="344" name=""/>
          <p:cNvGraphicFramePr/>
          <p:nvPr/>
        </p:nvGraphicFramePr>
        <p:xfrm>
          <a:off x="1447920" y="1523880"/>
          <a:ext cx="6476760" cy="914400"/>
        </p:xfrm>
        <a:graphic>
          <a:graphicData uri="http://schemas.openxmlformats.org/drawingml/2006/table">
            <a:tbl>
              <a:tblPr/>
              <a:tblGrid>
                <a:gridCol w="809640"/>
                <a:gridCol w="809640"/>
                <a:gridCol w="809640"/>
                <a:gridCol w="809640"/>
                <a:gridCol w="809280"/>
                <a:gridCol w="809640"/>
                <a:gridCol w="809640"/>
                <a:gridCol w="809640"/>
              </a:tblGrid>
              <a:tr h="397080">
                <a:tc>
                  <a:txBody>
                    <a:bodyPr lIns="90000" rIns="900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7</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6</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5</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4</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3</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2</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1</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0</a:t>
                      </a:r>
                      <a:endParaRPr b="0" lang="en-US" sz="1000" spc="-1" strike="noStrike">
                        <a:latin typeface="Times New Roman"/>
                      </a:endParaRPr>
                    </a:p>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(A8H)</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517320">
                <a:tc>
                  <a:txBody>
                    <a:bodyPr lIns="90000" rIns="900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EA</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ET2</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ES</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ET1</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EX1</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ET0</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EX0</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Rectangle 1"/>
          <p:cNvSpPr/>
          <p:nvPr/>
        </p:nvSpPr>
        <p:spPr>
          <a:xfrm>
            <a:off x="304920" y="380880"/>
            <a:ext cx="8458200" cy="3471480"/>
          </a:xfrm>
          <a:prstGeom prst="rect">
            <a:avLst/>
          </a:prstGeom>
          <a:noFill/>
          <a:ln w="0">
            <a:noFill/>
          </a:ln>
        </p:spPr>
        <p:style>
          <a:lnRef idx="0"/>
          <a:fillRef idx="0"/>
          <a:effectRef idx="0"/>
          <a:fontRef idx="minor"/>
        </p:style>
        <p:txBody>
          <a:bodyPr lIns="90000" rIns="90000" tIns="46800" bIns="46800">
            <a:spAutoFit/>
          </a:bodyPr>
          <a:p>
            <a:pPr marL="514080" indent="-514080">
              <a:lnSpc>
                <a:spcPct val="90000"/>
              </a:lnSpc>
              <a:buClr>
                <a:srgbClr val="000000"/>
              </a:buClr>
              <a:buFont typeface="Calibri"/>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marL="514080" indent="-514080">
              <a:lnSpc>
                <a:spcPct val="90000"/>
              </a:lnSpc>
              <a:buClr>
                <a:srgbClr val="000000"/>
              </a:buClr>
              <a:buFont typeface="Calibri"/>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uFillTx/>
                <a:latin typeface="Calibri"/>
                <a:ea typeface="SimSun"/>
              </a:rPr>
              <a:t>PSW (Program Status Word) SFR  for CPU status</a:t>
            </a:r>
            <a:endParaRPr b="0" lang="en-US" sz="2400" spc="-1" strike="noStrike">
              <a:latin typeface="Arial"/>
            </a:endParaRPr>
          </a:p>
          <a:p>
            <a:pPr marL="514080" indent="-514080">
              <a:lnSpc>
                <a:spcPct val="9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latin typeface="Calibri"/>
                <a:ea typeface="SimSun"/>
              </a:rPr>
              <a:t>P: parity check flag</a:t>
            </a:r>
            <a:endParaRPr b="0" lang="en-US" sz="2400" spc="-1" strike="noStrike">
              <a:latin typeface="Arial"/>
            </a:endParaRPr>
          </a:p>
          <a:p>
            <a:pPr marL="514080" indent="-514080">
              <a:lnSpc>
                <a:spcPct val="9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latin typeface="Calibri"/>
                <a:ea typeface="SimSun"/>
              </a:rPr>
              <a:t>OV: ALU overflow flag</a:t>
            </a:r>
            <a:endParaRPr b="0" lang="en-US" sz="2400" spc="-1" strike="noStrike">
              <a:latin typeface="Arial"/>
            </a:endParaRPr>
          </a:p>
          <a:p>
            <a:pPr marL="514080" indent="-514080">
              <a:lnSpc>
                <a:spcPct val="9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latin typeface="Calibri"/>
                <a:ea typeface="SimSun"/>
              </a:rPr>
              <a:t>RS0/RS1: Register bank specification mode  </a:t>
            </a:r>
            <a:endParaRPr b="0" lang="en-US" sz="2400" spc="-1" strike="noStrike">
              <a:latin typeface="Arial"/>
            </a:endParaRPr>
          </a:p>
          <a:p>
            <a:pPr marL="514080" indent="-514080">
              <a:lnSpc>
                <a:spcPct val="9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latin typeface="Calibri"/>
                <a:ea typeface="SimSun"/>
              </a:rPr>
              <a:t>00: bank 0 (00H-07H); 01: bank1; 10: bank 2; 11:  bank 3(18H-1FH)</a:t>
            </a:r>
            <a:endParaRPr b="0" lang="en-US" sz="2400" spc="-1" strike="noStrike">
              <a:latin typeface="Arial"/>
            </a:endParaRPr>
          </a:p>
          <a:p>
            <a:pPr marL="514080" indent="-514080">
              <a:lnSpc>
                <a:spcPct val="9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latin typeface="Calibri"/>
                <a:ea typeface="SimSun"/>
              </a:rPr>
              <a:t>F0:   User defined lag</a:t>
            </a:r>
            <a:endParaRPr b="0" lang="en-US" sz="2400" spc="-1" strike="noStrike">
              <a:latin typeface="Arial"/>
            </a:endParaRPr>
          </a:p>
          <a:p>
            <a:pPr marL="514080" indent="-514080">
              <a:lnSpc>
                <a:spcPct val="9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latin typeface="Calibri"/>
                <a:ea typeface="SimSun"/>
              </a:rPr>
              <a:t>CY:  ALU carry out</a:t>
            </a:r>
            <a:endParaRPr b="0" lang="en-US" sz="2400" spc="-1" strike="noStrike">
              <a:latin typeface="Arial"/>
            </a:endParaRPr>
          </a:p>
          <a:p>
            <a:pPr marL="514080" indent="-514080">
              <a:lnSpc>
                <a:spcPct val="90000"/>
              </a:lnSpc>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latin typeface="Calibri"/>
                <a:ea typeface="SimSun"/>
              </a:rPr>
              <a:t>AC:  ALU auxiliary carry out</a:t>
            </a:r>
            <a:endParaRPr b="0" lang="en-US" sz="2400" spc="-1" strike="noStrike">
              <a:latin typeface="Arial"/>
            </a:endParaRPr>
          </a:p>
        </p:txBody>
      </p:sp>
      <p:graphicFrame>
        <p:nvGraphicFramePr>
          <p:cNvPr id="346" name=""/>
          <p:cNvGraphicFramePr/>
          <p:nvPr/>
        </p:nvGraphicFramePr>
        <p:xfrm>
          <a:off x="1828800" y="4038480"/>
          <a:ext cx="5289480" cy="898560"/>
        </p:xfrm>
        <a:graphic>
          <a:graphicData uri="http://schemas.openxmlformats.org/drawingml/2006/table">
            <a:tbl>
              <a:tblPr/>
              <a:tblGrid>
                <a:gridCol w="534960"/>
                <a:gridCol w="703440"/>
                <a:gridCol w="703080"/>
                <a:gridCol w="703440"/>
                <a:gridCol w="703080"/>
                <a:gridCol w="703440"/>
                <a:gridCol w="703080"/>
                <a:gridCol w="534960"/>
              </a:tblGrid>
              <a:tr h="381240">
                <a:tc>
                  <a:txBody>
                    <a:bodyPr lIns="90000" rIns="900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7</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  </a:t>
                      </a:r>
                      <a:r>
                        <a:rPr b="0" lang="en-US" sz="1000" spc="-1" strike="noStrike">
                          <a:solidFill>
                            <a:srgbClr val="ff0000"/>
                          </a:solidFill>
                          <a:latin typeface="Times New Roman"/>
                          <a:ea typeface="SimSun"/>
                        </a:rPr>
                        <a:t>bit 6</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  </a:t>
                      </a:r>
                      <a:r>
                        <a:rPr b="0" lang="en-US" sz="1000" spc="-1" strike="noStrike">
                          <a:solidFill>
                            <a:srgbClr val="ff0000"/>
                          </a:solidFill>
                          <a:latin typeface="Times New Roman"/>
                          <a:ea typeface="SimSun"/>
                        </a:rPr>
                        <a:t>bit 5</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4</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3</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2</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1</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0</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517320">
                <a:tc>
                  <a:txBody>
                    <a:bodyPr lIns="90000" rIns="900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CY</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AC</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F0</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RS1</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RS0</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OV</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P</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
          <p:cNvSpPr txBox="1"/>
          <p:nvPr/>
        </p:nvSpPr>
        <p:spPr>
          <a:xfrm>
            <a:off x="457200" y="0"/>
            <a:ext cx="8686800" cy="6858000"/>
          </a:xfrm>
          <a:prstGeom prst="rect">
            <a:avLst/>
          </a:prstGeom>
          <a:noFill/>
          <a:ln w="0">
            <a:noFill/>
          </a:ln>
        </p:spPr>
        <p:txBody>
          <a:bodyPr>
            <a:normAutofit fontScale="78000"/>
          </a:bodyPr>
          <a:p>
            <a:pPr marL="609480" indent="-609480">
              <a:lnSpc>
                <a:spcPct val="80000"/>
              </a:lnSpc>
              <a:spcBef>
                <a:spcPts val="998"/>
              </a:spcBef>
              <a:buClr>
                <a:srgbClr val="000000"/>
              </a:buClr>
              <a:buFont typeface="Calibri"/>
              <a:buAutoNum type="arabicPeriod" startAt="5"/>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a:p>
            <a:pPr marL="609480" indent="-609480">
              <a:lnSpc>
                <a:spcPct val="80000"/>
              </a:lnSpc>
              <a:spcBef>
                <a:spcPts val="998"/>
              </a:spcBef>
              <a:buClr>
                <a:srgbClr val="000000"/>
              </a:buClr>
              <a:buFont typeface="Calibri"/>
              <a:buAutoNum type="arabicPeriod" startAt="5"/>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000000"/>
                </a:solidFill>
                <a:uFillTx/>
                <a:latin typeface="Calibri"/>
                <a:ea typeface="SimSun"/>
              </a:rPr>
              <a:t>P3( Port 3) SFR used for I/O and other special purposes</a:t>
            </a:r>
            <a:endParaRPr b="0" lang="en-US" sz="24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609480" indent="-6094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Addition to I/O usage, P3 can also be used for:</a:t>
            </a:r>
            <a:endParaRPr b="0" lang="en-US" sz="2400" spc="-1" strike="noStrike">
              <a:solidFill>
                <a:srgbClr val="000000"/>
              </a:solidFill>
              <a:latin typeface="Calibri"/>
            </a:endParaRPr>
          </a:p>
          <a:p>
            <a:pPr marL="609480" indent="-6094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RXD/TXD:     Receive/Transmit serial data for RS232</a:t>
            </a:r>
            <a:endParaRPr b="0" lang="en-US" sz="2400" spc="-1" strike="noStrike">
              <a:solidFill>
                <a:srgbClr val="000000"/>
              </a:solidFill>
              <a:latin typeface="Calibri"/>
            </a:endParaRPr>
          </a:p>
          <a:p>
            <a:pPr marL="609480" indent="-6094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fr-FR" sz="2400" spc="-1" strike="noStrike">
                <a:solidFill>
                  <a:srgbClr val="000000"/>
                </a:solidFill>
                <a:latin typeface="Calibri"/>
                <a:ea typeface="SimSun"/>
              </a:rPr>
              <a:t>INT0, INT1:   External interrupt port inputs</a:t>
            </a:r>
            <a:endParaRPr b="0" lang="en-US" sz="2400" spc="-1" strike="noStrike">
              <a:solidFill>
                <a:srgbClr val="000000"/>
              </a:solidFill>
              <a:latin typeface="Calibri"/>
            </a:endParaRPr>
          </a:p>
          <a:p>
            <a:pPr marL="609480" indent="-6094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T0,T1:            Alternative Timer 0/1 bit</a:t>
            </a:r>
            <a:endParaRPr b="0" lang="en-US" sz="2400" spc="-1" strike="noStrike">
              <a:solidFill>
                <a:srgbClr val="000000"/>
              </a:solidFill>
              <a:latin typeface="Calibri"/>
            </a:endParaRPr>
          </a:p>
          <a:p>
            <a:pPr marL="609480" indent="-6094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WR/RD :        Write/Read control bits used for external memory</a:t>
            </a:r>
            <a:endParaRPr b="0" lang="en-US" sz="2400" spc="-1" strike="noStrike">
              <a:solidFill>
                <a:srgbClr val="000000"/>
              </a:solidFill>
              <a:latin typeface="Calibri"/>
            </a:endParaRPr>
          </a:p>
          <a:p>
            <a:pPr marL="609480" indent="-6094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If external RAM or EPROM is used, ports P0 and P2 are used to address the external memory.</a:t>
            </a:r>
            <a:endParaRPr b="0" lang="en-US" sz="2400" spc="-1" strike="noStrike">
              <a:solidFill>
                <a:srgbClr val="000000"/>
              </a:solidFill>
              <a:latin typeface="Calibri"/>
            </a:endParaRPr>
          </a:p>
          <a:p>
            <a:pPr marL="609480" indent="-6094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Other port SFRs such as P0, P1, P2 are mainly used for data I/O.</a:t>
            </a:r>
            <a:endParaRPr b="0" lang="en-US" sz="2400" spc="-1" strike="noStrike">
              <a:solidFill>
                <a:srgbClr val="000000"/>
              </a:solidFill>
              <a:latin typeface="Calibri"/>
            </a:endParaRPr>
          </a:p>
        </p:txBody>
      </p:sp>
      <p:graphicFrame>
        <p:nvGraphicFramePr>
          <p:cNvPr id="348" name=""/>
          <p:cNvGraphicFramePr/>
          <p:nvPr/>
        </p:nvGraphicFramePr>
        <p:xfrm>
          <a:off x="762120" y="1143000"/>
          <a:ext cx="7924680" cy="1219320"/>
        </p:xfrm>
        <a:graphic>
          <a:graphicData uri="http://schemas.openxmlformats.org/drawingml/2006/table">
            <a:tbl>
              <a:tblPr/>
              <a:tblGrid>
                <a:gridCol w="990360"/>
                <a:gridCol w="990720"/>
                <a:gridCol w="990720"/>
                <a:gridCol w="990360"/>
                <a:gridCol w="990720"/>
                <a:gridCol w="990720"/>
                <a:gridCol w="990360"/>
                <a:gridCol w="990720"/>
              </a:tblGrid>
              <a:tr h="609480">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7</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6</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5</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4</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3</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2</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1</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0</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609840">
                <a:tc>
                  <a:txBody>
                    <a:bodyPr lIns="90000" rIns="90000" tIns="46800" bIns="468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RD</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WR</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T1</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T0</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INT1</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INT0</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TxD</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RxD</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
          <p:cNvSpPr txBox="1"/>
          <p:nvPr/>
        </p:nvSpPr>
        <p:spPr>
          <a:xfrm>
            <a:off x="457200" y="0"/>
            <a:ext cx="8305920" cy="6858000"/>
          </a:xfrm>
          <a:prstGeom prst="rect">
            <a:avLst/>
          </a:prstGeom>
          <a:noFill/>
          <a:ln w="0">
            <a:noFill/>
          </a:ln>
        </p:spPr>
        <p:txBody>
          <a:bodyPr>
            <a:normAutofit/>
          </a:bodyPr>
          <a:p>
            <a:pPr marL="609480" indent="-609480">
              <a:lnSpc>
                <a:spcPct val="80000"/>
              </a:lnSpc>
              <a:spcBef>
                <a:spcPts val="998"/>
              </a:spcBef>
              <a:buClr>
                <a:srgbClr val="000000"/>
              </a:buClr>
              <a:buFont typeface="Calibri"/>
              <a:buAutoNum type="arabicPeriod" startAt="5"/>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000000"/>
                </a:solidFill>
                <a:uFillTx/>
                <a:latin typeface="Calibri"/>
                <a:ea typeface="SimSun"/>
              </a:rPr>
              <a:t>6. TL0/TL1 SFRs: Lower byte of Timer 0/1, used to set timer interrupt period</a:t>
            </a:r>
            <a:endParaRPr b="0" lang="en-US" sz="24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Calibri"/>
                <a:ea typeface="SimSun"/>
              </a:rPr>
              <a:t>      </a:t>
            </a:r>
            <a:r>
              <a:rPr b="0" lang="en-US" sz="2400" spc="-1" strike="noStrike" u="sng">
                <a:solidFill>
                  <a:srgbClr val="000000"/>
                </a:solidFill>
                <a:uFillTx/>
                <a:latin typeface="Calibri"/>
                <a:ea typeface="SimSun"/>
              </a:rPr>
              <a:t>TH0/TH1 SFRs: Higher byte of Timer 0,used to set timer interrupt period</a:t>
            </a:r>
            <a:endParaRPr b="0" lang="en-US" sz="24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000000"/>
                </a:solidFill>
                <a:uFillTx/>
                <a:latin typeface="Calibri"/>
                <a:ea typeface="SimSun"/>
              </a:rPr>
              <a:t>7.  TMOD ( Timer Mode Register)</a:t>
            </a:r>
            <a:endParaRPr b="0" lang="en-US" sz="24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               </a:t>
            </a:r>
            <a:r>
              <a:rPr b="0" lang="en-US" sz="1800" spc="-1" strike="noStrike">
                <a:solidFill>
                  <a:srgbClr val="000000"/>
                </a:solidFill>
                <a:latin typeface="Calibri"/>
                <a:ea typeface="SimSun"/>
              </a:rPr>
              <a:t>Note: bit 0-3 for Timer0 and bit 4-7 for Timer1</a:t>
            </a:r>
            <a:endParaRPr b="0" lang="en-US" sz="18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Calibri"/>
                <a:ea typeface="SimSun"/>
              </a:rPr>
              <a:t>	</a:t>
            </a:r>
            <a:endParaRPr b="0" lang="en-US" sz="18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Calibri"/>
            </a:endParaRPr>
          </a:p>
          <a:p>
            <a:pPr marL="609480" indent="-609480">
              <a:lnSpc>
                <a:spcPct val="80000"/>
              </a:lnSpc>
              <a:spcBef>
                <a:spcPts val="9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Calibri"/>
            </a:endParaRPr>
          </a:p>
        </p:txBody>
      </p:sp>
      <p:graphicFrame>
        <p:nvGraphicFramePr>
          <p:cNvPr id="350" name=""/>
          <p:cNvGraphicFramePr/>
          <p:nvPr/>
        </p:nvGraphicFramePr>
        <p:xfrm>
          <a:off x="762120" y="2895480"/>
          <a:ext cx="7924680" cy="838440"/>
        </p:xfrm>
        <a:graphic>
          <a:graphicData uri="http://schemas.openxmlformats.org/drawingml/2006/table">
            <a:tbl>
              <a:tblPr/>
              <a:tblGrid>
                <a:gridCol w="990360"/>
                <a:gridCol w="990720"/>
                <a:gridCol w="990720"/>
                <a:gridCol w="990360"/>
                <a:gridCol w="990720"/>
                <a:gridCol w="990720"/>
                <a:gridCol w="990360"/>
                <a:gridCol w="990720"/>
              </a:tblGrid>
              <a:tr h="419400">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7</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6</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5</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4</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3</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2</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1</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bit 0</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r h="419040">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Gate</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C/T</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M1</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M0</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Gate</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C/T</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M1</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tIns="46800" bIns="46800">
                      <a:noAutofit/>
                    </a:bodyPr>
                    <a:p>
                      <a:pPr marL="342720" indent="-342720"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0000"/>
                          </a:solidFill>
                          <a:latin typeface="Times New Roman"/>
                          <a:ea typeface="SimSun"/>
                        </a:rPr>
                        <a:t>M0</a:t>
                      </a:r>
                      <a:endParaRPr b="0" lang="en-US" sz="1000" spc="-1" strike="noStrike">
                        <a:latin typeface="Times New Roman"/>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
          <p:cNvSpPr txBox="1"/>
          <p:nvPr/>
        </p:nvSpPr>
        <p:spPr>
          <a:xfrm>
            <a:off x="456840" y="228600"/>
            <a:ext cx="8534520" cy="6400800"/>
          </a:xfrm>
          <a:prstGeom prst="rect">
            <a:avLst/>
          </a:prstGeom>
          <a:noFill/>
          <a:ln w="0">
            <a:noFill/>
          </a:ln>
        </p:spPr>
        <p:txBody>
          <a:bodyPr>
            <a:normAutofit/>
          </a:bodyPr>
          <a:p>
            <a:pPr marL="609480" indent="-6094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a:p>
            <a:pPr marL="609480" indent="-6094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a:p>
            <a:pPr marL="609480" indent="-6094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Working as a “Timer”, the timer is incremented by one every machine cycle. A machine cycle consists of 12 oscillator periods, so the count rate is 1/12 of the oscillator frequency. </a:t>
            </a:r>
            <a:endParaRPr b="0" lang="en-US" sz="2400" spc="-1" strike="noStrike">
              <a:solidFill>
                <a:srgbClr val="000000"/>
              </a:solidFill>
              <a:latin typeface="Calibri"/>
            </a:endParaRPr>
          </a:p>
          <a:p>
            <a:pPr marL="609480" indent="-6094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Working as a “Counter”, the counter is incremented in response to a falling edge transition in the external input pins. </a:t>
            </a:r>
            <a:endParaRPr b="0" lang="en-US" sz="2400" spc="-1" strike="noStrike">
              <a:solidFill>
                <a:srgbClr val="000000"/>
              </a:solidFill>
              <a:latin typeface="Calibri"/>
            </a:endParaRPr>
          </a:p>
          <a:p>
            <a:pPr marL="609480" indent="-6094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The external input is sampled once every machine cycle. A “high” sample followed by a low sample is counted once.  </a:t>
            </a:r>
            <a:endParaRPr b="0" lang="en-US" sz="2400" spc="-1" strike="noStrike">
              <a:solidFill>
                <a:srgbClr val="000000"/>
              </a:solidFill>
              <a:latin typeface="Calibri"/>
            </a:endParaRPr>
          </a:p>
          <a:p>
            <a:pPr marL="609480" indent="-609480">
              <a:lnSpc>
                <a:spcPct val="80000"/>
              </a:lnSpc>
              <a:spcBef>
                <a:spcPts val="998"/>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ea typeface="SimSun"/>
              </a:rPr>
              <a:t> </a:t>
            </a:r>
            <a:r>
              <a:rPr b="0" lang="en-US" sz="2400" spc="-1" strike="noStrike">
                <a:solidFill>
                  <a:srgbClr val="000000"/>
                </a:solidFill>
                <a:latin typeface="Calibri"/>
                <a:ea typeface="SimSun"/>
              </a:rPr>
              <a:t>Timer 0 and Timer 1 have four operating modes.</a:t>
            </a:r>
            <a:endParaRPr b="0" lang="en-US" sz="2400" spc="-1" strike="noStrike">
              <a:solidFill>
                <a:srgbClr val="000000"/>
              </a:solidFill>
              <a:latin typeface="Calibri"/>
            </a:endParaRPr>
          </a:p>
        </p:txBody>
      </p:sp>
      <p:sp>
        <p:nvSpPr>
          <p:cNvPr id="352" name="Text Box 33"/>
          <p:cNvSpPr/>
          <p:nvPr/>
        </p:nvSpPr>
        <p:spPr>
          <a:xfrm>
            <a:off x="2362320" y="3962520"/>
            <a:ext cx="4495680" cy="167616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fillRef idx="0"/>
          <a:effectRef idx="0"/>
          <a:fontRef idx="minor"/>
        </p:style>
        <p:txBody>
          <a:bodyPr wrap="none" lIns="90000" rIns="90000" tIns="46800" bIns="468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fr-FR" sz="2000" spc="-1" strike="noStrike">
                <a:latin typeface="Calibri"/>
                <a:ea typeface="MS PGothic"/>
              </a:rPr>
              <a:t>M1, M0         Mode Control</a:t>
            </a:r>
            <a:endParaRPr b="0" lang="en-US" sz="20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fr-FR" sz="2000" spc="-1" strike="noStrike">
                <a:latin typeface="Calibri"/>
                <a:ea typeface="MS PGothic"/>
              </a:rPr>
              <a:t> </a:t>
            </a:r>
            <a:r>
              <a:rPr b="0" lang="fr-FR" sz="2000" spc="-1" strike="noStrike">
                <a:latin typeface="Calibri"/>
                <a:ea typeface="MS PGothic"/>
              </a:rPr>
              <a:t>0     0            (Mode 0)  13 bit count mode</a:t>
            </a:r>
            <a:endParaRPr b="0" lang="en-US" sz="20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fr-FR" sz="2000" spc="-1" strike="noStrike">
                <a:latin typeface="Calibri"/>
                <a:ea typeface="MS PGothic"/>
              </a:rPr>
              <a:t> </a:t>
            </a:r>
            <a:r>
              <a:rPr b="0" lang="fr-FR" sz="2000" spc="-1" strike="noStrike">
                <a:latin typeface="Calibri"/>
                <a:ea typeface="MS PGothic"/>
              </a:rPr>
              <a:t>0     1            (Mode 1)  16 bit count mode</a:t>
            </a:r>
            <a:endParaRPr b="0" lang="en-US" sz="20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fr-FR" sz="2000" spc="-1" strike="noStrike">
                <a:latin typeface="Calibri"/>
                <a:ea typeface="MS PGothic"/>
              </a:rPr>
              <a:t> </a:t>
            </a:r>
            <a:r>
              <a:rPr b="0" lang="fr-FR" sz="2000" spc="-1" strike="noStrike">
                <a:latin typeface="Calibri"/>
                <a:ea typeface="MS PGothic"/>
              </a:rPr>
              <a:t>1     0            (Mode 2)  Auto reload mode</a:t>
            </a:r>
            <a:endParaRPr b="0" lang="en-US" sz="20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fr-FR" sz="2000" spc="-1" strike="noStrike">
                <a:latin typeface="Calibri"/>
                <a:ea typeface="MS PGothic"/>
              </a:rPr>
              <a:t> </a:t>
            </a:r>
            <a:r>
              <a:rPr b="0" lang="fr-FR" sz="2000" spc="-1" strike="noStrike">
                <a:latin typeface="Calibri"/>
                <a:ea typeface="MS PGothic"/>
              </a:rPr>
              <a:t>1     1            (Mode 3)  Multiple mode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itle 1"/>
          <p:cNvSpPr txBox="1"/>
          <p:nvPr/>
        </p:nvSpPr>
        <p:spPr>
          <a:xfrm>
            <a:off x="628560" y="365040"/>
            <a:ext cx="7886520" cy="1325160"/>
          </a:xfrm>
          <a:prstGeom prst="rect">
            <a:avLst/>
          </a:prstGeom>
          <a:noFill/>
          <a:ln w="0">
            <a:noFill/>
          </a:ln>
        </p:spPr>
        <p:txBody>
          <a:bodyPr anchor="ctr">
            <a:normAutofit fontScale="70000"/>
          </a:bodyPr>
          <a:p>
            <a:pPr>
              <a:lnSpc>
                <a:spcPct val="90000"/>
              </a:lnSpc>
            </a:pPr>
            <a:r>
              <a:rPr b="1" lang="en-US" sz="3200" spc="-1" strike="noStrike">
                <a:solidFill>
                  <a:srgbClr val="000000"/>
                </a:solidFill>
                <a:latin typeface="Calibri Light"/>
              </a:rPr>
              <a:t>CRITERIA FOR CHOOSING A MICROCONTROLLER</a:t>
            </a:r>
            <a:br/>
            <a:endParaRPr b="0" lang="en-US" sz="3200" spc="-1" strike="noStrike">
              <a:solidFill>
                <a:srgbClr val="000000"/>
              </a:solidFill>
              <a:latin typeface="Calibri"/>
            </a:endParaRPr>
          </a:p>
        </p:txBody>
      </p:sp>
      <p:sp>
        <p:nvSpPr>
          <p:cNvPr id="227" name="Content Placeholder 2"/>
          <p:cNvSpPr txBox="1"/>
          <p:nvPr/>
        </p:nvSpPr>
        <p:spPr>
          <a:xfrm>
            <a:off x="628560" y="1825560"/>
            <a:ext cx="788652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Availability of assembler, compiler.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Availability  and reliable sources</a:t>
            </a:r>
            <a:endParaRPr b="0" lang="en-US" sz="2800" spc="-1" strike="noStrike">
              <a:solidFill>
                <a:srgbClr val="000000"/>
              </a:solidFill>
              <a:latin typeface="Calibri"/>
            </a:endParaRPr>
          </a:p>
        </p:txBody>
      </p:sp>
      <p:sp>
        <p:nvSpPr>
          <p:cNvPr id="228" name="Slide Number Placeholder 3"/>
          <p:cNvSpPr txBox="1"/>
          <p:nvPr/>
        </p:nvSpPr>
        <p:spPr>
          <a:xfrm>
            <a:off x="6458040" y="6356520"/>
            <a:ext cx="2057040" cy="364680"/>
          </a:xfrm>
          <a:prstGeom prst="rect">
            <a:avLst/>
          </a:prstGeom>
          <a:noFill/>
          <a:ln w="0">
            <a:noFill/>
          </a:ln>
        </p:spPr>
        <p:txBody>
          <a:bodyPr anchor="ctr">
            <a:noAutofit/>
          </a:bodyPr>
          <a:p>
            <a:pPr algn="r">
              <a:lnSpc>
                <a:spcPct val="100000"/>
              </a:lnSpc>
            </a:pPr>
            <a:fld id="{EA0C009A-D530-459F-A6E4-F3495BB00BA5}" type="slidenum">
              <a:rPr b="0" lang="en-US" sz="1200" spc="-1" strike="noStrike">
                <a:solidFill>
                  <a:srgbClr val="8b8b8b"/>
                </a:solidFill>
                <a:latin typeface="Calibri"/>
              </a:rPr>
              <a:t>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Google Shape;89;p2"/>
          <p:cNvSpPr txBox="1"/>
          <p:nvPr/>
        </p:nvSpPr>
        <p:spPr>
          <a:xfrm>
            <a:off x="457200" y="304920"/>
            <a:ext cx="8229240" cy="685440"/>
          </a:xfrm>
          <a:prstGeom prst="rect">
            <a:avLst/>
          </a:prstGeom>
          <a:noFill/>
          <a:ln w="0">
            <a:noFill/>
          </a:ln>
        </p:spPr>
        <p:txBody>
          <a:bodyPr anchor="ctr">
            <a:noAutofit/>
          </a:bodyPr>
          <a:p>
            <a:pPr>
              <a:lnSpc>
                <a:spcPct val="90000"/>
              </a:lnSpc>
              <a:tabLst>
                <a:tab algn="l" pos="0"/>
              </a:tabLst>
            </a:pPr>
            <a:r>
              <a:rPr b="0" lang="en-US" sz="3600" spc="-1" strike="noStrike">
                <a:solidFill>
                  <a:srgbClr val="000000"/>
                </a:solidFill>
                <a:latin typeface="Calibri"/>
                <a:ea typeface="Calibri"/>
              </a:rPr>
              <a:t>   </a:t>
            </a:r>
            <a:r>
              <a:rPr b="1" lang="en-US" sz="4400" spc="-1" strike="noStrike">
                <a:solidFill>
                  <a:srgbClr val="000000"/>
                </a:solidFill>
                <a:latin typeface="Calibri"/>
                <a:ea typeface="Calibri"/>
              </a:rPr>
              <a:t>8051 data type and directives</a:t>
            </a:r>
            <a:endParaRPr b="0" lang="en-US" sz="4400" spc="-1" strike="noStrike">
              <a:solidFill>
                <a:srgbClr val="000000"/>
              </a:solidFill>
              <a:latin typeface="Arial"/>
            </a:endParaRPr>
          </a:p>
        </p:txBody>
      </p:sp>
      <p:sp>
        <p:nvSpPr>
          <p:cNvPr id="354" name="Google Shape;90;p2_1"/>
          <p:cNvSpPr txBox="1"/>
          <p:nvPr/>
        </p:nvSpPr>
        <p:spPr>
          <a:xfrm>
            <a:off x="304920" y="1219320"/>
            <a:ext cx="8610120" cy="3885840"/>
          </a:xfrm>
          <a:prstGeom prst="rect">
            <a:avLst/>
          </a:prstGeom>
          <a:noFill/>
          <a:ln w="0">
            <a:noFill/>
          </a:ln>
        </p:spPr>
        <p:txBody>
          <a:bodyPr>
            <a:noAutofit/>
          </a:bodyPr>
          <a:p>
            <a:pPr marL="228600" indent="-228240" algn="just">
              <a:lnSpc>
                <a:spcPct val="90000"/>
              </a:lnSpc>
              <a:buClr>
                <a:srgbClr val="000000"/>
              </a:buClr>
              <a:buFont typeface="Arial"/>
              <a:buChar char="•"/>
            </a:pPr>
            <a:r>
              <a:rPr b="0" lang="en-US" sz="2800" spc="-1" strike="noStrike">
                <a:solidFill>
                  <a:srgbClr val="000000"/>
                </a:solidFill>
                <a:latin typeface="Times New Roman"/>
                <a:ea typeface="Times New Roman"/>
              </a:rPr>
              <a:t>The 8051 microcontroller has only one data type. It is 8 bits, and the size of each register is also 8 bits. </a:t>
            </a:r>
            <a:endParaRPr b="0" lang="en-US" sz="2800" spc="-1" strike="noStrike">
              <a:solidFill>
                <a:srgbClr val="000000"/>
              </a:solidFill>
              <a:latin typeface="Arial"/>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Times New Roman"/>
                <a:ea typeface="Times New Roman"/>
              </a:rPr>
              <a:t>It is the job of the programmer to break down data larger than 8 bits (00 to FFH, or 0 to 255 in decimal) to be processed by the CPU. For examples of how to process data larger than 8 bits. </a:t>
            </a:r>
            <a:endParaRPr b="0" lang="en-US" sz="2800" spc="-1" strike="noStrike">
              <a:solidFill>
                <a:srgbClr val="000000"/>
              </a:solidFill>
              <a:latin typeface="Arial"/>
            </a:endParaRPr>
          </a:p>
          <a:p>
            <a:pPr marL="228600" indent="-228240" algn="just">
              <a:lnSpc>
                <a:spcPct val="90000"/>
              </a:lnSpc>
              <a:spcBef>
                <a:spcPts val="1001"/>
              </a:spcBef>
              <a:buClr>
                <a:srgbClr val="000000"/>
              </a:buClr>
              <a:buFont typeface="Arial"/>
              <a:buChar char="•"/>
            </a:pPr>
            <a:r>
              <a:rPr b="0" lang="en-US" sz="2800" spc="-1" strike="noStrike">
                <a:solidFill>
                  <a:srgbClr val="000000"/>
                </a:solidFill>
                <a:latin typeface="Times New Roman"/>
                <a:ea typeface="Times New Roman"/>
              </a:rPr>
              <a:t>The data types used by the 8051 can be positive or negative.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Google Shape;95;p3"/>
          <p:cNvSpPr txBox="1"/>
          <p:nvPr/>
        </p:nvSpPr>
        <p:spPr>
          <a:xfrm>
            <a:off x="628560" y="365040"/>
            <a:ext cx="7886520" cy="1325160"/>
          </a:xfrm>
          <a:prstGeom prst="rect">
            <a:avLst/>
          </a:prstGeom>
          <a:noFill/>
          <a:ln w="0">
            <a:noFill/>
          </a:ln>
        </p:spPr>
        <p:txBody>
          <a:bodyPr anchor="ctr">
            <a:noAutofit/>
          </a:bodyPr>
          <a:p>
            <a:pPr>
              <a:lnSpc>
                <a:spcPct val="90000"/>
              </a:lnSpc>
              <a:tabLst>
                <a:tab algn="l" pos="0"/>
              </a:tabLst>
            </a:pPr>
            <a:r>
              <a:rPr b="1" lang="en-US" sz="4400" spc="-1" strike="noStrike">
                <a:solidFill>
                  <a:srgbClr val="000000"/>
                </a:solidFill>
                <a:latin typeface="Calibri"/>
                <a:ea typeface="Calibri"/>
              </a:rPr>
              <a:t>DB (define byte)</a:t>
            </a:r>
            <a:endParaRPr b="0" lang="en-US" sz="4400" spc="-1" strike="noStrike">
              <a:solidFill>
                <a:srgbClr val="000000"/>
              </a:solidFill>
              <a:latin typeface="Arial"/>
            </a:endParaRPr>
          </a:p>
        </p:txBody>
      </p:sp>
      <p:sp>
        <p:nvSpPr>
          <p:cNvPr id="356" name="Google Shape;96;p3_1"/>
          <p:cNvSpPr txBox="1"/>
          <p:nvPr/>
        </p:nvSpPr>
        <p:spPr>
          <a:xfrm>
            <a:off x="628560" y="1825560"/>
            <a:ext cx="8057880" cy="4530240"/>
          </a:xfrm>
          <a:prstGeom prst="rect">
            <a:avLst/>
          </a:prstGeom>
          <a:noFill/>
          <a:ln w="0">
            <a:noFill/>
          </a:ln>
        </p:spPr>
        <p:txBody>
          <a:bodyPr>
            <a:noAutofit/>
          </a:bodyPr>
          <a:p>
            <a:pPr marL="228600" indent="-228240">
              <a:lnSpc>
                <a:spcPct val="90000"/>
              </a:lnSpc>
              <a:buClr>
                <a:srgbClr val="000000"/>
              </a:buClr>
              <a:buFont typeface="Arial"/>
              <a:buChar char="•"/>
            </a:pPr>
            <a:r>
              <a:rPr b="0" lang="en-US" sz="2400" spc="-1" strike="noStrike">
                <a:solidFill>
                  <a:srgbClr val="000000"/>
                </a:solidFill>
                <a:latin typeface="Times New Roman"/>
                <a:ea typeface="Times New Roman"/>
              </a:rPr>
              <a:t>The DB directive is the most widely used data directive in the assembler. It is used to define the 8-bit data. When DB is used to define data, the numbers can be in decimal, binary, hex, or ASCII formats. For decimal, the “D” after the decimal number is optional, but using “B” (binary) and “H” (hexadecimal) for the others is required. </a:t>
            </a:r>
            <a:endParaRPr b="0" lang="en-US" sz="24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Times New Roman"/>
                <a:ea typeface="Times New Roman"/>
              </a:rPr>
              <a:t>Regardless of which is used, the assembler will convert the numbers into hex. To indicate ASCII, simply place the characters in quotation marks (‘like this’). The assembler will assign the ASCII code for the numbers or characters automatically. The DB directive is the only directive that can be used to define ASCII strings larger than two characters; therefore, it should be used for all ASCII data definitions.</a:t>
            </a:r>
            <a:endParaRPr b="0" lang="en-US" sz="2400" spc="-1" strike="noStrike">
              <a:solidFill>
                <a:srgbClr val="000000"/>
              </a:solidFill>
              <a:latin typeface="Arial"/>
            </a:endParaRPr>
          </a:p>
          <a:p>
            <a:pPr marL="228600" indent="-228240">
              <a:lnSpc>
                <a:spcPct val="90000"/>
              </a:lnSpc>
              <a:spcBef>
                <a:spcPts val="1001"/>
              </a:spcBef>
              <a:tabLst>
                <a:tab algn="l" pos="0"/>
              </a:tabLst>
            </a:pPr>
            <a:endParaRPr b="0" lang="en-US" sz="2400" spc="-1" strike="noStrike">
              <a:solidFill>
                <a:srgbClr val="000000"/>
              </a:solidFill>
              <a:latin typeface="Arial"/>
            </a:endParaRPr>
          </a:p>
          <a:p>
            <a:pPr marL="228600" indent="-75960">
              <a:lnSpc>
                <a:spcPct val="90000"/>
              </a:lnSpc>
              <a:spcBef>
                <a:spcPts val="1001"/>
              </a:spcBef>
              <a:tabLst>
                <a:tab algn="l" pos="0"/>
              </a:tabLst>
            </a:pPr>
            <a:endParaRPr b="0" lang="en-US" sz="2400" spc="-1" strike="noStrike">
              <a:solidFill>
                <a:srgbClr val="000000"/>
              </a:solidFill>
              <a:latin typeface="Arial"/>
            </a:endParaRPr>
          </a:p>
        </p:txBody>
      </p:sp>
      <p:sp>
        <p:nvSpPr>
          <p:cNvPr id="357" name="Google Shape;97;p3_1"/>
          <p:cNvSpPr/>
          <p:nvPr/>
        </p:nvSpPr>
        <p:spPr>
          <a:xfrm>
            <a:off x="6458040" y="6356520"/>
            <a:ext cx="2057040" cy="364680"/>
          </a:xfrm>
          <a:prstGeom prst="rect">
            <a:avLst/>
          </a:prstGeom>
          <a:noFill/>
          <a:ln w="0">
            <a:noFill/>
          </a:ln>
        </p:spPr>
        <p:style>
          <a:lnRef idx="0"/>
          <a:fillRef idx="0"/>
          <a:effectRef idx="0"/>
          <a:fontRef idx="minor"/>
        </p:style>
        <p:txBody>
          <a:bodyPr anchor="ctr">
            <a:noAutofit/>
          </a:bodyPr>
          <a:p>
            <a:pPr algn="r">
              <a:lnSpc>
                <a:spcPct val="100000"/>
              </a:lnSpc>
              <a:tabLst>
                <a:tab algn="l" pos="0"/>
              </a:tabLst>
            </a:pPr>
            <a:fld id="{EC31540D-106E-4B02-80D6-1145F3E5D388}" type="slidenum">
              <a:rPr b="0" lang="en-US" sz="1200" spc="-1" strike="noStrike">
                <a:solidFill>
                  <a:srgbClr val="898989"/>
                </a:solidFill>
                <a:latin typeface="Arial"/>
                <a:ea typeface="Arial"/>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Google Shape;102;p4"/>
          <p:cNvSpPr txBox="1"/>
          <p:nvPr/>
        </p:nvSpPr>
        <p:spPr>
          <a:xfrm>
            <a:off x="628560" y="365040"/>
            <a:ext cx="7886520" cy="1325160"/>
          </a:xfrm>
          <a:prstGeom prst="rect">
            <a:avLst/>
          </a:prstGeom>
          <a:noFill/>
          <a:ln w="0">
            <a:noFill/>
          </a:ln>
        </p:spPr>
        <p:txBody>
          <a:bodyPr anchor="ctr">
            <a:noAutofit/>
          </a:bodyPr>
          <a:p>
            <a:pPr>
              <a:lnSpc>
                <a:spcPct val="90000"/>
              </a:lnSpc>
              <a:tabLst>
                <a:tab algn="l" pos="0"/>
              </a:tabLst>
            </a:pPr>
            <a:r>
              <a:rPr b="0" lang="en-US" sz="4400" spc="-1" strike="noStrike">
                <a:solidFill>
                  <a:srgbClr val="000000"/>
                </a:solidFill>
                <a:latin typeface="Calibri"/>
                <a:ea typeface="Calibri"/>
              </a:rPr>
              <a:t>DB examples</a:t>
            </a:r>
            <a:endParaRPr b="0" lang="en-US" sz="4400" spc="-1" strike="noStrike">
              <a:solidFill>
                <a:srgbClr val="000000"/>
              </a:solidFill>
              <a:latin typeface="Arial"/>
            </a:endParaRPr>
          </a:p>
        </p:txBody>
      </p:sp>
      <p:sp>
        <p:nvSpPr>
          <p:cNvPr id="359" name="Google Shape;103;p4_1"/>
          <p:cNvSpPr/>
          <p:nvPr/>
        </p:nvSpPr>
        <p:spPr>
          <a:xfrm>
            <a:off x="6458040" y="6356520"/>
            <a:ext cx="2057040" cy="364680"/>
          </a:xfrm>
          <a:prstGeom prst="rect">
            <a:avLst/>
          </a:prstGeom>
          <a:noFill/>
          <a:ln w="0">
            <a:noFill/>
          </a:ln>
        </p:spPr>
        <p:style>
          <a:lnRef idx="0"/>
          <a:fillRef idx="0"/>
          <a:effectRef idx="0"/>
          <a:fontRef idx="minor"/>
        </p:style>
        <p:txBody>
          <a:bodyPr anchor="ctr">
            <a:noAutofit/>
          </a:bodyPr>
          <a:p>
            <a:pPr algn="r">
              <a:lnSpc>
                <a:spcPct val="100000"/>
              </a:lnSpc>
              <a:tabLst>
                <a:tab algn="l" pos="0"/>
              </a:tabLst>
            </a:pPr>
            <a:fld id="{ECFF0961-1B02-4CE7-B95E-4A6323117A29}" type="slidenum">
              <a:rPr b="0" lang="en-US" sz="1200" spc="-1" strike="noStrike">
                <a:solidFill>
                  <a:srgbClr val="898989"/>
                </a:solidFill>
                <a:latin typeface="Arial"/>
                <a:ea typeface="Arial"/>
              </a:rPr>
              <a:t>&lt;number&gt;</a:t>
            </a:fld>
            <a:endParaRPr b="0" lang="en-US" sz="1200" spc="-1" strike="noStrike">
              <a:latin typeface="Arial"/>
            </a:endParaRPr>
          </a:p>
        </p:txBody>
      </p:sp>
      <p:pic>
        <p:nvPicPr>
          <p:cNvPr id="360" name="Google Shape;104;p4_1" descr=""/>
          <p:cNvPicPr/>
          <p:nvPr/>
        </p:nvPicPr>
        <p:blipFill>
          <a:blip r:embed="rId1"/>
          <a:stretch/>
        </p:blipFill>
        <p:spPr>
          <a:xfrm>
            <a:off x="914400" y="1905120"/>
            <a:ext cx="6673320" cy="3885840"/>
          </a:xfrm>
          <a:prstGeom prst="rect">
            <a:avLst/>
          </a:prstGeom>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Google Shape;109;p5"/>
          <p:cNvSpPr txBox="1"/>
          <p:nvPr/>
        </p:nvSpPr>
        <p:spPr>
          <a:xfrm>
            <a:off x="628560" y="365040"/>
            <a:ext cx="7886520" cy="1325160"/>
          </a:xfrm>
          <a:prstGeom prst="rect">
            <a:avLst/>
          </a:prstGeom>
          <a:noFill/>
          <a:ln w="0">
            <a:noFill/>
          </a:ln>
        </p:spPr>
        <p:txBody>
          <a:bodyPr anchor="ctr">
            <a:noAutofit/>
          </a:bodyPr>
          <a:p>
            <a:pPr>
              <a:lnSpc>
                <a:spcPct val="90000"/>
              </a:lnSpc>
              <a:tabLst>
                <a:tab algn="l" pos="0"/>
              </a:tabLst>
            </a:pPr>
            <a:r>
              <a:rPr b="1" i="1" lang="en-US" sz="4400" spc="-1" strike="noStrike">
                <a:solidFill>
                  <a:srgbClr val="000000"/>
                </a:solidFill>
                <a:latin typeface="Calibri"/>
                <a:ea typeface="Calibri"/>
              </a:rPr>
              <a:t>ORG (origin)</a:t>
            </a:r>
            <a:endParaRPr b="0" lang="en-US" sz="4400" spc="-1" strike="noStrike">
              <a:solidFill>
                <a:srgbClr val="000000"/>
              </a:solidFill>
              <a:latin typeface="Arial"/>
            </a:endParaRPr>
          </a:p>
        </p:txBody>
      </p:sp>
      <p:sp>
        <p:nvSpPr>
          <p:cNvPr id="362" name="Google Shape;110;p5_1"/>
          <p:cNvSpPr txBox="1"/>
          <p:nvPr/>
        </p:nvSpPr>
        <p:spPr>
          <a:xfrm>
            <a:off x="628560" y="1825560"/>
            <a:ext cx="7886520" cy="4350960"/>
          </a:xfrm>
          <a:prstGeom prst="rect">
            <a:avLst/>
          </a:prstGeom>
          <a:noFill/>
          <a:ln w="0">
            <a:noFill/>
          </a:ln>
        </p:spPr>
        <p:txBody>
          <a:bodyPr>
            <a:noAutofit/>
          </a:bodyPr>
          <a:p>
            <a:pPr algn="just">
              <a:lnSpc>
                <a:spcPct val="90000"/>
              </a:lnSpc>
              <a:tabLst>
                <a:tab algn="l" pos="0"/>
              </a:tabLst>
            </a:pPr>
            <a:br/>
            <a:r>
              <a:rPr b="0" lang="en-US" sz="2800" spc="-1" strike="noStrike">
                <a:solidFill>
                  <a:srgbClr val="000000"/>
                </a:solidFill>
                <a:latin typeface="Calibri"/>
                <a:ea typeface="Calibri"/>
              </a:rPr>
              <a:t>The ORG directive is used to indicate the beginning of the address. The number that comes after ORG can be either in hex or in decimal. If the number is not followed by H, it is decimal and the assembler will convert it to hex. Some assemblers use “. ORG” (notice the dot) instead of “ORG” for the origin directive. Check your assembler.</a:t>
            </a:r>
            <a:endParaRPr b="0" lang="en-US" sz="2800" spc="-1" strike="noStrike">
              <a:solidFill>
                <a:srgbClr val="000000"/>
              </a:solidFill>
              <a:latin typeface="Arial"/>
            </a:endParaRPr>
          </a:p>
          <a:p>
            <a:pPr marL="228600" indent="-50400">
              <a:lnSpc>
                <a:spcPct val="90000"/>
              </a:lnSpc>
              <a:spcBef>
                <a:spcPts val="1001"/>
              </a:spcBef>
              <a:tabLst>
                <a:tab algn="l" pos="0"/>
              </a:tabLst>
            </a:pPr>
            <a:endParaRPr b="0" lang="en-US" sz="2800" spc="-1" strike="noStrike">
              <a:solidFill>
                <a:srgbClr val="000000"/>
              </a:solidFill>
              <a:latin typeface="Arial"/>
            </a:endParaRPr>
          </a:p>
        </p:txBody>
      </p:sp>
      <p:sp>
        <p:nvSpPr>
          <p:cNvPr id="363" name="Google Shape;111;p5_1"/>
          <p:cNvSpPr/>
          <p:nvPr/>
        </p:nvSpPr>
        <p:spPr>
          <a:xfrm>
            <a:off x="6458040" y="6356520"/>
            <a:ext cx="2057040" cy="364680"/>
          </a:xfrm>
          <a:prstGeom prst="rect">
            <a:avLst/>
          </a:prstGeom>
          <a:noFill/>
          <a:ln w="0">
            <a:noFill/>
          </a:ln>
        </p:spPr>
        <p:style>
          <a:lnRef idx="0"/>
          <a:fillRef idx="0"/>
          <a:effectRef idx="0"/>
          <a:fontRef idx="minor"/>
        </p:style>
        <p:txBody>
          <a:bodyPr anchor="ctr">
            <a:noAutofit/>
          </a:bodyPr>
          <a:p>
            <a:pPr algn="r">
              <a:lnSpc>
                <a:spcPct val="100000"/>
              </a:lnSpc>
              <a:tabLst>
                <a:tab algn="l" pos="0"/>
              </a:tabLst>
            </a:pPr>
            <a:fld id="{BD81413D-19B4-4477-97BC-1B79AF53F855}" type="slidenum">
              <a:rPr b="0" lang="en-US" sz="1200" spc="-1" strike="noStrike">
                <a:solidFill>
                  <a:srgbClr val="898989"/>
                </a:solidFill>
                <a:latin typeface="Arial"/>
                <a:ea typeface="Arial"/>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Google Shape;116;p6"/>
          <p:cNvSpPr txBox="1"/>
          <p:nvPr/>
        </p:nvSpPr>
        <p:spPr>
          <a:xfrm>
            <a:off x="620640" y="46080"/>
            <a:ext cx="7886520" cy="1325160"/>
          </a:xfrm>
          <a:prstGeom prst="rect">
            <a:avLst/>
          </a:prstGeom>
          <a:noFill/>
          <a:ln w="0">
            <a:noFill/>
          </a:ln>
        </p:spPr>
        <p:txBody>
          <a:bodyPr anchor="ctr">
            <a:noAutofit/>
          </a:bodyPr>
          <a:p>
            <a:pPr>
              <a:lnSpc>
                <a:spcPct val="90000"/>
              </a:lnSpc>
              <a:tabLst>
                <a:tab algn="l" pos="0"/>
              </a:tabLst>
            </a:pPr>
            <a:r>
              <a:rPr b="1" i="1" lang="en-US" sz="4400" spc="-1" strike="noStrike">
                <a:solidFill>
                  <a:srgbClr val="000000"/>
                </a:solidFill>
                <a:latin typeface="Calibri"/>
                <a:ea typeface="Calibri"/>
              </a:rPr>
              <a:t>EQU (equate)</a:t>
            </a:r>
            <a:endParaRPr b="0" lang="en-US" sz="4400" spc="-1" strike="noStrike">
              <a:solidFill>
                <a:srgbClr val="000000"/>
              </a:solidFill>
              <a:latin typeface="Arial"/>
            </a:endParaRPr>
          </a:p>
        </p:txBody>
      </p:sp>
      <p:sp>
        <p:nvSpPr>
          <p:cNvPr id="365" name="Google Shape;117;p6_1"/>
          <p:cNvSpPr txBox="1"/>
          <p:nvPr/>
        </p:nvSpPr>
        <p:spPr>
          <a:xfrm>
            <a:off x="380880" y="1371600"/>
            <a:ext cx="8133840" cy="3428640"/>
          </a:xfrm>
          <a:prstGeom prst="rect">
            <a:avLst/>
          </a:prstGeom>
          <a:noFill/>
          <a:ln w="0">
            <a:noFill/>
          </a:ln>
        </p:spPr>
        <p:txBody>
          <a:bodyPr>
            <a:noAutofit/>
          </a:bodyPr>
          <a:p>
            <a:pPr marL="228600" indent="-228240" algn="just">
              <a:lnSpc>
                <a:spcPct val="90000"/>
              </a:lnSpc>
              <a:buClr>
                <a:srgbClr val="000000"/>
              </a:buClr>
              <a:buFont typeface="Arial"/>
              <a:buChar char="•"/>
            </a:pPr>
            <a:r>
              <a:rPr b="0" lang="en-US" sz="2800" spc="-1" strike="noStrike">
                <a:solidFill>
                  <a:srgbClr val="000000"/>
                </a:solidFill>
                <a:latin typeface="Calibri"/>
                <a:ea typeface="Calibri"/>
              </a:rPr>
              <a:t>This is used to define a constant without occupying a memory location. The EQU directive does not set aside storage for a data item but associates a constant value with a data label so that when the label appears in the program, itp constant value will be substituted for the label. The following uses EQU for the counter constant and then the constant is used to load the R3 register.</a:t>
            </a:r>
            <a:endParaRPr b="0" lang="en-US" sz="2800" spc="-1" strike="noStrike">
              <a:solidFill>
                <a:srgbClr val="000000"/>
              </a:solidFill>
              <a:latin typeface="Arial"/>
            </a:endParaRPr>
          </a:p>
          <a:p>
            <a:pPr marL="228600" indent="-50400">
              <a:lnSpc>
                <a:spcPct val="90000"/>
              </a:lnSpc>
              <a:spcBef>
                <a:spcPts val="1001"/>
              </a:spcBef>
              <a:tabLst>
                <a:tab algn="l" pos="0"/>
              </a:tabLst>
            </a:pPr>
            <a:endParaRPr b="0" lang="en-US" sz="2800" spc="-1" strike="noStrike">
              <a:solidFill>
                <a:srgbClr val="000000"/>
              </a:solidFill>
              <a:latin typeface="Arial"/>
            </a:endParaRPr>
          </a:p>
        </p:txBody>
      </p:sp>
      <p:sp>
        <p:nvSpPr>
          <p:cNvPr id="366" name="Google Shape;118;p6_1"/>
          <p:cNvSpPr/>
          <p:nvPr/>
        </p:nvSpPr>
        <p:spPr>
          <a:xfrm>
            <a:off x="6458040" y="6356520"/>
            <a:ext cx="2057040" cy="364680"/>
          </a:xfrm>
          <a:prstGeom prst="rect">
            <a:avLst/>
          </a:prstGeom>
          <a:noFill/>
          <a:ln w="0">
            <a:noFill/>
          </a:ln>
        </p:spPr>
        <p:style>
          <a:lnRef idx="0"/>
          <a:fillRef idx="0"/>
          <a:effectRef idx="0"/>
          <a:fontRef idx="minor"/>
        </p:style>
        <p:txBody>
          <a:bodyPr anchor="ctr">
            <a:noAutofit/>
          </a:bodyPr>
          <a:p>
            <a:pPr algn="r">
              <a:lnSpc>
                <a:spcPct val="100000"/>
              </a:lnSpc>
              <a:tabLst>
                <a:tab algn="l" pos="0"/>
              </a:tabLst>
            </a:pPr>
            <a:fld id="{14C083A4-211E-4A49-9AD8-2072B1D126A0}" type="slidenum">
              <a:rPr b="0" lang="en-US" sz="1200" spc="-1" strike="noStrike">
                <a:solidFill>
                  <a:srgbClr val="898989"/>
                </a:solidFill>
                <a:latin typeface="Arial"/>
                <a:ea typeface="Arial"/>
              </a:rPr>
              <a:t>&lt;number&gt;</a:t>
            </a:fld>
            <a:endParaRPr b="0" lang="en-US" sz="1200" spc="-1" strike="noStrike">
              <a:latin typeface="Arial"/>
            </a:endParaRPr>
          </a:p>
        </p:txBody>
      </p:sp>
      <p:pic>
        <p:nvPicPr>
          <p:cNvPr id="367" name="Google Shape;119;p6_1" descr=""/>
          <p:cNvPicPr/>
          <p:nvPr/>
        </p:nvPicPr>
        <p:blipFill>
          <a:blip r:embed="rId1"/>
          <a:srcRect l="0" t="14444" r="0" b="55556"/>
          <a:stretch/>
        </p:blipFill>
        <p:spPr>
          <a:xfrm>
            <a:off x="762120" y="4457880"/>
            <a:ext cx="7524360" cy="2057040"/>
          </a:xfrm>
          <a:prstGeom prst="rect">
            <a:avLst/>
          </a:prstGeom>
          <a:ln w="0">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Google Shape;124;p7"/>
          <p:cNvSpPr txBox="1"/>
          <p:nvPr/>
        </p:nvSpPr>
        <p:spPr>
          <a:xfrm>
            <a:off x="628560" y="365040"/>
            <a:ext cx="7886520" cy="1325160"/>
          </a:xfrm>
          <a:prstGeom prst="rect">
            <a:avLst/>
          </a:prstGeom>
          <a:noFill/>
          <a:ln w="0">
            <a:noFill/>
          </a:ln>
        </p:spPr>
        <p:txBody>
          <a:bodyPr anchor="ctr">
            <a:noAutofit/>
          </a:bodyPr>
          <a:p>
            <a:pPr>
              <a:lnSpc>
                <a:spcPct val="90000"/>
              </a:lnSpc>
              <a:tabLst>
                <a:tab algn="l" pos="0"/>
              </a:tabLst>
            </a:pPr>
            <a:r>
              <a:rPr b="1" i="1" lang="en-US" sz="4400" spc="-1" strike="noStrike">
                <a:solidFill>
                  <a:srgbClr val="000000"/>
                </a:solidFill>
                <a:latin typeface="Calibri"/>
                <a:ea typeface="Calibri"/>
              </a:rPr>
              <a:t>END directive</a:t>
            </a:r>
            <a:endParaRPr b="0" lang="en-US" sz="4400" spc="-1" strike="noStrike">
              <a:solidFill>
                <a:srgbClr val="000000"/>
              </a:solidFill>
              <a:latin typeface="Arial"/>
            </a:endParaRPr>
          </a:p>
        </p:txBody>
      </p:sp>
      <p:sp>
        <p:nvSpPr>
          <p:cNvPr id="369" name="Google Shape;125;p7_1"/>
          <p:cNvSpPr txBox="1"/>
          <p:nvPr/>
        </p:nvSpPr>
        <p:spPr>
          <a:xfrm>
            <a:off x="628560" y="1825560"/>
            <a:ext cx="7886520" cy="4350960"/>
          </a:xfrm>
          <a:prstGeom prst="rect">
            <a:avLst/>
          </a:prstGeom>
          <a:noFill/>
          <a:ln w="0">
            <a:noFill/>
          </a:ln>
        </p:spPr>
        <p:txBody>
          <a:bodyPr>
            <a:noAutofit/>
          </a:bodyPr>
          <a:p>
            <a:pPr marL="228600" indent="-228240" algn="just">
              <a:lnSpc>
                <a:spcPct val="90000"/>
              </a:lnSpc>
              <a:buClr>
                <a:srgbClr val="000000"/>
              </a:buClr>
              <a:buFont typeface="Arial"/>
              <a:buChar char="•"/>
            </a:pPr>
            <a:r>
              <a:rPr b="0" lang="en-US" sz="2800" spc="-1" strike="noStrike">
                <a:solidFill>
                  <a:srgbClr val="000000"/>
                </a:solidFill>
                <a:latin typeface="Calibri"/>
                <a:ea typeface="Calibri"/>
              </a:rPr>
              <a:t>Another important pseudocode is the END directive. This indicates to the assembler the end of the source (asm) file. The END directive is the last line of an 8051 program, meaning that in the source code anything after the END directive is ignored by the assembler. Some assemblers use “. END” (notice the dot) instead of “END”.</a:t>
            </a:r>
            <a:endParaRPr b="0" lang="en-US" sz="2800" spc="-1" strike="noStrike">
              <a:solidFill>
                <a:srgbClr val="000000"/>
              </a:solidFill>
              <a:latin typeface="Arial"/>
            </a:endParaRPr>
          </a:p>
          <a:p>
            <a:pPr marL="228600" indent="-50400">
              <a:lnSpc>
                <a:spcPct val="90000"/>
              </a:lnSpc>
              <a:spcBef>
                <a:spcPts val="1001"/>
              </a:spcBef>
              <a:tabLst>
                <a:tab algn="l" pos="0"/>
              </a:tabLst>
            </a:pPr>
            <a:endParaRPr b="0" lang="en-US" sz="2800" spc="-1" strike="noStrike">
              <a:solidFill>
                <a:srgbClr val="000000"/>
              </a:solidFill>
              <a:latin typeface="Arial"/>
            </a:endParaRPr>
          </a:p>
        </p:txBody>
      </p:sp>
      <p:sp>
        <p:nvSpPr>
          <p:cNvPr id="370" name="Google Shape;126;p7_1"/>
          <p:cNvSpPr/>
          <p:nvPr/>
        </p:nvSpPr>
        <p:spPr>
          <a:xfrm>
            <a:off x="6458040" y="6356520"/>
            <a:ext cx="2057040" cy="364680"/>
          </a:xfrm>
          <a:prstGeom prst="rect">
            <a:avLst/>
          </a:prstGeom>
          <a:noFill/>
          <a:ln w="0">
            <a:noFill/>
          </a:ln>
        </p:spPr>
        <p:style>
          <a:lnRef idx="0"/>
          <a:fillRef idx="0"/>
          <a:effectRef idx="0"/>
          <a:fontRef idx="minor"/>
        </p:style>
        <p:txBody>
          <a:bodyPr anchor="ctr">
            <a:noAutofit/>
          </a:bodyPr>
          <a:p>
            <a:pPr algn="r">
              <a:lnSpc>
                <a:spcPct val="100000"/>
              </a:lnSpc>
              <a:tabLst>
                <a:tab algn="l" pos="0"/>
              </a:tabLst>
            </a:pPr>
            <a:fld id="{4F72BC21-70F8-4C94-B733-186FE19BEB47}" type="slidenum">
              <a:rPr b="0" lang="en-US" sz="1200" spc="-1" strike="noStrike">
                <a:solidFill>
                  <a:srgbClr val="898989"/>
                </a:solidFill>
                <a:latin typeface="Arial"/>
                <a:ea typeface="Arial"/>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Google Shape;131;p8"/>
          <p:cNvSpPr txBox="1"/>
          <p:nvPr/>
        </p:nvSpPr>
        <p:spPr>
          <a:xfrm>
            <a:off x="628560" y="365040"/>
            <a:ext cx="7886520" cy="1325160"/>
          </a:xfrm>
          <a:prstGeom prst="rect">
            <a:avLst/>
          </a:prstGeom>
          <a:noFill/>
          <a:ln w="0">
            <a:noFill/>
          </a:ln>
        </p:spPr>
        <p:txBody>
          <a:bodyPr anchor="ctr">
            <a:noAutofit/>
          </a:bodyPr>
          <a:p>
            <a:pPr>
              <a:lnSpc>
                <a:spcPct val="90000"/>
              </a:lnSpc>
              <a:tabLst>
                <a:tab algn="l" pos="0"/>
              </a:tabLst>
            </a:pPr>
            <a:r>
              <a:rPr b="1" lang="en-US" sz="4400" spc="-1" strike="noStrike">
                <a:solidFill>
                  <a:srgbClr val="000000"/>
                </a:solidFill>
                <a:latin typeface="Calibri"/>
                <a:ea typeface="Calibri"/>
              </a:rPr>
              <a:t>Rules for labels in Assembly language</a:t>
            </a:r>
            <a:endParaRPr b="0" lang="en-US" sz="4400" spc="-1" strike="noStrike">
              <a:solidFill>
                <a:srgbClr val="000000"/>
              </a:solidFill>
              <a:latin typeface="Arial"/>
            </a:endParaRPr>
          </a:p>
        </p:txBody>
      </p:sp>
      <p:sp>
        <p:nvSpPr>
          <p:cNvPr id="372" name="Google Shape;132;p8_1"/>
          <p:cNvSpPr txBox="1"/>
          <p:nvPr/>
        </p:nvSpPr>
        <p:spPr>
          <a:xfrm>
            <a:off x="628560" y="1825560"/>
            <a:ext cx="8286480" cy="4350960"/>
          </a:xfrm>
          <a:prstGeom prst="rect">
            <a:avLst/>
          </a:prstGeom>
          <a:noFill/>
          <a:ln w="0">
            <a:noFill/>
          </a:ln>
        </p:spPr>
        <p:txBody>
          <a:bodyPr>
            <a:noAutofit/>
          </a:bodyPr>
          <a:p>
            <a:pPr marL="228600" indent="-228240">
              <a:lnSpc>
                <a:spcPct val="90000"/>
              </a:lnSpc>
              <a:buClr>
                <a:srgbClr val="000000"/>
              </a:buClr>
              <a:buFont typeface="Arial"/>
              <a:buChar char="•"/>
            </a:pPr>
            <a:r>
              <a:rPr b="0" lang="en-US" sz="2000" spc="-1" strike="noStrike">
                <a:solidFill>
                  <a:srgbClr val="000000"/>
                </a:solidFill>
                <a:latin typeface="Calibri"/>
                <a:ea typeface="Calibri"/>
              </a:rPr>
              <a:t>By choosing label names that are meaningful, a programmer can make a program much easier to read and maintain. There are several rules that names must follow. First, each label name must be unique. The names used for labels in Assembly language programming consist of alphabetic letters in both uppercase and lowercase, the digits 0 through 9, and the special characters question mark (?), period (.), at (@), underline (_), and dollar sign ($). The first character of the label must be an alphabetic character.</a:t>
            </a:r>
            <a:endParaRPr b="0" lang="en-US" sz="20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In other words it cannot be a number. Every assembler has some reserved words that must not be used as labels in the program. Foremost among the reserved words are the mnemonics for the instructions. For example, “MOV” and “ADD” are reserved since they are instruction mnemonics. In addition to the mnemonics there are some other reserved words. Check your assembler for the list of reserved words.</a:t>
            </a:r>
            <a:endParaRPr b="0" lang="en-US" sz="2000" spc="-1" strike="noStrike">
              <a:solidFill>
                <a:srgbClr val="000000"/>
              </a:solidFill>
              <a:latin typeface="Arial"/>
            </a:endParaRPr>
          </a:p>
        </p:txBody>
      </p:sp>
      <p:sp>
        <p:nvSpPr>
          <p:cNvPr id="373" name="Google Shape;133;p8_1"/>
          <p:cNvSpPr/>
          <p:nvPr/>
        </p:nvSpPr>
        <p:spPr>
          <a:xfrm>
            <a:off x="6458040" y="6356520"/>
            <a:ext cx="2057040" cy="364680"/>
          </a:xfrm>
          <a:prstGeom prst="rect">
            <a:avLst/>
          </a:prstGeom>
          <a:noFill/>
          <a:ln w="0">
            <a:noFill/>
          </a:ln>
        </p:spPr>
        <p:style>
          <a:lnRef idx="0"/>
          <a:fillRef idx="0"/>
          <a:effectRef idx="0"/>
          <a:fontRef idx="minor"/>
        </p:style>
        <p:txBody>
          <a:bodyPr anchor="ctr">
            <a:noAutofit/>
          </a:bodyPr>
          <a:p>
            <a:pPr algn="r">
              <a:lnSpc>
                <a:spcPct val="100000"/>
              </a:lnSpc>
              <a:tabLst>
                <a:tab algn="l" pos="0"/>
              </a:tabLst>
            </a:pPr>
            <a:fld id="{19936F0F-324A-491C-B1EE-194906648D51}" type="slidenum">
              <a:rPr b="0" lang="en-US" sz="1200" spc="-1" strike="noStrike">
                <a:solidFill>
                  <a:srgbClr val="898989"/>
                </a:solidFill>
                <a:latin typeface="Arial"/>
                <a:ea typeface="Arial"/>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Google Shape;138;gda8ee34ce6_0_0"/>
          <p:cNvSpPr txBox="1"/>
          <p:nvPr/>
        </p:nvSpPr>
        <p:spPr>
          <a:xfrm>
            <a:off x="628560" y="371520"/>
            <a:ext cx="7886520" cy="1322640"/>
          </a:xfrm>
          <a:prstGeom prst="rect">
            <a:avLst/>
          </a:prstGeom>
          <a:noFill/>
          <a:ln w="0">
            <a:noFill/>
          </a:ln>
        </p:spPr>
        <p:txBody>
          <a:bodyPr lIns="0" rIns="0" tIns="11880" bIns="0" anchor="ctr">
            <a:noAutofit/>
          </a:bodyPr>
          <a:p>
            <a:pPr marL="12600">
              <a:lnSpc>
                <a:spcPct val="100000"/>
              </a:lnSpc>
              <a:tabLst>
                <a:tab algn="l" pos="0"/>
              </a:tabLst>
            </a:pPr>
            <a:r>
              <a:rPr b="0" i="1" lang="en-US" sz="4300" spc="-1" strike="noStrike">
                <a:solidFill>
                  <a:srgbClr val="000000"/>
                </a:solidFill>
                <a:latin typeface="Arial"/>
                <a:ea typeface="Arial"/>
              </a:rPr>
              <a:t>What is an addressing mode</a:t>
            </a:r>
            <a:endParaRPr b="0" lang="en-US" sz="4300" spc="-1" strike="noStrike">
              <a:solidFill>
                <a:srgbClr val="000000"/>
              </a:solidFill>
              <a:latin typeface="Arial"/>
            </a:endParaRPr>
          </a:p>
          <a:p>
            <a:pPr marL="12600">
              <a:lnSpc>
                <a:spcPct val="100000"/>
              </a:lnSpc>
              <a:tabLst>
                <a:tab algn="l" pos="0"/>
              </a:tabLst>
            </a:pPr>
            <a:r>
              <a:rPr b="0" i="1" lang="en-US" sz="4300" spc="-1" strike="noStrike">
                <a:solidFill>
                  <a:srgbClr val="000000"/>
                </a:solidFill>
                <a:latin typeface="Arial"/>
                <a:ea typeface="Arial"/>
              </a:rPr>
              <a:t>?</a:t>
            </a:r>
            <a:endParaRPr b="0" lang="en-US" sz="4300" spc="-1" strike="noStrike">
              <a:solidFill>
                <a:srgbClr val="000000"/>
              </a:solidFill>
              <a:latin typeface="Arial"/>
            </a:endParaRPr>
          </a:p>
        </p:txBody>
      </p:sp>
      <p:sp>
        <p:nvSpPr>
          <p:cNvPr id="375" name="Google Shape;139;gda8ee34ce6_0_0"/>
          <p:cNvSpPr/>
          <p:nvPr/>
        </p:nvSpPr>
        <p:spPr>
          <a:xfrm>
            <a:off x="1596960" y="1419840"/>
            <a:ext cx="7261560" cy="1120320"/>
          </a:xfrm>
          <a:prstGeom prst="rect">
            <a:avLst/>
          </a:prstGeom>
          <a:noFill/>
          <a:ln w="0">
            <a:noFill/>
          </a:ln>
        </p:spPr>
        <p:style>
          <a:lnRef idx="0"/>
          <a:fillRef idx="0"/>
          <a:effectRef idx="0"/>
          <a:fontRef idx="minor"/>
        </p:style>
        <p:txBody>
          <a:bodyPr lIns="0" rIns="0" tIns="68040" bIns="0">
            <a:spAutoFit/>
          </a:bodyPr>
          <a:p>
            <a:pPr marL="295920" indent="-283320">
              <a:lnSpc>
                <a:spcPct val="108000"/>
              </a:lnSpc>
              <a:buClr>
                <a:srgbClr val="3891a7"/>
              </a:buClr>
              <a:buFont typeface="Noto Sans Symbols"/>
              <a:buChar char="⚫"/>
            </a:pPr>
            <a:r>
              <a:rPr b="0" lang="en-US" sz="3200" spc="-1" strike="noStrike">
                <a:solidFill>
                  <a:srgbClr val="000000"/>
                </a:solidFill>
                <a:latin typeface="Arial"/>
                <a:ea typeface="Arial"/>
              </a:rPr>
              <a:t>Addressing mode is a way to address  an operand.</a:t>
            </a:r>
            <a:endParaRPr b="0" lang="en-US" sz="3200" spc="-1" strike="noStrike">
              <a:latin typeface="Arial"/>
            </a:endParaRPr>
          </a:p>
        </p:txBody>
      </p:sp>
      <p:sp>
        <p:nvSpPr>
          <p:cNvPr id="376" name="Google Shape;140;gda8ee34ce6_0_0"/>
          <p:cNvSpPr/>
          <p:nvPr/>
        </p:nvSpPr>
        <p:spPr>
          <a:xfrm>
            <a:off x="5468400" y="2374560"/>
            <a:ext cx="3389400" cy="1646640"/>
          </a:xfrm>
          <a:prstGeom prst="rect">
            <a:avLst/>
          </a:prstGeom>
          <a:noFill/>
          <a:ln w="0">
            <a:noFill/>
          </a:ln>
        </p:spPr>
        <p:style>
          <a:lnRef idx="0"/>
          <a:fillRef idx="0"/>
          <a:effectRef idx="0"/>
          <a:fontRef idx="minor"/>
        </p:style>
        <p:txBody>
          <a:bodyPr lIns="0" rIns="0" tIns="68040" bIns="0">
            <a:spAutoFit/>
          </a:bodyPr>
          <a:p>
            <a:pPr marL="12600" indent="24120">
              <a:lnSpc>
                <a:spcPct val="108000"/>
              </a:lnSpc>
              <a:tabLst>
                <a:tab algn="l" pos="0"/>
              </a:tabLst>
            </a:pPr>
            <a:r>
              <a:rPr b="0" lang="en-US" sz="3200" spc="-1" strike="noStrike">
                <a:solidFill>
                  <a:srgbClr val="000000"/>
                </a:solidFill>
                <a:latin typeface="Arial"/>
                <a:ea typeface="Arial"/>
              </a:rPr>
              <a:t>various</a:t>
            </a:r>
            <a:r>
              <a:rPr b="0" lang="en-US" sz="3200" spc="-1" strike="noStrike">
                <a:solidFill>
                  <a:srgbClr val="000000"/>
                </a:solidFill>
                <a:latin typeface="Arial"/>
                <a:ea typeface="Arial"/>
              </a:rPr>
              <a:t>	</a:t>
            </a:r>
            <a:r>
              <a:rPr b="0" lang="en-US" sz="3200" spc="-1" strike="noStrike">
                <a:solidFill>
                  <a:srgbClr val="000000"/>
                </a:solidFill>
                <a:latin typeface="Arial"/>
                <a:ea typeface="Arial"/>
              </a:rPr>
              <a:t>	</a:t>
            </a:r>
            <a:r>
              <a:rPr b="0" lang="en-US" sz="3200" spc="-1" strike="noStrike">
                <a:solidFill>
                  <a:srgbClr val="000000"/>
                </a:solidFill>
                <a:latin typeface="Arial"/>
                <a:ea typeface="Arial"/>
              </a:rPr>
              <a:t>ways</a:t>
            </a:r>
            <a:r>
              <a:rPr b="0" lang="en-US" sz="3200" spc="-1" strike="noStrike">
                <a:solidFill>
                  <a:srgbClr val="000000"/>
                </a:solidFill>
                <a:latin typeface="Arial"/>
                <a:ea typeface="Arial"/>
              </a:rPr>
              <a:t>	</a:t>
            </a:r>
            <a:r>
              <a:rPr b="0" lang="en-US" sz="3200" spc="-1" strike="noStrike">
                <a:solidFill>
                  <a:srgbClr val="000000"/>
                </a:solidFill>
                <a:latin typeface="Arial"/>
                <a:ea typeface="Arial"/>
              </a:rPr>
              <a:t>to  called</a:t>
            </a:r>
            <a:r>
              <a:rPr b="0" lang="en-US" sz="3200" spc="-1" strike="noStrike">
                <a:solidFill>
                  <a:srgbClr val="000000"/>
                </a:solidFill>
                <a:latin typeface="Arial"/>
                <a:ea typeface="Arial"/>
              </a:rPr>
              <a:t>	</a:t>
            </a:r>
            <a:r>
              <a:rPr b="0" i="1" lang="en-US" sz="3200" spc="-1" strike="noStrike">
                <a:solidFill>
                  <a:srgbClr val="000000"/>
                </a:solidFill>
                <a:latin typeface="Arial"/>
                <a:ea typeface="Arial"/>
              </a:rPr>
              <a:t>addressing</a:t>
            </a:r>
            <a:endParaRPr b="0" lang="en-US" sz="3200" spc="-1" strike="noStrike">
              <a:latin typeface="Arial"/>
            </a:endParaRPr>
          </a:p>
        </p:txBody>
      </p:sp>
      <p:sp>
        <p:nvSpPr>
          <p:cNvPr id="377" name="Google Shape;141;gda8ee34ce6_0_0"/>
          <p:cNvSpPr/>
          <p:nvPr/>
        </p:nvSpPr>
        <p:spPr>
          <a:xfrm>
            <a:off x="1596960" y="2374560"/>
            <a:ext cx="3582720" cy="1646640"/>
          </a:xfrm>
          <a:prstGeom prst="rect">
            <a:avLst/>
          </a:prstGeom>
          <a:noFill/>
          <a:ln w="0">
            <a:noFill/>
          </a:ln>
        </p:spPr>
        <p:style>
          <a:lnRef idx="0"/>
          <a:fillRef idx="0"/>
          <a:effectRef idx="0"/>
          <a:fontRef idx="minor"/>
        </p:style>
        <p:txBody>
          <a:bodyPr lIns="0" rIns="0" tIns="68040" bIns="0">
            <a:spAutoFit/>
          </a:bodyPr>
          <a:p>
            <a:pPr marL="295920" indent="-283320" algn="just">
              <a:lnSpc>
                <a:spcPct val="108000"/>
              </a:lnSpc>
              <a:buClr>
                <a:srgbClr val="3891a7"/>
              </a:buClr>
              <a:buFont typeface="Noto Sans Symbols"/>
              <a:buChar char="⚫"/>
            </a:pPr>
            <a:r>
              <a:rPr b="0" lang="en-US" sz="3200" spc="-1" strike="noStrike">
                <a:solidFill>
                  <a:srgbClr val="000000"/>
                </a:solidFill>
                <a:latin typeface="Arial"/>
                <a:ea typeface="Arial"/>
              </a:rPr>
              <a:t>In other words,  access data are  </a:t>
            </a:r>
            <a:r>
              <a:rPr b="0" i="1" lang="en-US" sz="3200" spc="-1" strike="noStrike">
                <a:solidFill>
                  <a:srgbClr val="000000"/>
                </a:solidFill>
                <a:latin typeface="Arial"/>
                <a:ea typeface="Arial"/>
              </a:rPr>
              <a:t>modes</a:t>
            </a:r>
            <a:r>
              <a:rPr b="0" lang="en-US" sz="3200" spc="-1" strike="noStrike">
                <a:solidFill>
                  <a:srgbClr val="000000"/>
                </a:solidFill>
                <a:latin typeface="Arial"/>
                <a:ea typeface="Arial"/>
              </a:rPr>
              <a:t>.</a:t>
            </a:r>
            <a:endParaRPr b="0" lang="en-US" sz="3200" spc="-1" strike="noStrike">
              <a:latin typeface="Arial"/>
            </a:endParaRPr>
          </a:p>
        </p:txBody>
      </p:sp>
      <p:sp>
        <p:nvSpPr>
          <p:cNvPr id="378" name="Google Shape;142;gda8ee34ce6_0_0"/>
          <p:cNvSpPr/>
          <p:nvPr/>
        </p:nvSpPr>
        <p:spPr>
          <a:xfrm>
            <a:off x="1596960" y="3767760"/>
            <a:ext cx="7261920" cy="3038040"/>
          </a:xfrm>
          <a:prstGeom prst="rect">
            <a:avLst/>
          </a:prstGeom>
          <a:noFill/>
          <a:ln w="0">
            <a:noFill/>
          </a:ln>
        </p:spPr>
        <p:style>
          <a:lnRef idx="0"/>
          <a:fillRef idx="0"/>
          <a:effectRef idx="0"/>
          <a:fontRef idx="minor"/>
        </p:style>
        <p:txBody>
          <a:bodyPr lIns="0" rIns="0" tIns="61560" bIns="0">
            <a:spAutoFit/>
          </a:bodyPr>
          <a:p>
            <a:pPr marL="295920" indent="-283320" algn="just">
              <a:lnSpc>
                <a:spcPct val="90000"/>
              </a:lnSpc>
              <a:buClr>
                <a:srgbClr val="3891a7"/>
              </a:buClr>
              <a:buFont typeface="Noto Sans Symbols"/>
              <a:buChar char="⚫"/>
            </a:pPr>
            <a:r>
              <a:rPr b="0" lang="en-US" sz="3200" spc="-1" strike="noStrike">
                <a:solidFill>
                  <a:srgbClr val="000000"/>
                </a:solidFill>
                <a:latin typeface="Arial"/>
                <a:ea typeface="Arial"/>
              </a:rPr>
              <a:t>Operand means the data we are  operating upon (in most cases source  data).</a:t>
            </a:r>
            <a:endParaRPr b="0" lang="en-US" sz="3200" spc="-1" strike="noStrike">
              <a:latin typeface="Arial"/>
            </a:endParaRPr>
          </a:p>
          <a:p>
            <a:pPr marL="295920" indent="-283320" algn="just">
              <a:lnSpc>
                <a:spcPct val="108000"/>
              </a:lnSpc>
              <a:spcBef>
                <a:spcPts val="649"/>
              </a:spcBef>
              <a:buClr>
                <a:srgbClr val="3891a7"/>
              </a:buClr>
              <a:buFont typeface="Noto Sans Symbols"/>
              <a:buChar char="⚫"/>
            </a:pPr>
            <a:r>
              <a:rPr b="0" lang="en-US" sz="3200" spc="-1" strike="noStrike">
                <a:solidFill>
                  <a:srgbClr val="000000"/>
                </a:solidFill>
                <a:latin typeface="Arial"/>
                <a:ea typeface="Arial"/>
              </a:rPr>
              <a:t>It can be a direct address of memory,  it can be register names, it can be any  numerical data etc.</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Google Shape;147;gda8ee34ce6_0_8"/>
          <p:cNvSpPr txBox="1"/>
          <p:nvPr/>
        </p:nvSpPr>
        <p:spPr>
          <a:xfrm>
            <a:off x="1514520" y="166320"/>
            <a:ext cx="4543920" cy="1322640"/>
          </a:xfrm>
          <a:prstGeom prst="rect">
            <a:avLst/>
          </a:prstGeom>
          <a:noFill/>
          <a:ln w="0">
            <a:noFill/>
          </a:ln>
        </p:spPr>
        <p:txBody>
          <a:bodyPr lIns="0" rIns="0" tIns="11880" bIns="0" anchor="ctr">
            <a:noAutofit/>
          </a:bodyPr>
          <a:p>
            <a:pPr marL="12600">
              <a:lnSpc>
                <a:spcPct val="100000"/>
              </a:lnSpc>
              <a:tabLst>
                <a:tab algn="l" pos="0"/>
              </a:tabLst>
            </a:pPr>
            <a:r>
              <a:rPr b="0" lang="en-US" sz="4300" spc="-1" strike="noStrike">
                <a:solidFill>
                  <a:srgbClr val="000000"/>
                </a:solidFill>
                <a:latin typeface="Calibri"/>
                <a:ea typeface="Calibri"/>
              </a:rPr>
              <a:t>Addressing Modes</a:t>
            </a:r>
            <a:endParaRPr b="0" lang="en-US" sz="4300" spc="-1" strike="noStrike">
              <a:solidFill>
                <a:srgbClr val="000000"/>
              </a:solidFill>
              <a:latin typeface="Arial"/>
            </a:endParaRPr>
          </a:p>
        </p:txBody>
      </p:sp>
      <p:sp>
        <p:nvSpPr>
          <p:cNvPr id="380" name="Google Shape;148;gda8ee34ce6_0_1"/>
          <p:cNvSpPr/>
          <p:nvPr/>
        </p:nvSpPr>
        <p:spPr>
          <a:xfrm>
            <a:off x="1596960" y="1468440"/>
            <a:ext cx="6648840" cy="3808080"/>
          </a:xfrm>
          <a:prstGeom prst="rect">
            <a:avLst/>
          </a:prstGeom>
          <a:noFill/>
          <a:ln w="0">
            <a:noFill/>
          </a:ln>
        </p:spPr>
        <p:style>
          <a:lnRef idx="0"/>
          <a:fillRef idx="0"/>
          <a:effectRef idx="0"/>
          <a:fontRef idx="minor"/>
        </p:style>
        <p:txBody>
          <a:bodyPr lIns="0" rIns="0" tIns="13320" bIns="0">
            <a:spAutoFit/>
          </a:bodyPr>
          <a:p>
            <a:pPr marL="295920" indent="-283320">
              <a:lnSpc>
                <a:spcPct val="100000"/>
              </a:lnSpc>
              <a:buClr>
                <a:srgbClr val="3891a7"/>
              </a:buClr>
              <a:buFont typeface="Noto Sans Symbols"/>
              <a:buChar char="⚫"/>
            </a:pPr>
            <a:r>
              <a:rPr b="0" lang="en-US" sz="3200" spc="-1" strike="noStrike">
                <a:solidFill>
                  <a:srgbClr val="000000"/>
                </a:solidFill>
                <a:latin typeface="Arial"/>
                <a:ea typeface="Arial"/>
              </a:rPr>
              <a:t>8051 provides a total of five distinct  addressing modes.</a:t>
            </a:r>
            <a:endParaRPr b="0" lang="en-US" sz="3200" spc="-1" strike="noStrike">
              <a:latin typeface="Arial"/>
            </a:endParaRPr>
          </a:p>
          <a:p>
            <a:pPr marL="295920" indent="-283320">
              <a:lnSpc>
                <a:spcPct val="100000"/>
              </a:lnSpc>
              <a:spcBef>
                <a:spcPts val="604"/>
              </a:spcBef>
              <a:buClr>
                <a:srgbClr val="3891a7"/>
              </a:buClr>
              <a:buFont typeface="Noto Sans Symbols"/>
              <a:buChar char="⚫"/>
            </a:pPr>
            <a:r>
              <a:rPr b="0" lang="en-US" sz="3200" spc="-1" strike="noStrike">
                <a:solidFill>
                  <a:srgbClr val="000000"/>
                </a:solidFill>
                <a:latin typeface="Arial"/>
                <a:ea typeface="Arial"/>
              </a:rPr>
              <a:t>1. Immediate</a:t>
            </a:r>
            <a:endParaRPr b="0" lang="en-US" sz="3200" spc="-1" strike="noStrike">
              <a:latin typeface="Arial"/>
            </a:endParaRPr>
          </a:p>
          <a:p>
            <a:pPr marL="295920" indent="-283320">
              <a:lnSpc>
                <a:spcPct val="100000"/>
              </a:lnSpc>
              <a:spcBef>
                <a:spcPts val="601"/>
              </a:spcBef>
              <a:buClr>
                <a:srgbClr val="3891a7"/>
              </a:buClr>
              <a:buFont typeface="Noto Sans Symbols"/>
              <a:buChar char="⚫"/>
            </a:pPr>
            <a:r>
              <a:rPr b="0" lang="en-US" sz="3200" spc="-1" strike="noStrike">
                <a:solidFill>
                  <a:srgbClr val="000000"/>
                </a:solidFill>
                <a:latin typeface="Arial"/>
                <a:ea typeface="Arial"/>
              </a:rPr>
              <a:t>2.Register</a:t>
            </a:r>
            <a:endParaRPr b="0" lang="en-US" sz="3200" spc="-1" strike="noStrike">
              <a:latin typeface="Arial"/>
            </a:endParaRPr>
          </a:p>
          <a:p>
            <a:pPr marL="295920" indent="-283320">
              <a:lnSpc>
                <a:spcPct val="100000"/>
              </a:lnSpc>
              <a:spcBef>
                <a:spcPts val="601"/>
              </a:spcBef>
              <a:buClr>
                <a:srgbClr val="3891a7"/>
              </a:buClr>
              <a:buFont typeface="Noto Sans Symbols"/>
              <a:buChar char="⚫"/>
            </a:pPr>
            <a:r>
              <a:rPr b="0" lang="en-US" sz="3200" spc="-1" strike="noStrike">
                <a:solidFill>
                  <a:srgbClr val="000000"/>
                </a:solidFill>
                <a:latin typeface="Arial"/>
                <a:ea typeface="Arial"/>
              </a:rPr>
              <a:t>3.Direct</a:t>
            </a:r>
            <a:endParaRPr b="0" lang="en-US" sz="3200" spc="-1" strike="noStrike">
              <a:latin typeface="Arial"/>
            </a:endParaRPr>
          </a:p>
          <a:p>
            <a:pPr marL="295920" indent="-283320">
              <a:lnSpc>
                <a:spcPct val="100000"/>
              </a:lnSpc>
              <a:spcBef>
                <a:spcPts val="601"/>
              </a:spcBef>
              <a:buClr>
                <a:srgbClr val="3891a7"/>
              </a:buClr>
              <a:buFont typeface="Noto Sans Symbols"/>
              <a:buChar char="⚫"/>
            </a:pPr>
            <a:r>
              <a:rPr b="0" lang="en-US" sz="3200" spc="-1" strike="noStrike">
                <a:solidFill>
                  <a:srgbClr val="000000"/>
                </a:solidFill>
                <a:latin typeface="Arial"/>
                <a:ea typeface="Arial"/>
              </a:rPr>
              <a:t>4. Register indirect</a:t>
            </a:r>
            <a:endParaRPr b="0" lang="en-US" sz="3200" spc="-1" strike="noStrike">
              <a:latin typeface="Arial"/>
            </a:endParaRPr>
          </a:p>
          <a:p>
            <a:pPr marL="295920" indent="-283320">
              <a:lnSpc>
                <a:spcPct val="100000"/>
              </a:lnSpc>
              <a:spcBef>
                <a:spcPts val="604"/>
              </a:spcBef>
              <a:buClr>
                <a:srgbClr val="3891a7"/>
              </a:buClr>
              <a:buFont typeface="Noto Sans Symbols"/>
              <a:buChar char="⚫"/>
            </a:pPr>
            <a:r>
              <a:rPr b="0" lang="en-US" sz="3200" spc="-1" strike="noStrike">
                <a:solidFill>
                  <a:srgbClr val="000000"/>
                </a:solidFill>
                <a:latin typeface="Arial"/>
                <a:ea typeface="Arial"/>
              </a:rPr>
              <a:t>5. Indexed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Google Shape;153;gda8ee34ce6_0_13"/>
          <p:cNvSpPr txBox="1"/>
          <p:nvPr/>
        </p:nvSpPr>
        <p:spPr>
          <a:xfrm>
            <a:off x="628560" y="52560"/>
            <a:ext cx="7886520" cy="1220400"/>
          </a:xfrm>
          <a:prstGeom prst="rect">
            <a:avLst/>
          </a:prstGeom>
          <a:noFill/>
          <a:ln w="0">
            <a:noFill/>
          </a:ln>
        </p:spPr>
        <p:txBody>
          <a:bodyPr lIns="0" rIns="0" tIns="75240" bIns="0" anchor="ctr">
            <a:noAutofit/>
          </a:bodyPr>
          <a:p>
            <a:pPr marL="12600">
              <a:lnSpc>
                <a:spcPct val="100000"/>
              </a:lnSpc>
              <a:tabLst>
                <a:tab algn="l" pos="0"/>
              </a:tabLst>
            </a:pPr>
            <a:r>
              <a:rPr b="1" lang="en-US" sz="4000" spc="-1" strike="noStrike">
                <a:solidFill>
                  <a:srgbClr val="000000"/>
                </a:solidFill>
                <a:latin typeface="Times New Roman"/>
                <a:ea typeface="Times New Roman"/>
              </a:rPr>
              <a:t>Immediate Addressing Modes</a:t>
            </a:r>
            <a:endParaRPr b="0" lang="en-US" sz="4000" spc="-1" strike="noStrike">
              <a:solidFill>
                <a:srgbClr val="000000"/>
              </a:solidFill>
              <a:latin typeface="Arial"/>
            </a:endParaRPr>
          </a:p>
        </p:txBody>
      </p:sp>
      <p:sp>
        <p:nvSpPr>
          <p:cNvPr id="382" name="Google Shape;154;gda8ee34ce6_0_1"/>
          <p:cNvSpPr/>
          <p:nvPr/>
        </p:nvSpPr>
        <p:spPr>
          <a:xfrm>
            <a:off x="457200" y="1378800"/>
            <a:ext cx="8322480" cy="4801320"/>
          </a:xfrm>
          <a:prstGeom prst="rect">
            <a:avLst/>
          </a:prstGeom>
          <a:noFill/>
          <a:ln w="0">
            <a:noFill/>
          </a:ln>
        </p:spPr>
        <p:style>
          <a:lnRef idx="0"/>
          <a:fillRef idx="0"/>
          <a:effectRef idx="0"/>
          <a:fontRef idx="minor"/>
        </p:style>
        <p:txBody>
          <a:bodyPr lIns="0" rIns="0" tIns="104040" bIns="0">
            <a:spAutoFit/>
          </a:bodyPr>
          <a:p>
            <a:pPr marL="295920" indent="-283320" algn="just">
              <a:lnSpc>
                <a:spcPct val="80000"/>
              </a:lnSpc>
              <a:buClr>
                <a:srgbClr val="3891a7"/>
              </a:buClr>
              <a:buFont typeface="Noto Sans Symbols"/>
              <a:buChar char="⚫"/>
            </a:pPr>
            <a:r>
              <a:rPr b="0" lang="en-US" sz="3000" spc="-1" strike="noStrike">
                <a:solidFill>
                  <a:srgbClr val="000000"/>
                </a:solidFill>
                <a:latin typeface="Arial"/>
                <a:ea typeface="Arial"/>
              </a:rPr>
              <a:t>If the operand is a constant then it can  be stored in memory immediately after  the opcode.</a:t>
            </a:r>
            <a:endParaRPr b="0" lang="en-US" sz="3000" spc="-1" strike="noStrike">
              <a:latin typeface="Arial"/>
            </a:endParaRPr>
          </a:p>
          <a:p>
            <a:pPr marL="295920" indent="-283320" algn="just">
              <a:lnSpc>
                <a:spcPct val="80000"/>
              </a:lnSpc>
              <a:spcBef>
                <a:spcPts val="601"/>
              </a:spcBef>
              <a:buClr>
                <a:srgbClr val="3891a7"/>
              </a:buClr>
              <a:buFont typeface="Noto Sans Symbols"/>
              <a:buChar char="⚫"/>
            </a:pPr>
            <a:r>
              <a:rPr b="0" lang="en-US" sz="3000" spc="-1" strike="noStrike">
                <a:solidFill>
                  <a:srgbClr val="000000"/>
                </a:solidFill>
                <a:latin typeface="Arial"/>
                <a:ea typeface="Arial"/>
              </a:rPr>
              <a:t>immediate addressing is only of use  when the data to be read is a constant</a:t>
            </a:r>
            <a:endParaRPr b="0" lang="en-US" sz="3000" spc="-1" strike="noStrike">
              <a:latin typeface="Arial"/>
            </a:endParaRPr>
          </a:p>
          <a:p>
            <a:pPr marL="295920" indent="-283320">
              <a:lnSpc>
                <a:spcPct val="80000"/>
              </a:lnSpc>
              <a:spcBef>
                <a:spcPts val="604"/>
              </a:spcBef>
              <a:buClr>
                <a:srgbClr val="3891a7"/>
              </a:buClr>
              <a:buFont typeface="Noto Sans Symbols"/>
              <a:buChar char="⚫"/>
            </a:pPr>
            <a:r>
              <a:rPr b="0" lang="en-US" sz="3000" spc="-1" strike="noStrike">
                <a:solidFill>
                  <a:srgbClr val="000000"/>
                </a:solidFill>
                <a:latin typeface="Arial"/>
                <a:ea typeface="Arial"/>
              </a:rPr>
              <a:t>if your program needed to perform some  calculations based on the number of  weeks in the year, you could use  immediate addressing to load the  number 52 (34H) into a register and then  perform arithmetic operations upon this  data</a:t>
            </a:r>
            <a:endParaRPr b="0" lang="en-US" sz="3000" spc="-1" strike="noStrike">
              <a:latin typeface="Arial"/>
            </a:endParaRPr>
          </a:p>
          <a:p>
            <a:pPr lvl="1" marL="997560" indent="-283320">
              <a:lnSpc>
                <a:spcPct val="115000"/>
              </a:lnSpc>
              <a:buClr>
                <a:srgbClr val="3891a7"/>
              </a:buClr>
              <a:buFont typeface="Noto Sans Symbols"/>
              <a:buChar char="⚫"/>
            </a:pPr>
            <a:r>
              <a:rPr b="0" lang="en-US" sz="3000" spc="-1" strike="noStrike">
                <a:solidFill>
                  <a:srgbClr val="000000"/>
                </a:solidFill>
                <a:latin typeface="Arial"/>
                <a:ea typeface="Arial"/>
              </a:rPr>
              <a:t>MOV R0, #34H</a:t>
            </a:r>
            <a:r>
              <a:rPr b="0" lang="en-US" sz="3000" spc="-1" strike="noStrike">
                <a:solidFill>
                  <a:srgbClr val="000000"/>
                </a:solidFill>
                <a:latin typeface="Arial"/>
                <a:ea typeface="Arial"/>
              </a:rPr>
              <a:t>	</a:t>
            </a:r>
            <a:r>
              <a:rPr b="0" lang="en-US" sz="3000" spc="-1" strike="noStrike">
                <a:solidFill>
                  <a:srgbClr val="000000"/>
                </a:solidFill>
                <a:latin typeface="Arial"/>
                <a:ea typeface="Arial"/>
              </a:rPr>
              <a:t>(2byte instruction)</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AutoShape 2"/>
          <p:cNvSpPr txBox="1"/>
          <p:nvPr/>
        </p:nvSpPr>
        <p:spPr>
          <a:xfrm>
            <a:off x="628560" y="365040"/>
            <a:ext cx="7886520" cy="1325160"/>
          </a:xfrm>
          <a:prstGeom prst="rect">
            <a:avLst/>
          </a:prstGeom>
          <a:noFill/>
          <a:ln w="0">
            <a:noFill/>
          </a:ln>
        </p:spPr>
        <p:txBody>
          <a:bodyPr anchor="ctr">
            <a:normAutofit/>
          </a:bodyPr>
          <a:p>
            <a:pPr>
              <a:lnSpc>
                <a:spcPct val="90000"/>
              </a:lnSpc>
            </a:pPr>
            <a:r>
              <a:rPr b="0" lang="en-US" sz="3200" spc="-1" strike="noStrike">
                <a:solidFill>
                  <a:srgbClr val="000000"/>
                </a:solidFill>
                <a:latin typeface="Calibri Light"/>
              </a:rPr>
              <a:t>MICROCONTROLLERS AND EMBEDDED PROCESSORS</a:t>
            </a:r>
            <a:endParaRPr b="0" lang="en-US" sz="3200" spc="-1" strike="noStrike">
              <a:solidFill>
                <a:srgbClr val="000000"/>
              </a:solidFill>
              <a:latin typeface="Calibri"/>
            </a:endParaRPr>
          </a:p>
        </p:txBody>
      </p:sp>
      <p:pic>
        <p:nvPicPr>
          <p:cNvPr id="230" name="Picture 4" descr="tab01_05"/>
          <p:cNvPicPr/>
          <p:nvPr/>
        </p:nvPicPr>
        <p:blipFill>
          <a:blip r:embed="rId1"/>
          <a:stretch/>
        </p:blipFill>
        <p:spPr>
          <a:xfrm>
            <a:off x="628560" y="2839680"/>
            <a:ext cx="7886520" cy="2322720"/>
          </a:xfrm>
          <a:prstGeom prst="rect">
            <a:avLst/>
          </a:prstGeom>
          <a:ln w="0">
            <a:noFill/>
          </a:ln>
        </p:spPr>
      </p:pic>
      <p:sp>
        <p:nvSpPr>
          <p:cNvPr id="231" name="Slide Number Placeholder 5"/>
          <p:cNvSpPr txBox="1"/>
          <p:nvPr/>
        </p:nvSpPr>
        <p:spPr>
          <a:xfrm>
            <a:off x="6458040" y="6356520"/>
            <a:ext cx="2057040" cy="364680"/>
          </a:xfrm>
          <a:prstGeom prst="rect">
            <a:avLst/>
          </a:prstGeom>
          <a:noFill/>
          <a:ln w="0">
            <a:noFill/>
          </a:ln>
        </p:spPr>
        <p:txBody>
          <a:bodyPr anchor="ctr">
            <a:noAutofit/>
          </a:bodyPr>
          <a:p>
            <a:pPr algn="r">
              <a:lnSpc>
                <a:spcPct val="100000"/>
              </a:lnSpc>
            </a:pPr>
            <a:fld id="{C6520416-BAE9-47BE-927E-BD4E06E7A0CE}" type="slidenum">
              <a:rPr b="0" lang="en-US" sz="1200" spc="-1" strike="noStrike">
                <a:solidFill>
                  <a:srgbClr val="8b8b8b"/>
                </a:solidFill>
                <a:latin typeface="Calibri"/>
              </a:rPr>
              <a:t>6</a:t>
            </a:fld>
            <a:endParaRPr b="0" lang="en-US" sz="1200" spc="-1" strike="noStrike">
              <a:latin typeface="Times New Roman"/>
            </a:endParaRPr>
          </a:p>
        </p:txBody>
      </p:sp>
      <p:sp>
        <p:nvSpPr>
          <p:cNvPr id="232" name="Rectangle 5"/>
          <p:cNvSpPr/>
          <p:nvPr/>
        </p:nvSpPr>
        <p:spPr>
          <a:xfrm>
            <a:off x="770040" y="5805360"/>
            <a:ext cx="7953480" cy="63900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44546a"/>
                </a:solidFill>
                <a:latin typeface="Calibri"/>
              </a:rPr>
              <a:t>Table 1–5</a:t>
            </a:r>
            <a:r>
              <a:rPr b="0" lang="en-US" sz="1800" spc="-1" strike="noStrike">
                <a:solidFill>
                  <a:srgbClr val="44546a"/>
                </a:solidFill>
                <a:latin typeface="Calibri"/>
              </a:rPr>
              <a:t>     </a:t>
            </a:r>
            <a:endParaRPr b="0" lang="en-US" sz="1800" spc="-1" strike="noStrike">
              <a:latin typeface="Arial"/>
            </a:endParaRPr>
          </a:p>
          <a:p>
            <a:pPr>
              <a:lnSpc>
                <a:spcPct val="100000"/>
              </a:lnSpc>
            </a:pPr>
            <a:r>
              <a:rPr b="0" lang="en-US" sz="1800" spc="-1" strike="noStrike">
                <a:solidFill>
                  <a:srgbClr val="44546a"/>
                </a:solidFill>
                <a:latin typeface="Calibri"/>
              </a:rPr>
              <a:t>Versions of 8051/52 Microcontroller From Dallas Semiconductor (Maxim)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Google Shape;159;gda8ee34ce6_0_18"/>
          <p:cNvSpPr txBox="1"/>
          <p:nvPr/>
        </p:nvSpPr>
        <p:spPr>
          <a:xfrm>
            <a:off x="1514520" y="252720"/>
            <a:ext cx="5426280" cy="1157040"/>
          </a:xfrm>
          <a:prstGeom prst="rect">
            <a:avLst/>
          </a:prstGeom>
          <a:noFill/>
          <a:ln w="0">
            <a:noFill/>
          </a:ln>
        </p:spPr>
        <p:txBody>
          <a:bodyPr lIns="0" rIns="0" tIns="11880" bIns="0" anchor="ctr">
            <a:noAutofit/>
          </a:bodyPr>
          <a:p>
            <a:pPr marL="12600">
              <a:lnSpc>
                <a:spcPct val="100000"/>
              </a:lnSpc>
              <a:tabLst>
                <a:tab algn="l" pos="0"/>
              </a:tabLst>
            </a:pPr>
            <a:r>
              <a:rPr b="1" lang="en-US" sz="4000" spc="-1" strike="noStrike">
                <a:solidFill>
                  <a:srgbClr val="000000"/>
                </a:solidFill>
                <a:latin typeface="Times New Roman"/>
                <a:ea typeface="Times New Roman"/>
              </a:rPr>
              <a:t>Immediate Addressing</a:t>
            </a:r>
            <a:endParaRPr b="0" lang="en-US" sz="4000" spc="-1" strike="noStrike">
              <a:solidFill>
                <a:srgbClr val="000000"/>
              </a:solidFill>
              <a:latin typeface="Arial"/>
            </a:endParaRPr>
          </a:p>
        </p:txBody>
      </p:sp>
      <p:sp>
        <p:nvSpPr>
          <p:cNvPr id="384" name="Google Shape;160;gda8ee34ce6_0_1"/>
          <p:cNvSpPr/>
          <p:nvPr/>
        </p:nvSpPr>
        <p:spPr>
          <a:xfrm>
            <a:off x="685800" y="1419840"/>
            <a:ext cx="8166240" cy="4862160"/>
          </a:xfrm>
          <a:prstGeom prst="rect">
            <a:avLst/>
          </a:prstGeom>
          <a:noFill/>
          <a:ln w="0">
            <a:noFill/>
          </a:ln>
        </p:spPr>
        <p:style>
          <a:lnRef idx="0"/>
          <a:fillRef idx="0"/>
          <a:effectRef idx="0"/>
          <a:fontRef idx="minor"/>
        </p:style>
        <p:txBody>
          <a:bodyPr lIns="0" rIns="0" tIns="62280" bIns="0">
            <a:spAutoFit/>
          </a:bodyPr>
          <a:p>
            <a:pPr marL="295920" indent="-283320">
              <a:lnSpc>
                <a:spcPct val="90000"/>
              </a:lnSpc>
              <a:buClr>
                <a:srgbClr val="3891a7"/>
              </a:buClr>
              <a:buFont typeface="Noto Sans Symbols"/>
              <a:buChar char="⚫"/>
            </a:pPr>
            <a:r>
              <a:rPr b="0" lang="en-US" sz="3200" spc="-1" strike="noStrike">
                <a:solidFill>
                  <a:srgbClr val="000000"/>
                </a:solidFill>
                <a:latin typeface="Arial"/>
                <a:ea typeface="Arial"/>
              </a:rPr>
              <a:t>The above instruction is an example of  immediate addressing. It moves the  data 34H into R0</a:t>
            </a:r>
            <a:endParaRPr b="0" lang="en-US" sz="3200" spc="-1" strike="noStrike">
              <a:latin typeface="Arial"/>
            </a:endParaRPr>
          </a:p>
          <a:p>
            <a:pPr marL="295920" indent="-283320">
              <a:lnSpc>
                <a:spcPct val="108000"/>
              </a:lnSpc>
              <a:spcBef>
                <a:spcPts val="646"/>
              </a:spcBef>
              <a:buClr>
                <a:srgbClr val="3891a7"/>
              </a:buClr>
              <a:buFont typeface="Noto Sans Symbols"/>
              <a:buChar char="⚫"/>
            </a:pPr>
            <a:r>
              <a:rPr b="0" lang="en-US" sz="3200" spc="-1" strike="noStrike">
                <a:solidFill>
                  <a:srgbClr val="000000"/>
                </a:solidFill>
                <a:latin typeface="Arial"/>
                <a:ea typeface="Arial"/>
              </a:rPr>
              <a:t>The assembler must be able to tell the  difference between an address and a  piece of data</a:t>
            </a:r>
            <a:endParaRPr b="0" lang="en-US" sz="3200" spc="-1" strike="noStrike">
              <a:latin typeface="Arial"/>
            </a:endParaRPr>
          </a:p>
          <a:p>
            <a:pPr marL="295920" indent="-283320">
              <a:lnSpc>
                <a:spcPct val="90000"/>
              </a:lnSpc>
              <a:spcBef>
                <a:spcPts val="544"/>
              </a:spcBef>
              <a:buClr>
                <a:srgbClr val="3891a7"/>
              </a:buClr>
              <a:buFont typeface="Noto Sans Symbols"/>
              <a:buChar char="⚫"/>
            </a:pPr>
            <a:r>
              <a:rPr b="0" lang="en-US" sz="3200" spc="-1" strike="noStrike">
                <a:solidFill>
                  <a:srgbClr val="000000"/>
                </a:solidFill>
                <a:latin typeface="Arial"/>
                <a:ea typeface="Arial"/>
              </a:rPr>
              <a:t>The has symbol (#) is used for this  purpose (whenever the assembler  sees # before a number it knows this  is immediate addressing)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Google Shape;165;gda8ee34ce6_0_23"/>
          <p:cNvSpPr txBox="1"/>
          <p:nvPr/>
        </p:nvSpPr>
        <p:spPr>
          <a:xfrm>
            <a:off x="1514520" y="252720"/>
            <a:ext cx="4909320" cy="1157040"/>
          </a:xfrm>
          <a:prstGeom prst="rect">
            <a:avLst/>
          </a:prstGeom>
          <a:noFill/>
          <a:ln w="0">
            <a:noFill/>
          </a:ln>
        </p:spPr>
        <p:txBody>
          <a:bodyPr lIns="0" rIns="0" tIns="11880" bIns="0" anchor="ctr">
            <a:noAutofit/>
          </a:bodyPr>
          <a:p>
            <a:pPr marL="12600">
              <a:lnSpc>
                <a:spcPct val="100000"/>
              </a:lnSpc>
              <a:tabLst>
                <a:tab algn="l" pos="0"/>
              </a:tabLst>
            </a:pPr>
            <a:r>
              <a:rPr b="1" lang="en-US" sz="4000" spc="-1" strike="noStrike">
                <a:solidFill>
                  <a:srgbClr val="000000"/>
                </a:solidFill>
                <a:latin typeface="Times New Roman"/>
                <a:ea typeface="Times New Roman"/>
              </a:rPr>
              <a:t>Register Addressing</a:t>
            </a:r>
            <a:endParaRPr b="0" lang="en-US" sz="4000" spc="-1" strike="noStrike">
              <a:solidFill>
                <a:srgbClr val="000000"/>
              </a:solidFill>
              <a:latin typeface="Arial"/>
            </a:endParaRPr>
          </a:p>
        </p:txBody>
      </p:sp>
      <p:sp>
        <p:nvSpPr>
          <p:cNvPr id="386" name="Google Shape;166;gda8ee34ce6_0_1"/>
          <p:cNvSpPr/>
          <p:nvPr/>
        </p:nvSpPr>
        <p:spPr>
          <a:xfrm>
            <a:off x="609480" y="1424520"/>
            <a:ext cx="8211960" cy="4639680"/>
          </a:xfrm>
          <a:prstGeom prst="rect">
            <a:avLst/>
          </a:prstGeom>
          <a:noFill/>
          <a:ln w="0">
            <a:noFill/>
          </a:ln>
        </p:spPr>
        <p:style>
          <a:lnRef idx="0"/>
          <a:fillRef idx="0"/>
          <a:effectRef idx="0"/>
          <a:fontRef idx="minor"/>
        </p:style>
        <p:txBody>
          <a:bodyPr lIns="0" rIns="0" tIns="58320" bIns="0">
            <a:spAutoFit/>
          </a:bodyPr>
          <a:p>
            <a:pPr marL="295920" indent="-283320">
              <a:lnSpc>
                <a:spcPct val="90000"/>
              </a:lnSpc>
              <a:buClr>
                <a:srgbClr val="3891a7"/>
              </a:buClr>
              <a:buFont typeface="Noto Sans Symbols"/>
              <a:buChar char="⚫"/>
            </a:pPr>
            <a:r>
              <a:rPr b="0" lang="en-US" sz="3000" spc="-1" strike="noStrike">
                <a:solidFill>
                  <a:srgbClr val="000000"/>
                </a:solidFill>
                <a:latin typeface="Arial"/>
                <a:ea typeface="Arial"/>
              </a:rPr>
              <a:t>Often we need to move data from a  register into the accumulator so that we  can perform arithmetic operations upon it</a:t>
            </a:r>
            <a:endParaRPr b="0" lang="en-US" sz="3000" spc="-1" strike="noStrike">
              <a:latin typeface="Arial"/>
            </a:endParaRPr>
          </a:p>
          <a:p>
            <a:pPr marL="295920" indent="-283320">
              <a:lnSpc>
                <a:spcPct val="108000"/>
              </a:lnSpc>
              <a:spcBef>
                <a:spcPts val="649"/>
              </a:spcBef>
              <a:buClr>
                <a:srgbClr val="3891a7"/>
              </a:buClr>
              <a:buFont typeface="Noto Sans Symbols"/>
              <a:buChar char="⚫"/>
            </a:pPr>
            <a:r>
              <a:rPr b="0" lang="en-US" sz="3000" spc="-1" strike="noStrike">
                <a:solidFill>
                  <a:srgbClr val="000000"/>
                </a:solidFill>
                <a:latin typeface="Arial"/>
                <a:ea typeface="Arial"/>
              </a:rPr>
              <a:t>For example, we may wish to move the  contents of R5 into the accumulator.</a:t>
            </a:r>
            <a:endParaRPr b="0" lang="en-US" sz="3000" spc="-1" strike="noStrike">
              <a:latin typeface="Arial"/>
            </a:endParaRPr>
          </a:p>
          <a:p>
            <a:pPr lvl="1" marL="2817360" indent="-283320">
              <a:lnSpc>
                <a:spcPct val="100000"/>
              </a:lnSpc>
              <a:spcBef>
                <a:spcPts val="196"/>
              </a:spcBef>
              <a:buClr>
                <a:srgbClr val="3891a7"/>
              </a:buClr>
              <a:buFont typeface="Noto Sans Symbols"/>
              <a:buChar char="⚫"/>
            </a:pPr>
            <a:r>
              <a:rPr b="0" lang="en-US" sz="3000" spc="-1" strike="noStrike">
                <a:solidFill>
                  <a:srgbClr val="000000"/>
                </a:solidFill>
                <a:latin typeface="Arial"/>
                <a:ea typeface="Arial"/>
              </a:rPr>
              <a:t>MOV A, R5</a:t>
            </a:r>
            <a:endParaRPr b="0" lang="en-US" sz="3000" spc="-1" strike="noStrike">
              <a:latin typeface="Arial"/>
            </a:endParaRPr>
          </a:p>
          <a:p>
            <a:pPr marL="295920" indent="-283320">
              <a:lnSpc>
                <a:spcPct val="90000"/>
              </a:lnSpc>
              <a:spcBef>
                <a:spcPts val="601"/>
              </a:spcBef>
              <a:buClr>
                <a:srgbClr val="3891a7"/>
              </a:buClr>
              <a:buFont typeface="Noto Sans Symbols"/>
              <a:buChar char="⚫"/>
            </a:pPr>
            <a:r>
              <a:rPr b="0" lang="en-US" sz="3000" spc="-1" strike="noStrike">
                <a:solidFill>
                  <a:srgbClr val="000000"/>
                </a:solidFill>
                <a:latin typeface="Arial"/>
                <a:ea typeface="Arial"/>
              </a:rPr>
              <a:t>This is an example of register  addressing. It moves data from R5 (in  the currently selected register bank) into  the accumulator.</a:t>
            </a:r>
            <a:endParaRPr b="0" lang="en-US" sz="3000" spc="-1" strike="noStrike">
              <a:latin typeface="Arial"/>
            </a:endParaRPr>
          </a:p>
          <a:p>
            <a:pPr marL="295920" indent="-283320">
              <a:lnSpc>
                <a:spcPct val="100000"/>
              </a:lnSpc>
              <a:spcBef>
                <a:spcPts val="241"/>
              </a:spcBef>
              <a:buClr>
                <a:srgbClr val="3891a7"/>
              </a:buClr>
              <a:buFont typeface="Noto Sans Symbols"/>
              <a:buChar char="⚫"/>
            </a:pPr>
            <a:r>
              <a:rPr b="0" lang="en-US" sz="3000" spc="-1" strike="noStrike">
                <a:solidFill>
                  <a:srgbClr val="000000"/>
                </a:solidFill>
                <a:latin typeface="Arial"/>
                <a:ea typeface="Arial"/>
              </a:rPr>
              <a:t>Another example,</a:t>
            </a:r>
            <a:r>
              <a:rPr b="0" lang="en-US" sz="3000" spc="-1" strike="noStrike">
                <a:solidFill>
                  <a:srgbClr val="000000"/>
                </a:solidFill>
                <a:latin typeface="Arial"/>
                <a:ea typeface="Arial"/>
              </a:rPr>
              <a:t>	</a:t>
            </a:r>
            <a:r>
              <a:rPr b="0" lang="en-US" sz="3000" spc="-1" strike="noStrike">
                <a:solidFill>
                  <a:srgbClr val="000000"/>
                </a:solidFill>
                <a:latin typeface="Arial"/>
                <a:ea typeface="Arial"/>
              </a:rPr>
              <a:t>ADD A, R6</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Google Shape;171;gda8ee34ce6_0_28"/>
          <p:cNvSpPr txBox="1"/>
          <p:nvPr/>
        </p:nvSpPr>
        <p:spPr>
          <a:xfrm>
            <a:off x="1514520" y="252720"/>
            <a:ext cx="4303080" cy="1157040"/>
          </a:xfrm>
          <a:prstGeom prst="rect">
            <a:avLst/>
          </a:prstGeom>
          <a:noFill/>
          <a:ln w="0">
            <a:noFill/>
          </a:ln>
        </p:spPr>
        <p:txBody>
          <a:bodyPr lIns="0" rIns="0" tIns="11880" bIns="0" anchor="ctr">
            <a:noAutofit/>
          </a:bodyPr>
          <a:p>
            <a:pPr marL="12600">
              <a:lnSpc>
                <a:spcPct val="100000"/>
              </a:lnSpc>
              <a:tabLst>
                <a:tab algn="l" pos="0"/>
              </a:tabLst>
            </a:pPr>
            <a:r>
              <a:rPr b="1" lang="en-US" sz="4000" spc="-1" strike="noStrike">
                <a:solidFill>
                  <a:srgbClr val="000000"/>
                </a:solidFill>
                <a:latin typeface="Times New Roman"/>
                <a:ea typeface="Times New Roman"/>
              </a:rPr>
              <a:t>Direct Addressing</a:t>
            </a:r>
            <a:endParaRPr b="0" lang="en-US" sz="4000" spc="-1" strike="noStrike">
              <a:solidFill>
                <a:srgbClr val="000000"/>
              </a:solidFill>
              <a:latin typeface="Arial"/>
            </a:endParaRPr>
          </a:p>
        </p:txBody>
      </p:sp>
      <p:sp>
        <p:nvSpPr>
          <p:cNvPr id="388" name="Google Shape;172;gda8ee34ce6_0_1"/>
          <p:cNvSpPr/>
          <p:nvPr/>
        </p:nvSpPr>
        <p:spPr>
          <a:xfrm>
            <a:off x="762120" y="1468440"/>
            <a:ext cx="8072280" cy="3091320"/>
          </a:xfrm>
          <a:prstGeom prst="rect">
            <a:avLst/>
          </a:prstGeom>
          <a:noFill/>
          <a:ln w="0">
            <a:noFill/>
          </a:ln>
        </p:spPr>
        <p:style>
          <a:lnRef idx="0"/>
          <a:fillRef idx="0"/>
          <a:effectRef idx="0"/>
          <a:fontRef idx="minor"/>
        </p:style>
        <p:txBody>
          <a:bodyPr lIns="0" rIns="0" tIns="13320" bIns="0">
            <a:spAutoFit/>
          </a:bodyPr>
          <a:p>
            <a:pPr marL="295920" indent="-283320">
              <a:lnSpc>
                <a:spcPct val="100000"/>
              </a:lnSpc>
              <a:buClr>
                <a:srgbClr val="3891a7"/>
              </a:buClr>
              <a:buFont typeface="Noto Sans Symbols"/>
              <a:buChar char="⚫"/>
            </a:pPr>
            <a:r>
              <a:rPr b="0" lang="en-US" sz="3200" spc="-1" strike="noStrike">
                <a:solidFill>
                  <a:srgbClr val="000000"/>
                </a:solidFill>
                <a:latin typeface="Arial"/>
                <a:ea typeface="Arial"/>
              </a:rPr>
              <a:t>Direct addressing is used for  accessing data in the on-chip RAM</a:t>
            </a:r>
            <a:endParaRPr b="0" lang="en-US" sz="3200" spc="-1" strike="noStrike">
              <a:latin typeface="Arial"/>
            </a:endParaRPr>
          </a:p>
          <a:p>
            <a:pPr marL="295920" indent="-283320">
              <a:lnSpc>
                <a:spcPct val="100000"/>
              </a:lnSpc>
              <a:spcBef>
                <a:spcPts val="604"/>
              </a:spcBef>
              <a:buClr>
                <a:srgbClr val="3891a7"/>
              </a:buClr>
              <a:buFont typeface="Noto Sans Symbols"/>
              <a:buChar char="⚫"/>
            </a:pPr>
            <a:r>
              <a:rPr b="0" lang="en-US" sz="3200" spc="-1" strike="noStrike">
                <a:solidFill>
                  <a:srgbClr val="000000"/>
                </a:solidFill>
                <a:latin typeface="Arial"/>
                <a:ea typeface="Arial"/>
              </a:rPr>
              <a:t>MOV R0, 40H; save content of RAM</a:t>
            </a:r>
            <a:endParaRPr b="0" lang="en-US" sz="3200" spc="-1" strike="noStrike">
              <a:latin typeface="Arial"/>
            </a:endParaRPr>
          </a:p>
          <a:p>
            <a:pPr marL="295920">
              <a:lnSpc>
                <a:spcPct val="100000"/>
              </a:lnSpc>
              <a:tabLst>
                <a:tab algn="l" pos="0"/>
              </a:tabLst>
            </a:pPr>
            <a:r>
              <a:rPr b="0" lang="en-US" sz="3200" spc="-1" strike="noStrike">
                <a:solidFill>
                  <a:srgbClr val="000000"/>
                </a:solidFill>
                <a:latin typeface="Arial"/>
                <a:ea typeface="Arial"/>
              </a:rPr>
              <a:t>;location 40h in R0</a:t>
            </a:r>
            <a:endParaRPr b="0" lang="en-US" sz="3200" spc="-1" strike="noStrike">
              <a:latin typeface="Arial"/>
            </a:endParaRPr>
          </a:p>
          <a:p>
            <a:pPr marL="295920" indent="-283320">
              <a:lnSpc>
                <a:spcPct val="100000"/>
              </a:lnSpc>
              <a:spcBef>
                <a:spcPts val="601"/>
              </a:spcBef>
              <a:buClr>
                <a:srgbClr val="3891a7"/>
              </a:buClr>
              <a:buFont typeface="Noto Sans Symbols"/>
              <a:buChar char="⚫"/>
              <a:tabLst>
                <a:tab algn="l" pos="0"/>
              </a:tabLst>
            </a:pPr>
            <a:r>
              <a:rPr b="0" lang="en-US" sz="3200" spc="-1" strike="noStrike">
                <a:solidFill>
                  <a:srgbClr val="000000"/>
                </a:solidFill>
                <a:latin typeface="Arial"/>
                <a:ea typeface="Arial"/>
              </a:rPr>
              <a:t>MOV 56H,A; save content of A in RAM</a:t>
            </a:r>
            <a:endParaRPr b="0" lang="en-US" sz="3200" spc="-1" strike="noStrike">
              <a:latin typeface="Arial"/>
            </a:endParaRPr>
          </a:p>
          <a:p>
            <a:pPr marL="295920">
              <a:lnSpc>
                <a:spcPct val="100000"/>
              </a:lnSpc>
              <a:tabLst>
                <a:tab algn="l" pos="0"/>
              </a:tabLst>
            </a:pPr>
            <a:r>
              <a:rPr b="0" lang="en-US" sz="3200" spc="-1" strike="noStrike">
                <a:solidFill>
                  <a:srgbClr val="000000"/>
                </a:solidFill>
                <a:latin typeface="Arial"/>
                <a:ea typeface="Arial"/>
              </a:rPr>
              <a:t>;location 56H</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Google Shape;177;gda8ee34ce6_0_33"/>
          <p:cNvSpPr/>
          <p:nvPr/>
        </p:nvSpPr>
        <p:spPr>
          <a:xfrm>
            <a:off x="1162800" y="338400"/>
            <a:ext cx="5006160" cy="1220400"/>
          </a:xfrm>
          <a:prstGeom prst="rect">
            <a:avLst/>
          </a:prstGeom>
          <a:blipFill rotWithShape="0">
            <a:blip r:embed="rId1"/>
            <a:srcRect/>
            <a:stretch/>
          </a:blipFill>
          <a:ln w="0">
            <a:noFill/>
          </a:ln>
        </p:spPr>
        <p:style>
          <a:lnRef idx="0"/>
          <a:fillRef idx="0"/>
          <a:effectRef idx="0"/>
          <a:fontRef idx="minor"/>
        </p:style>
      </p:sp>
      <p:sp>
        <p:nvSpPr>
          <p:cNvPr id="390" name="Google Shape;178;gda8ee34ce6_0_1"/>
          <p:cNvSpPr txBox="1"/>
          <p:nvPr/>
        </p:nvSpPr>
        <p:spPr>
          <a:xfrm>
            <a:off x="1514520" y="166320"/>
            <a:ext cx="4303080" cy="1322640"/>
          </a:xfrm>
          <a:prstGeom prst="rect">
            <a:avLst/>
          </a:prstGeom>
          <a:noFill/>
          <a:ln w="0">
            <a:noFill/>
          </a:ln>
        </p:spPr>
        <p:txBody>
          <a:bodyPr lIns="0" rIns="0" tIns="11880" bIns="0" anchor="ctr">
            <a:noAutofit/>
          </a:bodyPr>
          <a:p>
            <a:pPr marL="12600">
              <a:lnSpc>
                <a:spcPct val="100000"/>
              </a:lnSpc>
              <a:tabLst>
                <a:tab algn="l" pos="0"/>
              </a:tabLst>
            </a:pPr>
            <a:r>
              <a:rPr b="0" lang="en-US" sz="4300" spc="-1" strike="noStrike">
                <a:solidFill>
                  <a:srgbClr val="000000"/>
                </a:solidFill>
                <a:latin typeface="Calibri"/>
                <a:ea typeface="Calibri"/>
              </a:rPr>
              <a:t>Direct Addressing</a:t>
            </a:r>
            <a:endParaRPr b="0" lang="en-US" sz="4300" spc="-1" strike="noStrike">
              <a:solidFill>
                <a:srgbClr val="000000"/>
              </a:solidFill>
              <a:latin typeface="Arial"/>
            </a:endParaRPr>
          </a:p>
        </p:txBody>
      </p:sp>
      <p:sp>
        <p:nvSpPr>
          <p:cNvPr id="391" name="Google Shape;179;gda8ee34ce6_0_1"/>
          <p:cNvSpPr/>
          <p:nvPr/>
        </p:nvSpPr>
        <p:spPr>
          <a:xfrm>
            <a:off x="1596960" y="1468440"/>
            <a:ext cx="2094120" cy="987840"/>
          </a:xfrm>
          <a:prstGeom prst="rect">
            <a:avLst/>
          </a:prstGeom>
          <a:noFill/>
          <a:ln w="0">
            <a:noFill/>
          </a:ln>
        </p:spPr>
        <p:style>
          <a:lnRef idx="0"/>
          <a:fillRef idx="0"/>
          <a:effectRef idx="0"/>
          <a:fontRef idx="minor"/>
        </p:style>
        <p:txBody>
          <a:bodyPr lIns="0" rIns="0" tIns="13320" bIns="0">
            <a:spAutoFit/>
          </a:bodyPr>
          <a:p>
            <a:pPr marL="295920" indent="-283320">
              <a:lnSpc>
                <a:spcPct val="100000"/>
              </a:lnSpc>
              <a:buClr>
                <a:srgbClr val="3891a7"/>
              </a:buClr>
              <a:buFont typeface="Noto Sans Symbols"/>
              <a:buChar char="⚫"/>
            </a:pPr>
            <a:r>
              <a:rPr b="0" lang="en-US" sz="3200" spc="-1" strike="noStrike">
                <a:solidFill>
                  <a:srgbClr val="000000"/>
                </a:solidFill>
                <a:latin typeface="Arial"/>
                <a:ea typeface="Arial"/>
              </a:rPr>
              <a:t>Examples</a:t>
            </a:r>
            <a:endParaRPr b="0" lang="en-US" sz="3200" spc="-1" strike="noStrike">
              <a:latin typeface="Arial"/>
            </a:endParaRPr>
          </a:p>
        </p:txBody>
      </p:sp>
      <p:sp>
        <p:nvSpPr>
          <p:cNvPr id="392" name="Google Shape;180;gda8ee34ce6_0_1"/>
          <p:cNvSpPr/>
          <p:nvPr/>
        </p:nvSpPr>
        <p:spPr>
          <a:xfrm>
            <a:off x="4407840" y="1957680"/>
            <a:ext cx="4293000" cy="1140480"/>
          </a:xfrm>
          <a:prstGeom prst="rect">
            <a:avLst/>
          </a:prstGeom>
          <a:noFill/>
          <a:ln w="0">
            <a:noFill/>
          </a:ln>
        </p:spPr>
        <p:style>
          <a:lnRef idx="0"/>
          <a:fillRef idx="0"/>
          <a:effectRef idx="0"/>
          <a:fontRef idx="minor"/>
        </p:style>
        <p:txBody>
          <a:bodyPr lIns="0" rIns="0" tIns="88920" bIns="0">
            <a:spAutoFit/>
          </a:bodyPr>
          <a:p>
            <a:pPr marL="12600">
              <a:lnSpc>
                <a:spcPct val="100000"/>
              </a:lnSpc>
              <a:tabLst>
                <a:tab algn="l" pos="0"/>
              </a:tabLst>
            </a:pPr>
            <a:r>
              <a:rPr b="0" lang="en-US" sz="3200" spc="-1" strike="noStrike">
                <a:solidFill>
                  <a:srgbClr val="000000"/>
                </a:solidFill>
                <a:latin typeface="Arial"/>
                <a:ea typeface="Arial"/>
              </a:rPr>
              <a:t>; is same as</a:t>
            </a:r>
            <a:endParaRPr b="0" lang="en-US" sz="3200" spc="-1" strike="noStrike">
              <a:latin typeface="Arial"/>
            </a:endParaRPr>
          </a:p>
          <a:p>
            <a:pPr marL="80640">
              <a:lnSpc>
                <a:spcPct val="100000"/>
              </a:lnSpc>
              <a:spcBef>
                <a:spcPts val="601"/>
              </a:spcBef>
              <a:tabLst>
                <a:tab algn="l" pos="0"/>
              </a:tabLst>
            </a:pPr>
            <a:r>
              <a:rPr b="0" lang="en-US" sz="3200" spc="-1" strike="noStrike">
                <a:solidFill>
                  <a:srgbClr val="000000"/>
                </a:solidFill>
                <a:latin typeface="Arial"/>
                <a:ea typeface="Arial"/>
              </a:rPr>
              <a:t>; which means copy R4</a:t>
            </a:r>
            <a:endParaRPr b="0" lang="en-US" sz="3200" spc="-1" strike="noStrike">
              <a:latin typeface="Arial"/>
            </a:endParaRPr>
          </a:p>
        </p:txBody>
      </p:sp>
      <p:sp>
        <p:nvSpPr>
          <p:cNvPr id="393" name="Google Shape;181;gda8ee34ce6_0_1"/>
          <p:cNvSpPr/>
          <p:nvPr/>
        </p:nvSpPr>
        <p:spPr>
          <a:xfrm>
            <a:off x="1596960" y="1957680"/>
            <a:ext cx="2229840" cy="2115360"/>
          </a:xfrm>
          <a:prstGeom prst="rect">
            <a:avLst/>
          </a:prstGeom>
          <a:noFill/>
          <a:ln w="0">
            <a:noFill/>
          </a:ln>
        </p:spPr>
        <p:style>
          <a:lnRef idx="0"/>
          <a:fillRef idx="0"/>
          <a:effectRef idx="0"/>
          <a:fontRef idx="minor"/>
        </p:style>
        <p:txBody>
          <a:bodyPr lIns="0" rIns="0" tIns="88920" bIns="0">
            <a:spAutoFit/>
          </a:bodyPr>
          <a:p>
            <a:pPr marL="295920" indent="-283320">
              <a:lnSpc>
                <a:spcPct val="100000"/>
              </a:lnSpc>
              <a:buClr>
                <a:srgbClr val="3891a7"/>
              </a:buClr>
              <a:buFont typeface="Noto Sans Symbols"/>
              <a:buChar char="⚫"/>
            </a:pPr>
            <a:r>
              <a:rPr b="0" lang="en-US" sz="3200" spc="-1" strike="noStrike">
                <a:solidFill>
                  <a:srgbClr val="000000"/>
                </a:solidFill>
                <a:latin typeface="Arial"/>
                <a:ea typeface="Arial"/>
              </a:rPr>
              <a:t>MOV A,4</a:t>
            </a:r>
            <a:endParaRPr b="0" lang="en-US" sz="3200" spc="-1" strike="noStrike">
              <a:latin typeface="Arial"/>
            </a:endParaRPr>
          </a:p>
          <a:p>
            <a:pPr marL="295920" indent="-283320">
              <a:lnSpc>
                <a:spcPct val="100000"/>
              </a:lnSpc>
              <a:spcBef>
                <a:spcPts val="601"/>
              </a:spcBef>
              <a:buClr>
                <a:srgbClr val="3891a7"/>
              </a:buClr>
              <a:buFont typeface="Noto Sans Symbols"/>
              <a:buChar char="⚫"/>
            </a:pPr>
            <a:r>
              <a:rPr b="0" lang="en-US" sz="3200" spc="-1" strike="noStrike">
                <a:solidFill>
                  <a:srgbClr val="000000"/>
                </a:solidFill>
                <a:latin typeface="Arial"/>
                <a:ea typeface="Arial"/>
              </a:rPr>
              <a:t>MOV A,R4  into ;A</a:t>
            </a:r>
            <a:endParaRPr b="0" lang="en-US" sz="3200" spc="-1" strike="noStrike">
              <a:latin typeface="Arial"/>
            </a:endParaRPr>
          </a:p>
        </p:txBody>
      </p:sp>
      <p:sp>
        <p:nvSpPr>
          <p:cNvPr id="394" name="Google Shape;182;gda8ee34ce6_0_1"/>
          <p:cNvSpPr/>
          <p:nvPr/>
        </p:nvSpPr>
        <p:spPr>
          <a:xfrm>
            <a:off x="1596960" y="3648960"/>
            <a:ext cx="7053840" cy="1475280"/>
          </a:xfrm>
          <a:prstGeom prst="rect">
            <a:avLst/>
          </a:prstGeom>
          <a:noFill/>
          <a:ln w="0">
            <a:noFill/>
          </a:ln>
        </p:spPr>
        <p:style>
          <a:lnRef idx="0"/>
          <a:fillRef idx="0"/>
          <a:effectRef idx="0"/>
          <a:fontRef idx="minor"/>
        </p:style>
        <p:txBody>
          <a:bodyPr lIns="0" rIns="0" tIns="12600" bIns="0">
            <a:spAutoFit/>
          </a:bodyPr>
          <a:p>
            <a:pPr marL="295920" indent="-283320">
              <a:lnSpc>
                <a:spcPct val="100000"/>
              </a:lnSpc>
              <a:buClr>
                <a:srgbClr val="3891a7"/>
              </a:buClr>
              <a:buFont typeface="Noto Sans Symbols"/>
              <a:buChar char="⚫"/>
            </a:pPr>
            <a:r>
              <a:rPr b="0" lang="en-US" sz="3200" spc="-1" strike="noStrike">
                <a:solidFill>
                  <a:srgbClr val="000000"/>
                </a:solidFill>
                <a:latin typeface="Arial"/>
                <a:ea typeface="Arial"/>
              </a:rPr>
              <a:t>Applicable only for RB0 registers;  since RAM location are 0 to 7 for R0  to R7 respectively of Register bank 0.</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Google Shape;187;gda8ee34ce6_0_42"/>
          <p:cNvSpPr/>
          <p:nvPr/>
        </p:nvSpPr>
        <p:spPr>
          <a:xfrm>
            <a:off x="1162800" y="338400"/>
            <a:ext cx="4699800" cy="1220400"/>
          </a:xfrm>
          <a:prstGeom prst="rect">
            <a:avLst/>
          </a:prstGeom>
          <a:blipFill rotWithShape="0">
            <a:blip r:embed="rId1"/>
            <a:srcRect/>
            <a:stretch/>
          </a:blipFill>
          <a:ln w="0">
            <a:noFill/>
          </a:ln>
        </p:spPr>
        <p:style>
          <a:lnRef idx="0"/>
          <a:fillRef idx="0"/>
          <a:effectRef idx="0"/>
          <a:fontRef idx="minor"/>
        </p:style>
      </p:sp>
      <p:sp>
        <p:nvSpPr>
          <p:cNvPr id="396" name="Google Shape;188;gda8ee34ce6_0_1"/>
          <p:cNvSpPr txBox="1"/>
          <p:nvPr/>
        </p:nvSpPr>
        <p:spPr>
          <a:xfrm>
            <a:off x="1514520" y="166320"/>
            <a:ext cx="3996720" cy="1322640"/>
          </a:xfrm>
          <a:prstGeom prst="rect">
            <a:avLst/>
          </a:prstGeom>
          <a:noFill/>
          <a:ln w="0">
            <a:noFill/>
          </a:ln>
        </p:spPr>
        <p:txBody>
          <a:bodyPr lIns="0" rIns="0" tIns="11880" bIns="0" anchor="ctr">
            <a:noAutofit/>
          </a:bodyPr>
          <a:p>
            <a:pPr marL="12600">
              <a:lnSpc>
                <a:spcPct val="100000"/>
              </a:lnSpc>
              <a:tabLst>
                <a:tab algn="l" pos="0"/>
              </a:tabLst>
            </a:pPr>
            <a:r>
              <a:rPr b="0" lang="en-US" sz="4300" spc="-1" strike="noStrike">
                <a:solidFill>
                  <a:srgbClr val="000000"/>
                </a:solidFill>
                <a:latin typeface="Calibri"/>
                <a:ea typeface="Calibri"/>
              </a:rPr>
              <a:t>Register Indirect</a:t>
            </a:r>
            <a:endParaRPr b="0" lang="en-US" sz="4300" spc="-1" strike="noStrike">
              <a:solidFill>
                <a:srgbClr val="000000"/>
              </a:solidFill>
              <a:latin typeface="Arial"/>
            </a:endParaRPr>
          </a:p>
        </p:txBody>
      </p:sp>
      <p:sp>
        <p:nvSpPr>
          <p:cNvPr id="397" name="Google Shape;189;gda8ee34ce6_0_1"/>
          <p:cNvSpPr/>
          <p:nvPr/>
        </p:nvSpPr>
        <p:spPr>
          <a:xfrm>
            <a:off x="533520" y="1419840"/>
            <a:ext cx="8318520" cy="5217480"/>
          </a:xfrm>
          <a:prstGeom prst="rect">
            <a:avLst/>
          </a:prstGeom>
          <a:noFill/>
          <a:ln w="0">
            <a:noFill/>
          </a:ln>
        </p:spPr>
        <p:style>
          <a:lnRef idx="0"/>
          <a:fillRef idx="0"/>
          <a:effectRef idx="0"/>
          <a:fontRef idx="minor"/>
        </p:style>
        <p:txBody>
          <a:bodyPr lIns="0" rIns="0" tIns="62280" bIns="0">
            <a:spAutoFit/>
          </a:bodyPr>
          <a:p>
            <a:pPr marL="295920" indent="-283320">
              <a:lnSpc>
                <a:spcPct val="90000"/>
              </a:lnSpc>
              <a:buClr>
                <a:srgbClr val="3891a7"/>
              </a:buClr>
              <a:buFont typeface="Noto Sans Symbols"/>
              <a:buChar char="⚫"/>
            </a:pPr>
            <a:r>
              <a:rPr b="0" lang="en-US" sz="3200" spc="-1" strike="noStrike">
                <a:solidFill>
                  <a:srgbClr val="000000"/>
                </a:solidFill>
                <a:latin typeface="Arial"/>
                <a:ea typeface="Arial"/>
              </a:rPr>
              <a:t>Register addressing and direct  addressing both restrict the  programmer to manipulation of data in  fixed addresses</a:t>
            </a:r>
            <a:endParaRPr b="0" lang="en-US" sz="3200" spc="-1" strike="noStrike">
              <a:latin typeface="Arial"/>
            </a:endParaRPr>
          </a:p>
          <a:p>
            <a:pPr marL="295920" indent="-283320">
              <a:lnSpc>
                <a:spcPct val="108000"/>
              </a:lnSpc>
              <a:spcBef>
                <a:spcPts val="649"/>
              </a:spcBef>
              <a:buClr>
                <a:srgbClr val="3891a7"/>
              </a:buClr>
              <a:buFont typeface="Noto Sans Symbols"/>
              <a:buChar char="⚫"/>
            </a:pPr>
            <a:r>
              <a:rPr b="0" lang="en-US" sz="3200" spc="-1" strike="noStrike">
                <a:solidFill>
                  <a:srgbClr val="000000"/>
                </a:solidFill>
                <a:latin typeface="Arial"/>
                <a:ea typeface="Arial"/>
              </a:rPr>
              <a:t>The address the instruction reads from  (MOV A, 30H) or writes to (MOV 30H,</a:t>
            </a:r>
            <a:endParaRPr b="0" lang="en-US" sz="3200" spc="-1" strike="noStrike">
              <a:latin typeface="Arial"/>
            </a:endParaRPr>
          </a:p>
          <a:p>
            <a:pPr lvl="1" marL="816120" indent="-520200">
              <a:lnSpc>
                <a:spcPct val="100000"/>
              </a:lnSpc>
              <a:buClr>
                <a:srgbClr val="000000"/>
              </a:buClr>
              <a:buFont typeface="Arial"/>
              <a:buAutoNum type="alphaUcParenR"/>
            </a:pPr>
            <a:r>
              <a:rPr b="0" lang="en-US" sz="3200" spc="-1" strike="noStrike">
                <a:solidFill>
                  <a:srgbClr val="000000"/>
                </a:solidFill>
                <a:latin typeface="Arial"/>
                <a:ea typeface="Arial"/>
              </a:rPr>
              <a:t>cannot be altered while the</a:t>
            </a:r>
            <a:endParaRPr b="0" lang="en-US" sz="3200" spc="-1" strike="noStrike">
              <a:latin typeface="Arial"/>
            </a:endParaRPr>
          </a:p>
          <a:p>
            <a:pPr marL="295920">
              <a:lnSpc>
                <a:spcPct val="114000"/>
              </a:lnSpc>
              <a:tabLst>
                <a:tab algn="l" pos="0"/>
              </a:tabLst>
            </a:pPr>
            <a:r>
              <a:rPr b="0" lang="en-US" sz="3200" spc="-1" strike="noStrike">
                <a:solidFill>
                  <a:srgbClr val="000000"/>
                </a:solidFill>
                <a:latin typeface="Arial"/>
                <a:ea typeface="Arial"/>
              </a:rPr>
              <a:t>program is running.</a:t>
            </a:r>
            <a:endParaRPr b="0" lang="en-US" sz="3200" spc="-1" strike="noStrike">
              <a:latin typeface="Arial"/>
            </a:endParaRPr>
          </a:p>
          <a:p>
            <a:pPr marL="295920" indent="-283320">
              <a:lnSpc>
                <a:spcPct val="108000"/>
              </a:lnSpc>
              <a:spcBef>
                <a:spcPts val="649"/>
              </a:spcBef>
              <a:buClr>
                <a:srgbClr val="3891a7"/>
              </a:buClr>
              <a:buFont typeface="Noto Sans Symbols"/>
              <a:buChar char="⚫"/>
              <a:tabLst>
                <a:tab algn="l" pos="0"/>
              </a:tabLst>
            </a:pPr>
            <a:r>
              <a:rPr b="0" lang="en-US" sz="3200" spc="-1" strike="noStrike">
                <a:solidFill>
                  <a:srgbClr val="000000"/>
                </a:solidFill>
                <a:latin typeface="Arial"/>
                <a:ea typeface="Arial"/>
              </a:rPr>
              <a:t>There are times when it is necessary  to read and write to a number of  contiguous memory locations.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Google Shape;194;gda8ee34ce6_0_48"/>
          <p:cNvSpPr/>
          <p:nvPr/>
        </p:nvSpPr>
        <p:spPr>
          <a:xfrm>
            <a:off x="1162800" y="338400"/>
            <a:ext cx="4699800" cy="1220400"/>
          </a:xfrm>
          <a:prstGeom prst="rect">
            <a:avLst/>
          </a:prstGeom>
          <a:blipFill rotWithShape="0">
            <a:blip r:embed="rId1"/>
            <a:srcRect/>
            <a:stretch/>
          </a:blipFill>
          <a:ln w="0">
            <a:noFill/>
          </a:ln>
        </p:spPr>
        <p:style>
          <a:lnRef idx="0"/>
          <a:fillRef idx="0"/>
          <a:effectRef idx="0"/>
          <a:fontRef idx="minor"/>
        </p:style>
      </p:sp>
      <p:sp>
        <p:nvSpPr>
          <p:cNvPr id="399" name="Google Shape;195;gda8ee34ce6_0_1"/>
          <p:cNvSpPr txBox="1"/>
          <p:nvPr/>
        </p:nvSpPr>
        <p:spPr>
          <a:xfrm>
            <a:off x="1514520" y="166320"/>
            <a:ext cx="3996720" cy="1322640"/>
          </a:xfrm>
          <a:prstGeom prst="rect">
            <a:avLst/>
          </a:prstGeom>
          <a:noFill/>
          <a:ln w="0">
            <a:noFill/>
          </a:ln>
        </p:spPr>
        <p:txBody>
          <a:bodyPr lIns="0" rIns="0" tIns="11880" bIns="0" anchor="ctr">
            <a:noAutofit/>
          </a:bodyPr>
          <a:p>
            <a:pPr marL="12600">
              <a:lnSpc>
                <a:spcPct val="100000"/>
              </a:lnSpc>
              <a:tabLst>
                <a:tab algn="l" pos="0"/>
              </a:tabLst>
            </a:pPr>
            <a:r>
              <a:rPr b="0" lang="en-US" sz="4300" spc="-1" strike="noStrike">
                <a:solidFill>
                  <a:srgbClr val="000000"/>
                </a:solidFill>
                <a:latin typeface="Calibri"/>
                <a:ea typeface="Calibri"/>
              </a:rPr>
              <a:t>Register Indirect</a:t>
            </a:r>
            <a:endParaRPr b="0" lang="en-US" sz="4300" spc="-1" strike="noStrike">
              <a:solidFill>
                <a:srgbClr val="000000"/>
              </a:solidFill>
              <a:latin typeface="Arial"/>
            </a:endParaRPr>
          </a:p>
        </p:txBody>
      </p:sp>
      <p:sp>
        <p:nvSpPr>
          <p:cNvPr id="400" name="Google Shape;196;gda8ee34ce6_0_1"/>
          <p:cNvSpPr/>
          <p:nvPr/>
        </p:nvSpPr>
        <p:spPr>
          <a:xfrm>
            <a:off x="457200" y="1468440"/>
            <a:ext cx="8341920" cy="4003200"/>
          </a:xfrm>
          <a:prstGeom prst="rect">
            <a:avLst/>
          </a:prstGeom>
          <a:noFill/>
          <a:ln w="0">
            <a:noFill/>
          </a:ln>
        </p:spPr>
        <p:style>
          <a:lnRef idx="0"/>
          <a:fillRef idx="0"/>
          <a:effectRef idx="0"/>
          <a:fontRef idx="minor"/>
        </p:style>
        <p:txBody>
          <a:bodyPr lIns="0" rIns="0" tIns="13320" bIns="0">
            <a:spAutoFit/>
          </a:bodyPr>
          <a:p>
            <a:pPr marL="295920" indent="-283320">
              <a:lnSpc>
                <a:spcPct val="100000"/>
              </a:lnSpc>
              <a:buClr>
                <a:srgbClr val="3891a7"/>
              </a:buClr>
              <a:buFont typeface="Noto Sans Symbols"/>
              <a:buChar char="⚫"/>
            </a:pPr>
            <a:r>
              <a:rPr b="0" lang="en-US" sz="3200" spc="-1" strike="noStrike">
                <a:solidFill>
                  <a:srgbClr val="000000"/>
                </a:solidFill>
                <a:latin typeface="Arial"/>
                <a:ea typeface="Arial"/>
              </a:rPr>
              <a:t>For example, if you had an array of 8-bit numbers stored in memory, starting  at address 30H, you may wish to  examine the contents of each number  in the array (perhaps to find the  smallest number)</a:t>
            </a:r>
            <a:endParaRPr b="0" lang="en-US" sz="3200" spc="-1" strike="noStrike">
              <a:latin typeface="Arial"/>
            </a:endParaRPr>
          </a:p>
          <a:p>
            <a:pPr marL="12240">
              <a:lnSpc>
                <a:spcPct val="100000"/>
              </a:lnSpc>
              <a:spcBef>
                <a:spcPts val="105"/>
              </a:spcBef>
              <a:tabLst>
                <a:tab algn="l" pos="0"/>
              </a:tabLst>
            </a:pPr>
            <a:endParaRPr b="0" lang="en-US" sz="3200" spc="-1" strike="noStrike">
              <a:latin typeface="Arial"/>
            </a:endParaRPr>
          </a:p>
          <a:p>
            <a:pPr marL="295920" indent="-283320">
              <a:lnSpc>
                <a:spcPct val="100000"/>
              </a:lnSpc>
              <a:spcBef>
                <a:spcPts val="604"/>
              </a:spcBef>
              <a:buClr>
                <a:srgbClr val="3891a7"/>
              </a:buClr>
              <a:buFont typeface="Noto Sans Symbols"/>
              <a:buChar char="⚫"/>
              <a:tabLst>
                <a:tab algn="l" pos="0"/>
              </a:tabLst>
            </a:pPr>
            <a:r>
              <a:rPr b="0" lang="en-US" sz="3200" spc="-1" strike="noStrike">
                <a:solidFill>
                  <a:srgbClr val="000000"/>
                </a:solidFill>
                <a:latin typeface="Arial"/>
                <a:ea typeface="Arial"/>
              </a:rPr>
              <a:t>To do so, you would need to read  location 30H, then 31H, then 32H and  so 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Google Shape;201;gda8ee34ce6_0_54"/>
          <p:cNvSpPr/>
          <p:nvPr/>
        </p:nvSpPr>
        <p:spPr>
          <a:xfrm>
            <a:off x="1162800" y="338400"/>
            <a:ext cx="4699800" cy="1220400"/>
          </a:xfrm>
          <a:prstGeom prst="rect">
            <a:avLst/>
          </a:prstGeom>
          <a:blipFill rotWithShape="0">
            <a:blip r:embed="rId1"/>
            <a:srcRect/>
            <a:stretch/>
          </a:blipFill>
          <a:ln w="0">
            <a:noFill/>
          </a:ln>
        </p:spPr>
        <p:style>
          <a:lnRef idx="0"/>
          <a:fillRef idx="0"/>
          <a:effectRef idx="0"/>
          <a:fontRef idx="minor"/>
        </p:style>
      </p:sp>
      <p:sp>
        <p:nvSpPr>
          <p:cNvPr id="402" name="Google Shape;202;gda8ee34ce6_0_1"/>
          <p:cNvSpPr txBox="1"/>
          <p:nvPr/>
        </p:nvSpPr>
        <p:spPr>
          <a:xfrm>
            <a:off x="1514520" y="166320"/>
            <a:ext cx="3996720" cy="1322640"/>
          </a:xfrm>
          <a:prstGeom prst="rect">
            <a:avLst/>
          </a:prstGeom>
          <a:noFill/>
          <a:ln w="0">
            <a:noFill/>
          </a:ln>
        </p:spPr>
        <p:txBody>
          <a:bodyPr lIns="0" rIns="0" tIns="11880" bIns="0" anchor="ctr">
            <a:noAutofit/>
          </a:bodyPr>
          <a:p>
            <a:pPr marL="12600">
              <a:lnSpc>
                <a:spcPct val="100000"/>
              </a:lnSpc>
              <a:tabLst>
                <a:tab algn="l" pos="0"/>
              </a:tabLst>
            </a:pPr>
            <a:r>
              <a:rPr b="0" lang="en-US" sz="4300" spc="-1" strike="noStrike">
                <a:solidFill>
                  <a:srgbClr val="000000"/>
                </a:solidFill>
                <a:latin typeface="Calibri"/>
                <a:ea typeface="Calibri"/>
              </a:rPr>
              <a:t>Register Indirect</a:t>
            </a:r>
            <a:endParaRPr b="0" lang="en-US" sz="4300" spc="-1" strike="noStrike">
              <a:solidFill>
                <a:srgbClr val="000000"/>
              </a:solidFill>
              <a:latin typeface="Arial"/>
            </a:endParaRPr>
          </a:p>
        </p:txBody>
      </p:sp>
      <p:sp>
        <p:nvSpPr>
          <p:cNvPr id="403" name="Google Shape;203;gda8ee34ce6_0_1"/>
          <p:cNvSpPr/>
          <p:nvPr/>
        </p:nvSpPr>
        <p:spPr>
          <a:xfrm>
            <a:off x="1596960" y="1468440"/>
            <a:ext cx="6648120" cy="3167640"/>
          </a:xfrm>
          <a:prstGeom prst="rect">
            <a:avLst/>
          </a:prstGeom>
          <a:noFill/>
          <a:ln w="0">
            <a:noFill/>
          </a:ln>
        </p:spPr>
        <p:style>
          <a:lnRef idx="0"/>
          <a:fillRef idx="0"/>
          <a:effectRef idx="0"/>
          <a:fontRef idx="minor"/>
        </p:style>
        <p:txBody>
          <a:bodyPr lIns="0" rIns="0" tIns="13320" bIns="0">
            <a:spAutoFit/>
          </a:bodyPr>
          <a:p>
            <a:pPr marL="295920" indent="-283320">
              <a:lnSpc>
                <a:spcPct val="100000"/>
              </a:lnSpc>
              <a:buClr>
                <a:srgbClr val="3891a7"/>
              </a:buClr>
              <a:buFont typeface="Noto Sans Symbols"/>
              <a:buChar char="⚫"/>
            </a:pPr>
            <a:r>
              <a:rPr b="0" lang="en-US" sz="3200" spc="-1" strike="noStrike">
                <a:solidFill>
                  <a:srgbClr val="000000"/>
                </a:solidFill>
                <a:latin typeface="Arial"/>
                <a:ea typeface="Arial"/>
              </a:rPr>
              <a:t>This can be achieved using indirect  addressing</a:t>
            </a:r>
            <a:endParaRPr b="0" lang="en-US" sz="3200" spc="-1" strike="noStrike">
              <a:latin typeface="Arial"/>
            </a:endParaRPr>
          </a:p>
          <a:p>
            <a:pPr marL="295920" indent="-283320">
              <a:lnSpc>
                <a:spcPct val="100000"/>
              </a:lnSpc>
              <a:spcBef>
                <a:spcPts val="604"/>
              </a:spcBef>
              <a:buClr>
                <a:srgbClr val="3891a7"/>
              </a:buClr>
              <a:buFont typeface="Noto Sans Symbols"/>
              <a:buChar char="⚫"/>
            </a:pPr>
            <a:r>
              <a:rPr b="0" lang="en-US" sz="3200" spc="-1" strike="noStrike">
                <a:solidFill>
                  <a:srgbClr val="000000"/>
                </a:solidFill>
                <a:latin typeface="Arial"/>
                <a:ea typeface="Arial"/>
              </a:rPr>
              <a:t>R0 and R1 may be used as pointer  registers</a:t>
            </a:r>
            <a:endParaRPr b="0" lang="en-US" sz="3200" spc="-1" strike="noStrike">
              <a:latin typeface="Arial"/>
            </a:endParaRPr>
          </a:p>
          <a:p>
            <a:pPr marL="295920" indent="-283320">
              <a:lnSpc>
                <a:spcPct val="100000"/>
              </a:lnSpc>
              <a:spcBef>
                <a:spcPts val="601"/>
              </a:spcBef>
              <a:buClr>
                <a:srgbClr val="3891a7"/>
              </a:buClr>
              <a:buFont typeface="Noto Sans Symbols"/>
              <a:buChar char="⚫"/>
            </a:pPr>
            <a:r>
              <a:rPr b="0" lang="en-US" sz="3200" spc="-1" strike="noStrike">
                <a:solidFill>
                  <a:srgbClr val="000000"/>
                </a:solidFill>
                <a:latin typeface="Arial"/>
                <a:ea typeface="Arial"/>
              </a:rPr>
              <a:t>MOV A, @Ri</a:t>
            </a:r>
            <a:endParaRPr b="0" lang="en-US" sz="3200" spc="-1" strike="noStrike">
              <a:latin typeface="Arial"/>
            </a:endParaRPr>
          </a:p>
          <a:p>
            <a:pPr marL="12600">
              <a:lnSpc>
                <a:spcPct val="100000"/>
              </a:lnSpc>
              <a:spcBef>
                <a:spcPts val="601"/>
              </a:spcBef>
              <a:tabLst>
                <a:tab algn="l" pos="0"/>
              </a:tabLst>
            </a:pPr>
            <a:r>
              <a:rPr b="0" lang="en-US" sz="3200" spc="-1" strike="noStrike">
                <a:solidFill>
                  <a:srgbClr val="000000"/>
                </a:solidFill>
                <a:latin typeface="Arial"/>
                <a:ea typeface="Arial"/>
              </a:rPr>
              <a:t>where Ri is either R0 or R1</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Google Shape;208;gda8ee34ce6_0_60"/>
          <p:cNvSpPr/>
          <p:nvPr/>
        </p:nvSpPr>
        <p:spPr>
          <a:xfrm>
            <a:off x="1162800" y="338400"/>
            <a:ext cx="4699800" cy="1220400"/>
          </a:xfrm>
          <a:prstGeom prst="rect">
            <a:avLst/>
          </a:prstGeom>
          <a:blipFill rotWithShape="0">
            <a:blip r:embed="rId1"/>
            <a:srcRect/>
            <a:stretch/>
          </a:blipFill>
          <a:ln w="0">
            <a:noFill/>
          </a:ln>
        </p:spPr>
        <p:style>
          <a:lnRef idx="0"/>
          <a:fillRef idx="0"/>
          <a:effectRef idx="0"/>
          <a:fontRef idx="minor"/>
        </p:style>
      </p:sp>
      <p:sp>
        <p:nvSpPr>
          <p:cNvPr id="405" name="Google Shape;209;gda8ee34ce6_0_1"/>
          <p:cNvSpPr txBox="1"/>
          <p:nvPr/>
        </p:nvSpPr>
        <p:spPr>
          <a:xfrm>
            <a:off x="1514520" y="166320"/>
            <a:ext cx="3996720" cy="1322640"/>
          </a:xfrm>
          <a:prstGeom prst="rect">
            <a:avLst/>
          </a:prstGeom>
          <a:noFill/>
          <a:ln w="0">
            <a:noFill/>
          </a:ln>
        </p:spPr>
        <p:txBody>
          <a:bodyPr lIns="0" rIns="0" tIns="11880" bIns="0" anchor="ctr">
            <a:noAutofit/>
          </a:bodyPr>
          <a:p>
            <a:pPr marL="12600">
              <a:lnSpc>
                <a:spcPct val="100000"/>
              </a:lnSpc>
              <a:tabLst>
                <a:tab algn="l" pos="0"/>
              </a:tabLst>
            </a:pPr>
            <a:r>
              <a:rPr b="0" lang="en-US" sz="4300" spc="-1" strike="noStrike">
                <a:solidFill>
                  <a:srgbClr val="000000"/>
                </a:solidFill>
                <a:latin typeface="Calibri"/>
                <a:ea typeface="Calibri"/>
              </a:rPr>
              <a:t>Register Indirect</a:t>
            </a:r>
            <a:endParaRPr b="0" lang="en-US" sz="4300" spc="-1" strike="noStrike">
              <a:solidFill>
                <a:srgbClr val="000000"/>
              </a:solidFill>
              <a:latin typeface="Arial"/>
            </a:endParaRPr>
          </a:p>
        </p:txBody>
      </p:sp>
      <p:sp>
        <p:nvSpPr>
          <p:cNvPr id="406" name="Google Shape;210;gda8ee34ce6_0_1"/>
          <p:cNvSpPr/>
          <p:nvPr/>
        </p:nvSpPr>
        <p:spPr>
          <a:xfrm>
            <a:off x="1596960" y="1419840"/>
            <a:ext cx="6827040" cy="5559120"/>
          </a:xfrm>
          <a:prstGeom prst="rect">
            <a:avLst/>
          </a:prstGeom>
          <a:noFill/>
          <a:ln w="0">
            <a:noFill/>
          </a:ln>
        </p:spPr>
        <p:style>
          <a:lnRef idx="0"/>
          <a:fillRef idx="0"/>
          <a:effectRef idx="0"/>
          <a:fontRef idx="minor"/>
        </p:style>
        <p:txBody>
          <a:bodyPr lIns="0" rIns="0" tIns="62280" bIns="0">
            <a:spAutoFit/>
          </a:bodyPr>
          <a:p>
            <a:pPr marL="295920" indent="-283320">
              <a:lnSpc>
                <a:spcPct val="90000"/>
              </a:lnSpc>
              <a:buClr>
                <a:srgbClr val="3891a7"/>
              </a:buClr>
              <a:buFont typeface="Noto Sans Symbols"/>
              <a:buChar char="⚫"/>
            </a:pPr>
            <a:r>
              <a:rPr b="0" lang="en-US" sz="3200" spc="-1" strike="noStrike">
                <a:solidFill>
                  <a:srgbClr val="000000"/>
                </a:solidFill>
                <a:latin typeface="Arial"/>
                <a:ea typeface="Arial"/>
              </a:rPr>
              <a:t>Now, we can read the contents of  location 30H through indirect  addressing</a:t>
            </a:r>
            <a:endParaRPr b="0" lang="en-US" sz="3200" spc="-1" strike="noStrike">
              <a:latin typeface="Arial"/>
            </a:endParaRPr>
          </a:p>
          <a:p>
            <a:pPr marL="295920" indent="54720">
              <a:lnSpc>
                <a:spcPct val="108000"/>
              </a:lnSpc>
              <a:spcBef>
                <a:spcPts val="646"/>
              </a:spcBef>
              <a:tabLst>
                <a:tab algn="l" pos="0"/>
              </a:tabLst>
            </a:pPr>
            <a:r>
              <a:rPr b="0" lang="en-US" sz="3200" spc="-1" strike="noStrike">
                <a:solidFill>
                  <a:srgbClr val="000000"/>
                </a:solidFill>
                <a:latin typeface="Arial"/>
                <a:ea typeface="Arial"/>
              </a:rPr>
              <a:t>MOV R0, #30H  MOV A, @R0</a:t>
            </a:r>
            <a:endParaRPr b="0" lang="en-US" sz="3200" spc="-1" strike="noStrike">
              <a:latin typeface="Arial"/>
            </a:endParaRPr>
          </a:p>
          <a:p>
            <a:pPr marL="295920" indent="-283320">
              <a:lnSpc>
                <a:spcPct val="90000"/>
              </a:lnSpc>
              <a:spcBef>
                <a:spcPts val="550"/>
              </a:spcBef>
              <a:buClr>
                <a:srgbClr val="3891a7"/>
              </a:buClr>
              <a:buFont typeface="Noto Sans Symbols"/>
              <a:buChar char="▪"/>
              <a:tabLst>
                <a:tab algn="l" pos="0"/>
              </a:tabLst>
            </a:pPr>
            <a:r>
              <a:rPr b="0" lang="en-US" sz="3200" spc="-1" strike="noStrike">
                <a:solidFill>
                  <a:srgbClr val="000000"/>
                </a:solidFill>
                <a:latin typeface="Arial"/>
                <a:ea typeface="Arial"/>
              </a:rPr>
              <a:t>The first instruction is an example of  immediate addressing whereby the  data 30H is placed in R0</a:t>
            </a:r>
            <a:endParaRPr b="0" lang="en-US" sz="3200" spc="-1" strike="noStrike">
              <a:latin typeface="Arial"/>
            </a:endParaRPr>
          </a:p>
          <a:p>
            <a:pPr marL="295920" indent="-283320">
              <a:lnSpc>
                <a:spcPct val="108000"/>
              </a:lnSpc>
              <a:spcBef>
                <a:spcPts val="646"/>
              </a:spcBef>
              <a:buClr>
                <a:srgbClr val="3891a7"/>
              </a:buClr>
              <a:buFont typeface="Noto Sans Symbols"/>
              <a:buChar char="▪"/>
              <a:tabLst>
                <a:tab algn="l" pos="0"/>
              </a:tabLst>
            </a:pPr>
            <a:r>
              <a:rPr b="0" lang="en-US" sz="3200" spc="-1" strike="noStrike">
                <a:solidFill>
                  <a:srgbClr val="000000"/>
                </a:solidFill>
                <a:latin typeface="Arial"/>
                <a:ea typeface="Arial"/>
              </a:rPr>
              <a:t>The second instruction is indirect  addressing. It moves the contents of  location 30H into the accumulator.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Google Shape;215;gda8ee34ce6_0_66"/>
          <p:cNvSpPr/>
          <p:nvPr/>
        </p:nvSpPr>
        <p:spPr>
          <a:xfrm>
            <a:off x="1162800" y="338400"/>
            <a:ext cx="4699800" cy="1220400"/>
          </a:xfrm>
          <a:prstGeom prst="rect">
            <a:avLst/>
          </a:prstGeom>
          <a:blipFill rotWithShape="0">
            <a:blip r:embed="rId1"/>
            <a:srcRect/>
            <a:stretch/>
          </a:blipFill>
          <a:ln w="0">
            <a:noFill/>
          </a:ln>
        </p:spPr>
        <p:style>
          <a:lnRef idx="0"/>
          <a:fillRef idx="0"/>
          <a:effectRef idx="0"/>
          <a:fontRef idx="minor"/>
        </p:style>
      </p:sp>
      <p:sp>
        <p:nvSpPr>
          <p:cNvPr id="408" name="Google Shape;216;gda8ee34ce6_0_1"/>
          <p:cNvSpPr txBox="1"/>
          <p:nvPr/>
        </p:nvSpPr>
        <p:spPr>
          <a:xfrm>
            <a:off x="1514520" y="166320"/>
            <a:ext cx="3996720" cy="1322640"/>
          </a:xfrm>
          <a:prstGeom prst="rect">
            <a:avLst/>
          </a:prstGeom>
          <a:noFill/>
          <a:ln w="0">
            <a:noFill/>
          </a:ln>
        </p:spPr>
        <p:txBody>
          <a:bodyPr lIns="0" rIns="0" tIns="11880" bIns="0" anchor="ctr">
            <a:noAutofit/>
          </a:bodyPr>
          <a:p>
            <a:pPr marL="12600">
              <a:lnSpc>
                <a:spcPct val="100000"/>
              </a:lnSpc>
              <a:tabLst>
                <a:tab algn="l" pos="0"/>
              </a:tabLst>
            </a:pPr>
            <a:r>
              <a:rPr b="0" lang="en-US" sz="4300" spc="-1" strike="noStrike">
                <a:solidFill>
                  <a:srgbClr val="000000"/>
                </a:solidFill>
                <a:latin typeface="Calibri"/>
                <a:ea typeface="Calibri"/>
              </a:rPr>
              <a:t>Register Indirect</a:t>
            </a:r>
            <a:endParaRPr b="0" lang="en-US" sz="4300" spc="-1" strike="noStrike">
              <a:solidFill>
                <a:srgbClr val="000000"/>
              </a:solidFill>
              <a:latin typeface="Arial"/>
            </a:endParaRPr>
          </a:p>
        </p:txBody>
      </p:sp>
      <p:sp>
        <p:nvSpPr>
          <p:cNvPr id="409" name="Google Shape;217;gda8ee34ce6_0_1"/>
          <p:cNvSpPr/>
          <p:nvPr/>
        </p:nvSpPr>
        <p:spPr>
          <a:xfrm>
            <a:off x="1596960" y="1468440"/>
            <a:ext cx="6445440" cy="2603880"/>
          </a:xfrm>
          <a:prstGeom prst="rect">
            <a:avLst/>
          </a:prstGeom>
          <a:noFill/>
          <a:ln w="0">
            <a:noFill/>
          </a:ln>
        </p:spPr>
        <p:style>
          <a:lnRef idx="0"/>
          <a:fillRef idx="0"/>
          <a:effectRef idx="0"/>
          <a:fontRef idx="minor"/>
        </p:style>
        <p:txBody>
          <a:bodyPr lIns="0" rIns="0" tIns="13320" bIns="0">
            <a:spAutoFit/>
          </a:bodyPr>
          <a:p>
            <a:pPr marL="295920" indent="-283320">
              <a:lnSpc>
                <a:spcPct val="100000"/>
              </a:lnSpc>
              <a:buClr>
                <a:srgbClr val="3891a7"/>
              </a:buClr>
              <a:buFont typeface="Noto Sans Symbols"/>
              <a:buChar char="⚫"/>
            </a:pPr>
            <a:r>
              <a:rPr b="0" lang="en-US" sz="3200" spc="-1" strike="noStrike">
                <a:solidFill>
                  <a:srgbClr val="000000"/>
                </a:solidFill>
                <a:latin typeface="Arial"/>
                <a:ea typeface="Arial"/>
              </a:rPr>
              <a:t>If we now wish to get the data in  location 31H we use the following:</a:t>
            </a:r>
            <a:endParaRPr b="0" lang="en-US" sz="3200" spc="-1" strike="noStrike">
              <a:latin typeface="Arial"/>
            </a:endParaRPr>
          </a:p>
          <a:p>
            <a:pPr marL="350640">
              <a:lnSpc>
                <a:spcPct val="100000"/>
              </a:lnSpc>
              <a:spcBef>
                <a:spcPts val="604"/>
              </a:spcBef>
              <a:tabLst>
                <a:tab algn="l" pos="0"/>
              </a:tabLst>
            </a:pPr>
            <a:r>
              <a:rPr b="0" lang="en-US" sz="3200" spc="-1" strike="noStrike">
                <a:solidFill>
                  <a:srgbClr val="000000"/>
                </a:solidFill>
                <a:latin typeface="Arial"/>
                <a:ea typeface="Arial"/>
              </a:rPr>
              <a:t>INC R0</a:t>
            </a:r>
            <a:endParaRPr b="0" lang="en-US" sz="3200" spc="-1" strike="noStrike">
              <a:latin typeface="Arial"/>
            </a:endParaRPr>
          </a:p>
          <a:p>
            <a:pPr marL="295920">
              <a:lnSpc>
                <a:spcPct val="100000"/>
              </a:lnSpc>
              <a:tabLst>
                <a:tab algn="l" pos="0"/>
              </a:tabLst>
            </a:pPr>
            <a:r>
              <a:rPr b="0" lang="en-US" sz="3200" spc="-1" strike="noStrike">
                <a:solidFill>
                  <a:srgbClr val="000000"/>
                </a:solidFill>
                <a:latin typeface="Arial"/>
                <a:ea typeface="Arial"/>
              </a:rPr>
              <a:t>MOV A, @R0</a:t>
            </a:r>
            <a:endParaRPr b="0" lang="en-US" sz="3200" spc="-1" strike="noStrike">
              <a:latin typeface="Arial"/>
            </a:endParaRPr>
          </a:p>
          <a:p>
            <a:pPr marL="295920" indent="-283320">
              <a:lnSpc>
                <a:spcPct val="100000"/>
              </a:lnSpc>
              <a:spcBef>
                <a:spcPts val="601"/>
              </a:spcBef>
              <a:buClr>
                <a:srgbClr val="3891a7"/>
              </a:buClr>
              <a:buFont typeface="Noto Sans Symbols"/>
              <a:buChar char="▪"/>
              <a:tabLst>
                <a:tab algn="l" pos="0"/>
              </a:tabLst>
            </a:pPr>
            <a:r>
              <a:rPr b="0" lang="en-US" sz="3200" spc="-1" strike="noStrike">
                <a:solidFill>
                  <a:srgbClr val="000000"/>
                </a:solidFill>
                <a:latin typeface="Arial"/>
                <a:ea typeface="Arial"/>
              </a:rPr>
              <a:t>This is just like the Pointers in C.</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Google Shape;222;gda8ee34ce6_0_72"/>
          <p:cNvSpPr/>
          <p:nvPr/>
        </p:nvSpPr>
        <p:spPr>
          <a:xfrm>
            <a:off x="1162800" y="338400"/>
            <a:ext cx="2668320" cy="1220400"/>
          </a:xfrm>
          <a:prstGeom prst="rect">
            <a:avLst/>
          </a:prstGeom>
          <a:blipFill rotWithShape="0">
            <a:blip r:embed="rId1"/>
            <a:srcRect/>
            <a:stretch/>
          </a:blipFill>
          <a:ln w="0">
            <a:noFill/>
          </a:ln>
        </p:spPr>
        <p:style>
          <a:lnRef idx="0"/>
          <a:fillRef idx="0"/>
          <a:effectRef idx="0"/>
          <a:fontRef idx="minor"/>
        </p:style>
      </p:sp>
      <p:sp>
        <p:nvSpPr>
          <p:cNvPr id="411" name="Google Shape;223;gda8ee34ce6_0_1"/>
          <p:cNvSpPr txBox="1"/>
          <p:nvPr/>
        </p:nvSpPr>
        <p:spPr>
          <a:xfrm>
            <a:off x="1514520" y="166320"/>
            <a:ext cx="1966680" cy="1322640"/>
          </a:xfrm>
          <a:prstGeom prst="rect">
            <a:avLst/>
          </a:prstGeom>
          <a:noFill/>
          <a:ln w="0">
            <a:noFill/>
          </a:ln>
        </p:spPr>
        <p:txBody>
          <a:bodyPr lIns="0" rIns="0" tIns="11880" bIns="0" anchor="ctr">
            <a:noAutofit/>
          </a:bodyPr>
          <a:p>
            <a:pPr marL="12600">
              <a:lnSpc>
                <a:spcPct val="100000"/>
              </a:lnSpc>
              <a:tabLst>
                <a:tab algn="l" pos="0"/>
              </a:tabLst>
            </a:pPr>
            <a:r>
              <a:rPr b="0" lang="en-US" sz="4300" spc="-1" strike="noStrike">
                <a:solidFill>
                  <a:srgbClr val="000000"/>
                </a:solidFill>
                <a:latin typeface="Calibri"/>
                <a:ea typeface="Calibri"/>
              </a:rPr>
              <a:t>Indexed</a:t>
            </a:r>
            <a:endParaRPr b="0" lang="en-US" sz="4300" spc="-1" strike="noStrike">
              <a:solidFill>
                <a:srgbClr val="000000"/>
              </a:solidFill>
              <a:latin typeface="Arial"/>
            </a:endParaRPr>
          </a:p>
        </p:txBody>
      </p:sp>
      <p:sp>
        <p:nvSpPr>
          <p:cNvPr id="412" name="Google Shape;224;gda8ee34ce6_0_1"/>
          <p:cNvSpPr/>
          <p:nvPr/>
        </p:nvSpPr>
        <p:spPr>
          <a:xfrm>
            <a:off x="533520" y="1559160"/>
            <a:ext cx="8000640" cy="4630320"/>
          </a:xfrm>
          <a:prstGeom prst="rect">
            <a:avLst/>
          </a:prstGeom>
          <a:noFill/>
          <a:ln w="0">
            <a:noFill/>
          </a:ln>
        </p:spPr>
        <p:style>
          <a:lnRef idx="0"/>
          <a:fillRef idx="0"/>
          <a:effectRef idx="0"/>
          <a:fontRef idx="minor"/>
        </p:style>
        <p:txBody>
          <a:bodyPr lIns="0" rIns="0" tIns="13320" bIns="0">
            <a:spAutoFit/>
          </a:bodyPr>
          <a:p>
            <a:pPr marL="295920" indent="-283320">
              <a:lnSpc>
                <a:spcPct val="100000"/>
              </a:lnSpc>
              <a:buClr>
                <a:srgbClr val="3891a7"/>
              </a:buClr>
              <a:buFont typeface="Noto Sans Symbols"/>
              <a:buChar char="⚫"/>
            </a:pPr>
            <a:r>
              <a:rPr b="0" lang="en-US" sz="3200" spc="-1" strike="noStrike">
                <a:solidFill>
                  <a:srgbClr val="000000"/>
                </a:solidFill>
                <a:latin typeface="Arial"/>
                <a:ea typeface="Arial"/>
              </a:rPr>
              <a:t>Indexed addressing modes is widely  used in accessing data elements of  look up table entries located in the  program ROM space of 8051.</a:t>
            </a:r>
            <a:endParaRPr b="0" lang="en-US" sz="3200" spc="-1" strike="noStrike">
              <a:latin typeface="Arial"/>
            </a:endParaRPr>
          </a:p>
          <a:p>
            <a:pPr marL="295920" indent="-283320">
              <a:lnSpc>
                <a:spcPct val="100000"/>
              </a:lnSpc>
              <a:spcBef>
                <a:spcPts val="604"/>
              </a:spcBef>
              <a:buClr>
                <a:srgbClr val="3891a7"/>
              </a:buClr>
              <a:buFont typeface="Noto Sans Symbols"/>
              <a:buChar char="⚫"/>
            </a:pPr>
            <a:r>
              <a:rPr b="0" lang="en-US" sz="3200" spc="-1" strike="noStrike">
                <a:solidFill>
                  <a:srgbClr val="000000"/>
                </a:solidFill>
                <a:latin typeface="Arial"/>
                <a:ea typeface="Arial"/>
              </a:rPr>
              <a:t>The instruction used for this purpose  is</a:t>
            </a:r>
            <a:endParaRPr b="0" lang="en-US" sz="3200" spc="-1" strike="noStrike">
              <a:latin typeface="Arial"/>
            </a:endParaRPr>
          </a:p>
          <a:p>
            <a:pPr marL="12240">
              <a:lnSpc>
                <a:spcPct val="100000"/>
              </a:lnSpc>
              <a:spcBef>
                <a:spcPts val="601"/>
              </a:spcBef>
              <a:tabLst>
                <a:tab algn="l" pos="0"/>
              </a:tabLst>
            </a:pPr>
            <a:r>
              <a:rPr b="0" lang="en-US" sz="3200" spc="-1" strike="noStrike">
                <a:solidFill>
                  <a:srgbClr val="000000"/>
                </a:solidFill>
                <a:latin typeface="Arial"/>
                <a:ea typeface="Arial"/>
              </a:rPr>
              <a:t>   </a:t>
            </a:r>
            <a:r>
              <a:rPr b="0" lang="en-US" sz="3200" spc="-1" strike="noStrike">
                <a:solidFill>
                  <a:srgbClr val="000000"/>
                </a:solidFill>
                <a:latin typeface="Arial"/>
                <a:ea typeface="Arial"/>
              </a:rPr>
              <a:t>MOVC A,@A+DPTR.</a:t>
            </a:r>
            <a:endParaRPr b="0" lang="en-US" sz="3200" spc="-1" strike="noStrike">
              <a:latin typeface="Arial"/>
            </a:endParaRPr>
          </a:p>
          <a:p>
            <a:pPr marL="295920" indent="-283320">
              <a:lnSpc>
                <a:spcPct val="100000"/>
              </a:lnSpc>
              <a:spcBef>
                <a:spcPts val="604"/>
              </a:spcBef>
              <a:buClr>
                <a:srgbClr val="3891a7"/>
              </a:buClr>
              <a:buFont typeface="Noto Sans Symbols"/>
              <a:buChar char="⚫"/>
              <a:tabLst>
                <a:tab algn="l" pos="0"/>
              </a:tabLst>
            </a:pPr>
            <a:r>
              <a:rPr b="0" lang="en-US" sz="3200" spc="-1" strike="noStrike">
                <a:solidFill>
                  <a:srgbClr val="000000"/>
                </a:solidFill>
                <a:latin typeface="Arial"/>
                <a:ea typeface="Arial"/>
              </a:rPr>
              <a:t>The 16-bit register DPTR and reg A  are used to form the address of data  element stored in on-chip ROM.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AutoShape 2"/>
          <p:cNvSpPr txBox="1"/>
          <p:nvPr/>
        </p:nvSpPr>
        <p:spPr>
          <a:xfrm>
            <a:off x="628560" y="365040"/>
            <a:ext cx="7886520" cy="1325160"/>
          </a:xfrm>
          <a:prstGeom prst="rect">
            <a:avLst/>
          </a:prstGeom>
          <a:noFill/>
          <a:ln w="0">
            <a:noFill/>
          </a:ln>
        </p:spPr>
        <p:txBody>
          <a:bodyPr anchor="ctr">
            <a:normAutofit/>
          </a:bodyPr>
          <a:p>
            <a:pPr>
              <a:lnSpc>
                <a:spcPct val="90000"/>
              </a:lnSpc>
            </a:pPr>
            <a:r>
              <a:rPr b="0" lang="en-US" sz="3200" spc="-1" strike="noStrike">
                <a:solidFill>
                  <a:srgbClr val="000000"/>
                </a:solidFill>
                <a:latin typeface="Calibri Light"/>
              </a:rPr>
              <a:t>MICROCONTROLLERS AND EMBEDDED PROCESSORS</a:t>
            </a:r>
            <a:endParaRPr b="0" lang="en-US" sz="3200" spc="-1" strike="noStrike">
              <a:solidFill>
                <a:srgbClr val="000000"/>
              </a:solidFill>
              <a:latin typeface="Calibri"/>
            </a:endParaRPr>
          </a:p>
        </p:txBody>
      </p:sp>
      <p:pic>
        <p:nvPicPr>
          <p:cNvPr id="234" name="Picture 4" descr="tab01_06"/>
          <p:cNvPicPr/>
          <p:nvPr/>
        </p:nvPicPr>
        <p:blipFill>
          <a:blip r:embed="rId1"/>
          <a:stretch/>
        </p:blipFill>
        <p:spPr>
          <a:xfrm>
            <a:off x="628560" y="2961000"/>
            <a:ext cx="7886520" cy="2080080"/>
          </a:xfrm>
          <a:prstGeom prst="rect">
            <a:avLst/>
          </a:prstGeom>
          <a:ln w="0">
            <a:noFill/>
          </a:ln>
        </p:spPr>
      </p:pic>
      <p:sp>
        <p:nvSpPr>
          <p:cNvPr id="235" name="Slide Number Placeholder 5"/>
          <p:cNvSpPr txBox="1"/>
          <p:nvPr/>
        </p:nvSpPr>
        <p:spPr>
          <a:xfrm>
            <a:off x="6458040" y="6356520"/>
            <a:ext cx="2057040" cy="364680"/>
          </a:xfrm>
          <a:prstGeom prst="rect">
            <a:avLst/>
          </a:prstGeom>
          <a:noFill/>
          <a:ln w="0">
            <a:noFill/>
          </a:ln>
        </p:spPr>
        <p:txBody>
          <a:bodyPr anchor="ctr">
            <a:noAutofit/>
          </a:bodyPr>
          <a:p>
            <a:pPr algn="r">
              <a:lnSpc>
                <a:spcPct val="100000"/>
              </a:lnSpc>
            </a:pPr>
            <a:fld id="{BD16D23C-4D27-4059-BADE-F12B952D8F54}" type="slidenum">
              <a:rPr b="0" lang="en-US" sz="1200" spc="-1" strike="noStrike">
                <a:solidFill>
                  <a:srgbClr val="8b8b8b"/>
                </a:solidFill>
                <a:latin typeface="Calibri"/>
              </a:rPr>
              <a:t>7</a:t>
            </a:fld>
            <a:endParaRPr b="0" lang="en-US" sz="1200" spc="-1" strike="noStrike">
              <a:latin typeface="Times New Roman"/>
            </a:endParaRPr>
          </a:p>
        </p:txBody>
      </p:sp>
      <p:sp>
        <p:nvSpPr>
          <p:cNvPr id="236" name="Rectangle 5"/>
          <p:cNvSpPr/>
          <p:nvPr/>
        </p:nvSpPr>
        <p:spPr>
          <a:xfrm>
            <a:off x="1653120" y="5661000"/>
            <a:ext cx="6269400" cy="3646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44546a"/>
                </a:solidFill>
                <a:latin typeface="Calibri"/>
              </a:rPr>
              <a:t>Table 1–6</a:t>
            </a:r>
            <a:r>
              <a:rPr b="0" lang="en-US" sz="1800" spc="-1" strike="noStrike">
                <a:solidFill>
                  <a:srgbClr val="44546a"/>
                </a:solidFill>
                <a:latin typeface="Calibri"/>
              </a:rPr>
              <a:t>     Versions of 8051 From Atmel (All ROM Flash)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Google Shape;229;gda8ee34ce6_0_78"/>
          <p:cNvSpPr/>
          <p:nvPr/>
        </p:nvSpPr>
        <p:spPr>
          <a:xfrm>
            <a:off x="1162800" y="338400"/>
            <a:ext cx="2668320" cy="1220400"/>
          </a:xfrm>
          <a:prstGeom prst="rect">
            <a:avLst/>
          </a:prstGeom>
          <a:blipFill rotWithShape="0">
            <a:blip r:embed="rId1"/>
            <a:srcRect/>
            <a:stretch/>
          </a:blipFill>
          <a:ln w="0">
            <a:noFill/>
          </a:ln>
        </p:spPr>
        <p:style>
          <a:lnRef idx="0"/>
          <a:fillRef idx="0"/>
          <a:effectRef idx="0"/>
          <a:fontRef idx="minor"/>
        </p:style>
      </p:sp>
      <p:sp>
        <p:nvSpPr>
          <p:cNvPr id="414" name="Google Shape;230;gda8ee34ce6_0_1"/>
          <p:cNvSpPr txBox="1"/>
          <p:nvPr/>
        </p:nvSpPr>
        <p:spPr>
          <a:xfrm>
            <a:off x="1514520" y="166320"/>
            <a:ext cx="1966680" cy="1322640"/>
          </a:xfrm>
          <a:prstGeom prst="rect">
            <a:avLst/>
          </a:prstGeom>
          <a:noFill/>
          <a:ln w="0">
            <a:noFill/>
          </a:ln>
        </p:spPr>
        <p:txBody>
          <a:bodyPr lIns="0" rIns="0" tIns="11880" bIns="0" anchor="ctr">
            <a:noAutofit/>
          </a:bodyPr>
          <a:p>
            <a:pPr marL="12600">
              <a:lnSpc>
                <a:spcPct val="100000"/>
              </a:lnSpc>
              <a:tabLst>
                <a:tab algn="l" pos="0"/>
              </a:tabLst>
            </a:pPr>
            <a:r>
              <a:rPr b="0" lang="en-US" sz="4300" spc="-1" strike="noStrike">
                <a:solidFill>
                  <a:srgbClr val="000000"/>
                </a:solidFill>
                <a:latin typeface="Calibri"/>
                <a:ea typeface="Calibri"/>
              </a:rPr>
              <a:t>Indexed</a:t>
            </a:r>
            <a:endParaRPr b="0" lang="en-US" sz="4300" spc="-1" strike="noStrike">
              <a:solidFill>
                <a:srgbClr val="000000"/>
              </a:solidFill>
              <a:latin typeface="Arial"/>
            </a:endParaRPr>
          </a:p>
        </p:txBody>
      </p:sp>
      <p:sp>
        <p:nvSpPr>
          <p:cNvPr id="415" name="Google Shape;231;gda8ee34ce6_0_1"/>
          <p:cNvSpPr/>
          <p:nvPr/>
        </p:nvSpPr>
        <p:spPr>
          <a:xfrm>
            <a:off x="1596960" y="1468440"/>
            <a:ext cx="7256520" cy="3091320"/>
          </a:xfrm>
          <a:prstGeom prst="rect">
            <a:avLst/>
          </a:prstGeom>
          <a:noFill/>
          <a:ln w="0">
            <a:noFill/>
          </a:ln>
        </p:spPr>
        <p:style>
          <a:lnRef idx="0"/>
          <a:fillRef idx="0"/>
          <a:effectRef idx="0"/>
          <a:fontRef idx="minor"/>
        </p:style>
        <p:txBody>
          <a:bodyPr lIns="0" rIns="0" tIns="13320" bIns="0">
            <a:spAutoFit/>
          </a:bodyPr>
          <a:p>
            <a:pPr marL="295920" indent="-283320">
              <a:lnSpc>
                <a:spcPct val="100000"/>
              </a:lnSpc>
              <a:buClr>
                <a:srgbClr val="3891a7"/>
              </a:buClr>
              <a:buFont typeface="Noto Sans Symbols"/>
              <a:buChar char="⚫"/>
            </a:pPr>
            <a:r>
              <a:rPr b="0" lang="en-US" sz="3200" spc="-1" strike="noStrike">
                <a:solidFill>
                  <a:srgbClr val="000000"/>
                </a:solidFill>
                <a:latin typeface="Arial"/>
                <a:ea typeface="Arial"/>
              </a:rPr>
              <a:t>Because the data elements are stored  in the pragram(code) memory.</a:t>
            </a:r>
            <a:endParaRPr b="0" lang="en-US" sz="3200" spc="-1" strike="noStrike">
              <a:latin typeface="Arial"/>
            </a:endParaRPr>
          </a:p>
          <a:p>
            <a:pPr marL="295920" indent="-283320">
              <a:lnSpc>
                <a:spcPct val="100000"/>
              </a:lnSpc>
              <a:spcBef>
                <a:spcPts val="604"/>
              </a:spcBef>
              <a:buClr>
                <a:srgbClr val="3891a7"/>
              </a:buClr>
              <a:buFont typeface="Noto Sans Symbols"/>
              <a:buChar char="⚫"/>
            </a:pPr>
            <a:r>
              <a:rPr b="0" lang="en-US" sz="3200" spc="-1" strike="noStrike">
                <a:solidFill>
                  <a:srgbClr val="000000"/>
                </a:solidFill>
                <a:latin typeface="Arial"/>
                <a:ea typeface="Arial"/>
              </a:rPr>
              <a:t>Instruction MOVC is used instead of  MOV</a:t>
            </a:r>
            <a:endParaRPr b="0" lang="en-US" sz="3200" spc="-1" strike="noStrike">
              <a:latin typeface="Arial"/>
            </a:endParaRPr>
          </a:p>
          <a:p>
            <a:pPr marL="295920" indent="-283320">
              <a:lnSpc>
                <a:spcPct val="100000"/>
              </a:lnSpc>
              <a:spcBef>
                <a:spcPts val="601"/>
              </a:spcBef>
              <a:buClr>
                <a:srgbClr val="3891a7"/>
              </a:buClr>
              <a:buFont typeface="Noto Sans Symbols"/>
              <a:buChar char="⚫"/>
            </a:pPr>
            <a:r>
              <a:rPr b="0" lang="en-US" sz="3200" spc="-1" strike="noStrike">
                <a:solidFill>
                  <a:srgbClr val="000000"/>
                </a:solidFill>
                <a:latin typeface="Arial"/>
                <a:ea typeface="Arial"/>
              </a:rPr>
              <a:t>C is for Code i.e. move data from code  memory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16" name="Google Shape;236;gda8ee34ce6_0_169"/>
          <p:cNvGraphicFramePr/>
          <p:nvPr/>
        </p:nvGraphicFramePr>
        <p:xfrm>
          <a:off x="535320" y="789120"/>
          <a:ext cx="7872120" cy="5561280"/>
        </p:xfrm>
        <a:graphic>
          <a:graphicData uri="http://schemas.openxmlformats.org/drawingml/2006/table">
            <a:tbl>
              <a:tblPr/>
              <a:tblGrid>
                <a:gridCol w="1861920"/>
                <a:gridCol w="2982600"/>
                <a:gridCol w="1513800"/>
                <a:gridCol w="1513800"/>
              </a:tblGrid>
              <a:tr h="42912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Mnemonics</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Operational description</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Addressing mode</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No. of bytes occupied</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r>
              <a:tr h="3729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 a,#num</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immediate data num in to acc</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immediate</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2 ,1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3729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 Rx,a</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data from acc to Rx</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register</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1,1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r>
              <a:tr h="3729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 a,Rx</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data from Rx to acc</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register</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1,1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3729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 Rx,#num</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immediate data num in to Rx</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immediate</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2,1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r>
              <a:tr h="42912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 a,add</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data from direct address add to acc</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2,1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42912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 add,a</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data from acc to direct address add</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2,1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r>
              <a:tr h="74628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 add,#num</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immediate data num in to direct address</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3,2</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3729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 add1,add2</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data from add2 to add1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3,2</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r>
              <a:tr h="42912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 Rx,add</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data from direct address add to Rx</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2,2</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42912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 add,Rx</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data from Rx to direct address add</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2,2</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r>
              <a:tr h="3729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 @Rp,a</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data in acc to address in Rp</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Indirect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1,1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43164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 a,@Rp</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data that is at address in Rp to acc</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Indirect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1,1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417" name="Google Shape;237;gda8ee34ce6_0_1"/>
          <p:cNvSpPr/>
          <p:nvPr/>
        </p:nvSpPr>
        <p:spPr>
          <a:xfrm>
            <a:off x="2010600" y="142920"/>
            <a:ext cx="4043520" cy="1189080"/>
          </a:xfrm>
          <a:prstGeom prst="rect">
            <a:avLst/>
          </a:prstGeom>
          <a:noFill/>
          <a:ln w="0">
            <a:noFill/>
          </a:ln>
        </p:spPr>
        <p:style>
          <a:lnRef idx="0"/>
          <a:fillRef idx="0"/>
          <a:effectRef idx="0"/>
          <a:fontRef idx="minor"/>
        </p:style>
        <p:txBody>
          <a:bodyPr>
            <a:spAutoFit/>
          </a:bodyPr>
          <a:p>
            <a:pPr>
              <a:lnSpc>
                <a:spcPct val="100000"/>
              </a:lnSpc>
              <a:tabLst>
                <a:tab algn="l" pos="0"/>
              </a:tabLst>
            </a:pPr>
            <a:r>
              <a:rPr b="1" lang="en-US" sz="3600" spc="-1" strike="noStrike">
                <a:solidFill>
                  <a:srgbClr val="000000"/>
                </a:solidFill>
                <a:latin typeface="Times New Roman"/>
                <a:ea typeface="Times New Roman"/>
              </a:rPr>
              <a:t>Data Transfer instructions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18" name="Google Shape;242;gda8ee34ce6_0_174"/>
          <p:cNvGraphicFramePr/>
          <p:nvPr/>
        </p:nvGraphicFramePr>
        <p:xfrm>
          <a:off x="535320" y="1002240"/>
          <a:ext cx="8097840" cy="5498280"/>
        </p:xfrm>
        <a:graphic>
          <a:graphicData uri="http://schemas.openxmlformats.org/drawingml/2006/table">
            <a:tbl>
              <a:tblPr/>
              <a:tblGrid>
                <a:gridCol w="1915200"/>
                <a:gridCol w="4020480"/>
                <a:gridCol w="1055880"/>
                <a:gridCol w="1106280"/>
              </a:tblGrid>
              <a:tr h="3387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Mnemonics</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Operational description</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9720" rIns="9720" tIns="0" bIns="0">
                      <a:noAutofit/>
                    </a:bodyPr>
                    <a:p>
                      <a:pPr algn="just">
                        <a:lnSpc>
                          <a:spcPct val="100000"/>
                        </a:lnSpc>
                        <a:tabLst>
                          <a:tab algn="l" pos="0"/>
                        </a:tabLst>
                      </a:pPr>
                      <a:r>
                        <a:rPr b="1" lang="en-US" sz="1200" spc="-1" strike="noStrike">
                          <a:solidFill>
                            <a:srgbClr val="000000"/>
                          </a:solidFill>
                          <a:latin typeface="Times New Roman"/>
                          <a:ea typeface="Times New Roman"/>
                        </a:rPr>
                        <a:t>Addressing mode</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9720" rIns="9720" tIns="0" bIns="0">
                      <a:noAutofit/>
                    </a:bodyPr>
                    <a:p>
                      <a:pPr algn="just">
                        <a:lnSpc>
                          <a:spcPct val="100000"/>
                        </a:lnSpc>
                        <a:tabLst>
                          <a:tab algn="l" pos="0"/>
                        </a:tabLst>
                      </a:pPr>
                      <a:r>
                        <a:rPr b="1" lang="en-US" sz="1200" spc="-1" strike="noStrike">
                          <a:solidFill>
                            <a:srgbClr val="000000"/>
                          </a:solidFill>
                          <a:latin typeface="Times New Roman"/>
                          <a:ea typeface="Times New Roman"/>
                        </a:rPr>
                        <a:t>No. of bytes occupied</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r>
              <a:tr h="4179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 @Rp,#num</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immediate byte num to the address in Rp</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Indirect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2</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24012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Movx a,@Rp</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content of external add in Rp to acc</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Indirect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r>
              <a:tr h="4179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Movx a,@DPTR</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content of external add in DPTR to acc</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Indirect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4179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Movx @Rp,a</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content of acc to the external add in Rp</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Indirect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r>
              <a:tr h="4179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Movx @DPTR,a</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content of acc to the external add in DPTR</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Indirect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4179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Movc a,@a+DPTR</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The address is formed by adding acc and DPTR and its content is copied to acc</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indirect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r>
              <a:tr h="4179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Movc a, @a+PC</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The address is formed by adding acc and PC and its content is copied to acc</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indirect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42048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Push add</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Increment SP and copy the data from source add to internal RAM address contained in SP</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2</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r>
              <a:tr h="6267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Pop add</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copy the data from internal RAM address contained in SP to destination add and decrement SP</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2</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20880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Xch a, Rx</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Exchange the data between acc and Rx</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Register</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r>
              <a:tr h="4179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Xch a, add</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Exchange the data between acc and given add</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2</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4179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Xch a,@Rp</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Exchange the data between acc and address in Rp</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Indirect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noFill/>
                  </a:tcPr>
                </a:tc>
              </a:tr>
              <a:tr h="417960">
                <a:tc>
                  <a:txBody>
                    <a:bodyPr lIns="9720" rIns="9720" tIns="0" bIns="0">
                      <a:noAutofit/>
                    </a:bodyPr>
                    <a:p>
                      <a:pPr algn="just">
                        <a:lnSpc>
                          <a:spcPct val="100000"/>
                        </a:lnSpc>
                        <a:tabLst>
                          <a:tab algn="l" pos="0"/>
                        </a:tabLst>
                      </a:pPr>
                      <a:r>
                        <a:rPr b="1" lang="en-US" sz="1200" spc="-1" strike="noStrike">
                          <a:solidFill>
                            <a:srgbClr val="000000"/>
                          </a:solidFill>
                          <a:latin typeface="Arial"/>
                          <a:ea typeface="Arial"/>
                        </a:rPr>
                        <a:t>Xchd a, @Rp</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Arial"/>
                          <a:ea typeface="Arial"/>
                        </a:rPr>
                        <a:t>Exchange only lower nibble of acc and address in Rp</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indirect</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9720" rIns="972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9720" marR="972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bl>
          </a:graphicData>
        </a:graphic>
      </p:graphicFrame>
      <p:sp>
        <p:nvSpPr>
          <p:cNvPr id="419" name="Google Shape;243;gda8ee34ce6_0_1"/>
          <p:cNvSpPr/>
          <p:nvPr/>
        </p:nvSpPr>
        <p:spPr>
          <a:xfrm>
            <a:off x="2010600" y="142920"/>
            <a:ext cx="4043520" cy="1189080"/>
          </a:xfrm>
          <a:prstGeom prst="rect">
            <a:avLst/>
          </a:prstGeom>
          <a:noFill/>
          <a:ln w="0">
            <a:noFill/>
          </a:ln>
        </p:spPr>
        <p:style>
          <a:lnRef idx="0"/>
          <a:fillRef idx="0"/>
          <a:effectRef idx="0"/>
          <a:fontRef idx="minor"/>
        </p:style>
        <p:txBody>
          <a:bodyPr>
            <a:spAutoFit/>
          </a:bodyPr>
          <a:p>
            <a:pPr>
              <a:lnSpc>
                <a:spcPct val="100000"/>
              </a:lnSpc>
              <a:tabLst>
                <a:tab algn="l" pos="0"/>
              </a:tabLst>
            </a:pPr>
            <a:r>
              <a:rPr b="1" lang="en-US" sz="3600" spc="-1" strike="noStrike">
                <a:solidFill>
                  <a:srgbClr val="000000"/>
                </a:solidFill>
                <a:latin typeface="Times New Roman"/>
                <a:ea typeface="Times New Roman"/>
              </a:rPr>
              <a:t>Data Transfer instructions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Google Shape;248;gda8ee34ce6_0_179"/>
          <p:cNvSpPr txBox="1"/>
          <p:nvPr/>
        </p:nvSpPr>
        <p:spPr>
          <a:xfrm>
            <a:off x="328680" y="87840"/>
            <a:ext cx="8186400" cy="776520"/>
          </a:xfrm>
          <a:prstGeom prst="rect">
            <a:avLst/>
          </a:prstGeom>
          <a:noFill/>
          <a:ln w="0">
            <a:noFill/>
          </a:ln>
        </p:spPr>
        <p:txBody>
          <a:bodyPr anchor="ctr">
            <a:normAutofit fontScale="17000"/>
          </a:bodyPr>
          <a:p>
            <a:pPr algn="ctr">
              <a:lnSpc>
                <a:spcPct val="90000"/>
              </a:lnSpc>
              <a:tabLst>
                <a:tab algn="l" pos="0"/>
              </a:tabLst>
            </a:pPr>
            <a:br/>
            <a:r>
              <a:rPr b="1" lang="en-US" sz="4400" spc="-1" strike="noStrike">
                <a:solidFill>
                  <a:srgbClr val="000000"/>
                </a:solidFill>
                <a:latin typeface="Calibri"/>
                <a:ea typeface="Calibri"/>
              </a:rPr>
              <a:t>Logical Instructions</a:t>
            </a:r>
            <a:br/>
            <a:endParaRPr b="0" lang="en-US" sz="4400" spc="-1" strike="noStrike">
              <a:solidFill>
                <a:srgbClr val="000000"/>
              </a:solidFill>
              <a:latin typeface="Arial"/>
            </a:endParaRPr>
          </a:p>
        </p:txBody>
      </p:sp>
      <p:graphicFrame>
        <p:nvGraphicFramePr>
          <p:cNvPr id="421" name="Google Shape;249;gda8ee34ce6_0_1"/>
          <p:cNvGraphicFramePr/>
          <p:nvPr/>
        </p:nvGraphicFramePr>
        <p:xfrm>
          <a:off x="394560" y="776520"/>
          <a:ext cx="8420400" cy="5724000"/>
        </p:xfrm>
        <a:graphic>
          <a:graphicData uri="http://schemas.openxmlformats.org/drawingml/2006/table">
            <a:tbl>
              <a:tblPr/>
              <a:tblGrid>
                <a:gridCol w="1643040"/>
                <a:gridCol w="2738160"/>
                <a:gridCol w="1369080"/>
                <a:gridCol w="1369080"/>
                <a:gridCol w="1301040"/>
              </a:tblGrid>
              <a:tr h="34164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Mnemonics</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Operational description</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Addressing mode</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No. of bytes occupied</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No. of cycles used</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r>
              <a:tr h="42372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Anl a, #num</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AND each bit of acc with same bit of immediate num, stores result in acc</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Immediate</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42372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Anl a, add</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AND each bit of acc with same bit of content in add, stores result in acc</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42372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Anl a, Rx</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AND each bit of acc with same bit of content of Rx, stores result in acc</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Register</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51228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Anl a, @Rp</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AND each bit of acc with same bit of content of add given by Rp, stores result in acc</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Indirect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42372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Anl add, a</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AND each bit of acc with same bit of direct add num, stores result in add</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42372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Anl add, #num</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AND each bit of direct add with same bit of immediate num, stores result in add</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3</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42372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orl a, #num</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OR each bit of acc with same bit of immediate num, stores result in acc</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Immediate</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42372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orl a, add</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OR each bit of acc with same bit of content in add, stores result in acc</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42372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orl a, Rx</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OR each bit of acc with same bit of content of Rx, stores result in acc</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Register</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51228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orl a, @Rp</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OR each bit of acc with same bit of content of add given by Rp, stores result in acc</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Indirect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42372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orl  add, a</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OR each bit of acc with same bit of direct add num, stores result in add</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42372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orl add, #num</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OR each bit of direct add with same bit of immediate num, stores result in add</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3</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42372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Xrl a, #num</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XOR each bit of acc with same bit of immediate num, stores result in acc</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Immediate</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bl>
          </a:graphicData>
        </a:graphic>
      </p:graphicFrame>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Google Shape;254;gda8ee34ce6_0_184"/>
          <p:cNvSpPr txBox="1"/>
          <p:nvPr/>
        </p:nvSpPr>
        <p:spPr>
          <a:xfrm>
            <a:off x="328680" y="87840"/>
            <a:ext cx="8186400" cy="776520"/>
          </a:xfrm>
          <a:prstGeom prst="rect">
            <a:avLst/>
          </a:prstGeom>
          <a:noFill/>
          <a:ln w="0">
            <a:noFill/>
          </a:ln>
        </p:spPr>
        <p:txBody>
          <a:bodyPr anchor="ctr">
            <a:normAutofit fontScale="17000"/>
          </a:bodyPr>
          <a:p>
            <a:pPr algn="ctr">
              <a:lnSpc>
                <a:spcPct val="90000"/>
              </a:lnSpc>
              <a:tabLst>
                <a:tab algn="l" pos="0"/>
              </a:tabLst>
            </a:pPr>
            <a:br/>
            <a:r>
              <a:rPr b="1" lang="en-US" sz="4400" spc="-1" strike="noStrike">
                <a:solidFill>
                  <a:srgbClr val="000000"/>
                </a:solidFill>
                <a:latin typeface="Calibri"/>
                <a:ea typeface="Calibri"/>
              </a:rPr>
              <a:t>Logical Instructions</a:t>
            </a:r>
            <a:br/>
            <a:endParaRPr b="0" lang="en-US" sz="4400" spc="-1" strike="noStrike">
              <a:solidFill>
                <a:srgbClr val="000000"/>
              </a:solidFill>
              <a:latin typeface="Arial"/>
            </a:endParaRPr>
          </a:p>
        </p:txBody>
      </p:sp>
      <p:graphicFrame>
        <p:nvGraphicFramePr>
          <p:cNvPr id="423" name="Google Shape;255;gda8ee34ce6_0_1"/>
          <p:cNvGraphicFramePr/>
          <p:nvPr/>
        </p:nvGraphicFramePr>
        <p:xfrm>
          <a:off x="253800" y="776520"/>
          <a:ext cx="8561160" cy="5736600"/>
        </p:xfrm>
        <a:graphic>
          <a:graphicData uri="http://schemas.openxmlformats.org/drawingml/2006/table">
            <a:tbl>
              <a:tblPr/>
              <a:tblGrid>
                <a:gridCol w="1975680"/>
                <a:gridCol w="3292560"/>
                <a:gridCol w="1646280"/>
                <a:gridCol w="1646640"/>
              </a:tblGrid>
              <a:tr h="29340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Mnemonics</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Operational description</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Addressing mode</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No. of bytes occupied</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r>
              <a:tr h="68040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Xrl a, add</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XOR each bit of acc with same bit of content in add, stores result in acc</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68040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Xrl a, Rx</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XOR each bit of acc with same bit of content of Rx, stores result in acc</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Register</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68040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Xrl  a, @Rp</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XOR each bit of acc with same bit of content of add given by Rp, stores result in acc</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Indirect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68040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Xrl add, a</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XOR each bit of acc with same bit of direct add num, stores result in add</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68040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Xrl add, #num</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XOR each bit of direct add with same bit of immediate num, stores result in add</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3</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34020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Clr a</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Clear each bit of acc</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34020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Cpl a</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Complement each bit of acc</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34020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Anl c, b</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AND carry with given bit b, stores result in carry</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68040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Anl c, /b</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AND carry with complement of given bit b, stores result in carry</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34020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Orl c, b</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OR carry with given bit b, stores result in carry</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bl>
          </a:graphicData>
        </a:graphic>
      </p:graphicFrame>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Google Shape;260;gda8ee34ce6_0_189"/>
          <p:cNvSpPr txBox="1"/>
          <p:nvPr/>
        </p:nvSpPr>
        <p:spPr>
          <a:xfrm>
            <a:off x="328680" y="87840"/>
            <a:ext cx="8186400" cy="776520"/>
          </a:xfrm>
          <a:prstGeom prst="rect">
            <a:avLst/>
          </a:prstGeom>
          <a:noFill/>
          <a:ln w="0">
            <a:noFill/>
          </a:ln>
        </p:spPr>
        <p:txBody>
          <a:bodyPr anchor="ctr">
            <a:normAutofit fontScale="17000"/>
          </a:bodyPr>
          <a:p>
            <a:pPr algn="ctr">
              <a:lnSpc>
                <a:spcPct val="90000"/>
              </a:lnSpc>
              <a:tabLst>
                <a:tab algn="l" pos="0"/>
              </a:tabLst>
            </a:pPr>
            <a:br/>
            <a:r>
              <a:rPr b="1" lang="en-US" sz="4400" spc="-1" strike="noStrike">
                <a:solidFill>
                  <a:srgbClr val="000000"/>
                </a:solidFill>
                <a:latin typeface="Calibri"/>
                <a:ea typeface="Calibri"/>
              </a:rPr>
              <a:t>Logical Instructions</a:t>
            </a:r>
            <a:br/>
            <a:endParaRPr b="0" lang="en-US" sz="4400" spc="-1" strike="noStrike">
              <a:solidFill>
                <a:srgbClr val="000000"/>
              </a:solidFill>
              <a:latin typeface="Arial"/>
            </a:endParaRPr>
          </a:p>
        </p:txBody>
      </p:sp>
      <p:graphicFrame>
        <p:nvGraphicFramePr>
          <p:cNvPr id="425" name="Google Shape;261;gda8ee34ce6_0_1"/>
          <p:cNvGraphicFramePr/>
          <p:nvPr/>
        </p:nvGraphicFramePr>
        <p:xfrm>
          <a:off x="628560" y="864360"/>
          <a:ext cx="7886520" cy="5661360"/>
        </p:xfrm>
        <a:graphic>
          <a:graphicData uri="http://schemas.openxmlformats.org/drawingml/2006/table">
            <a:tbl>
              <a:tblPr/>
              <a:tblGrid>
                <a:gridCol w="1819800"/>
                <a:gridCol w="3033360"/>
                <a:gridCol w="1516320"/>
                <a:gridCol w="1517040"/>
              </a:tblGrid>
              <a:tr h="341640">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Mnemonics</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Operational description</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Addressing mode</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7200" rIns="7200" tIns="0" bIns="0">
                      <a:noAutofit/>
                    </a:bodyPr>
                    <a:p>
                      <a:pPr algn="just">
                        <a:lnSpc>
                          <a:spcPct val="100000"/>
                        </a:lnSpc>
                        <a:tabLst>
                          <a:tab algn="l" pos="0"/>
                        </a:tabLst>
                      </a:pPr>
                      <a:r>
                        <a:rPr b="1" lang="en-US" sz="1200" spc="-1" strike="noStrike">
                          <a:solidFill>
                            <a:srgbClr val="000000"/>
                          </a:solidFill>
                          <a:latin typeface="Arial"/>
                          <a:ea typeface="Arial"/>
                        </a:rPr>
                        <a:t>No. of bytes occupied</a:t>
                      </a:r>
                      <a:endParaRPr b="0" lang="en-US" sz="12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r>
              <a:tr h="719280">
                <a:tc>
                  <a:txBody>
                    <a:bodyPr lIns="7200" rIns="7200" tIns="0" bIns="0">
                      <a:noAutofit/>
                    </a:bodyPr>
                    <a:p>
                      <a:pPr algn="just">
                        <a:lnSpc>
                          <a:spcPct val="100000"/>
                        </a:lnSpc>
                        <a:tabLst>
                          <a:tab algn="l" pos="0"/>
                        </a:tabLst>
                      </a:pPr>
                      <a:r>
                        <a:rPr b="1" lang="en-US" sz="1400" spc="-1" strike="noStrike">
                          <a:solidFill>
                            <a:srgbClr val="000000"/>
                          </a:solidFill>
                          <a:latin typeface="Arial"/>
                          <a:ea typeface="Arial"/>
                        </a:rPr>
                        <a:t>Orl c, /b</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OR carry with complement of given bit b, stores result in carry</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2</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359640">
                <a:tc>
                  <a:txBody>
                    <a:bodyPr lIns="7200" rIns="7200" tIns="0" bIns="0">
                      <a:noAutofit/>
                    </a:bodyPr>
                    <a:p>
                      <a:pPr algn="just">
                        <a:lnSpc>
                          <a:spcPct val="100000"/>
                        </a:lnSpc>
                        <a:tabLst>
                          <a:tab algn="l" pos="0"/>
                        </a:tabLst>
                      </a:pPr>
                      <a:r>
                        <a:rPr b="1" lang="en-US" sz="1400" spc="-1" strike="noStrike">
                          <a:solidFill>
                            <a:srgbClr val="000000"/>
                          </a:solidFill>
                          <a:latin typeface="Arial"/>
                          <a:ea typeface="Arial"/>
                        </a:rPr>
                        <a:t>Cpl c</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Complement carry flag</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1</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359640">
                <a:tc>
                  <a:txBody>
                    <a:bodyPr lIns="7200" rIns="7200" tIns="0" bIns="0">
                      <a:noAutofit/>
                    </a:bodyPr>
                    <a:p>
                      <a:pPr algn="just">
                        <a:lnSpc>
                          <a:spcPct val="100000"/>
                        </a:lnSpc>
                        <a:tabLst>
                          <a:tab algn="l" pos="0"/>
                        </a:tabLst>
                      </a:pPr>
                      <a:r>
                        <a:rPr b="1" lang="en-US" sz="1400" spc="-1" strike="noStrike">
                          <a:solidFill>
                            <a:srgbClr val="000000"/>
                          </a:solidFill>
                          <a:latin typeface="Arial"/>
                          <a:ea typeface="Arial"/>
                        </a:rPr>
                        <a:t>Cpl b</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Complement bit b</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2</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359640">
                <a:tc>
                  <a:txBody>
                    <a:bodyPr lIns="7200" rIns="7200" tIns="0" bIns="0">
                      <a:noAutofit/>
                    </a:bodyPr>
                    <a:p>
                      <a:pPr algn="just">
                        <a:lnSpc>
                          <a:spcPct val="100000"/>
                        </a:lnSpc>
                        <a:tabLst>
                          <a:tab algn="l" pos="0"/>
                        </a:tabLst>
                      </a:pPr>
                      <a:r>
                        <a:rPr b="1" lang="en-US" sz="1400" spc="-1" strike="noStrike">
                          <a:solidFill>
                            <a:srgbClr val="000000"/>
                          </a:solidFill>
                          <a:latin typeface="Arial"/>
                          <a:ea typeface="Arial"/>
                        </a:rPr>
                        <a:t>Clr c</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Clear carry flag</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1</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359640">
                <a:tc>
                  <a:txBody>
                    <a:bodyPr lIns="7200" rIns="7200" tIns="0" bIns="0">
                      <a:noAutofit/>
                    </a:bodyPr>
                    <a:p>
                      <a:pPr algn="just">
                        <a:lnSpc>
                          <a:spcPct val="100000"/>
                        </a:lnSpc>
                        <a:tabLst>
                          <a:tab algn="l" pos="0"/>
                        </a:tabLst>
                      </a:pPr>
                      <a:r>
                        <a:rPr b="1" lang="en-US" sz="1400" spc="-1" strike="noStrike">
                          <a:solidFill>
                            <a:srgbClr val="000000"/>
                          </a:solidFill>
                          <a:latin typeface="Arial"/>
                          <a:ea typeface="Arial"/>
                        </a:rPr>
                        <a:t>Clr b</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Clear given bit b</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2</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359640">
                <a:tc>
                  <a:txBody>
                    <a:bodyPr lIns="7200" rIns="7200" tIns="0" bIns="0">
                      <a:noAutofit/>
                    </a:bodyPr>
                    <a:p>
                      <a:pPr algn="just">
                        <a:lnSpc>
                          <a:spcPct val="100000"/>
                        </a:lnSpc>
                        <a:tabLst>
                          <a:tab algn="l" pos="0"/>
                        </a:tabLst>
                      </a:pPr>
                      <a:r>
                        <a:rPr b="1" lang="en-US" sz="1400" spc="-1" strike="noStrike">
                          <a:solidFill>
                            <a:srgbClr val="000000"/>
                          </a:solidFill>
                          <a:latin typeface="Arial"/>
                          <a:ea typeface="Arial"/>
                        </a:rPr>
                        <a:t>Mov c, b</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Copy bit b to carry</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2</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359640">
                <a:tc>
                  <a:txBody>
                    <a:bodyPr lIns="7200" rIns="7200" tIns="0" bIns="0">
                      <a:noAutofit/>
                    </a:bodyPr>
                    <a:p>
                      <a:pPr algn="just">
                        <a:lnSpc>
                          <a:spcPct val="100000"/>
                        </a:lnSpc>
                        <a:tabLst>
                          <a:tab algn="l" pos="0"/>
                        </a:tabLst>
                      </a:pPr>
                      <a:r>
                        <a:rPr b="1" lang="en-US" sz="1400" spc="-1" strike="noStrike">
                          <a:solidFill>
                            <a:srgbClr val="000000"/>
                          </a:solidFill>
                          <a:latin typeface="Arial"/>
                          <a:ea typeface="Arial"/>
                        </a:rPr>
                        <a:t>Mov b, c</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Copy carry to bit b</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2</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359640">
                <a:tc>
                  <a:txBody>
                    <a:bodyPr lIns="7200" rIns="7200" tIns="0" bIns="0">
                      <a:noAutofit/>
                    </a:bodyPr>
                    <a:p>
                      <a:pPr algn="just">
                        <a:lnSpc>
                          <a:spcPct val="100000"/>
                        </a:lnSpc>
                        <a:tabLst>
                          <a:tab algn="l" pos="0"/>
                        </a:tabLst>
                      </a:pPr>
                      <a:r>
                        <a:rPr b="1" lang="en-US" sz="1400" spc="-1" strike="noStrike">
                          <a:solidFill>
                            <a:srgbClr val="000000"/>
                          </a:solidFill>
                          <a:latin typeface="Arial"/>
                          <a:ea typeface="Arial"/>
                        </a:rPr>
                        <a:t>Setb c</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Set carry flag</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1</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359640">
                <a:tc>
                  <a:txBody>
                    <a:bodyPr lIns="7200" rIns="7200" tIns="0" bIns="0">
                      <a:noAutofit/>
                    </a:bodyPr>
                    <a:p>
                      <a:pPr algn="just">
                        <a:lnSpc>
                          <a:spcPct val="100000"/>
                        </a:lnSpc>
                        <a:tabLst>
                          <a:tab algn="l" pos="0"/>
                        </a:tabLst>
                      </a:pPr>
                      <a:r>
                        <a:rPr b="1" lang="en-US" sz="1400" spc="-1" strike="noStrike">
                          <a:solidFill>
                            <a:srgbClr val="000000"/>
                          </a:solidFill>
                          <a:latin typeface="Arial"/>
                          <a:ea typeface="Arial"/>
                        </a:rPr>
                        <a:t>Setb b</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Set bit b</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2</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359640">
                <a:tc>
                  <a:txBody>
                    <a:bodyPr lIns="7200" rIns="7200" tIns="0" bIns="0">
                      <a:noAutofit/>
                    </a:bodyPr>
                    <a:p>
                      <a:pPr algn="just">
                        <a:lnSpc>
                          <a:spcPct val="100000"/>
                        </a:lnSpc>
                        <a:tabLst>
                          <a:tab algn="l" pos="0"/>
                        </a:tabLst>
                      </a:pPr>
                      <a:r>
                        <a:rPr b="1" lang="en-US" sz="1400" spc="-1" strike="noStrike">
                          <a:solidFill>
                            <a:srgbClr val="000000"/>
                          </a:solidFill>
                          <a:latin typeface="Arial"/>
                          <a:ea typeface="Arial"/>
                        </a:rPr>
                        <a:t>Rl a</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Rotate acc one bit left</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1</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359640">
                <a:tc>
                  <a:txBody>
                    <a:bodyPr lIns="7200" rIns="7200" tIns="0" bIns="0">
                      <a:noAutofit/>
                    </a:bodyPr>
                    <a:p>
                      <a:pPr algn="just">
                        <a:lnSpc>
                          <a:spcPct val="100000"/>
                        </a:lnSpc>
                        <a:tabLst>
                          <a:tab algn="l" pos="0"/>
                        </a:tabLst>
                      </a:pPr>
                      <a:r>
                        <a:rPr b="1" lang="en-US" sz="1400" spc="-1" strike="noStrike">
                          <a:solidFill>
                            <a:srgbClr val="000000"/>
                          </a:solidFill>
                          <a:latin typeface="Arial"/>
                          <a:ea typeface="Arial"/>
                        </a:rPr>
                        <a:t>Rr a</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Rotate acc one bit right</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1</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359640">
                <a:tc>
                  <a:txBody>
                    <a:bodyPr lIns="7200" rIns="7200" tIns="0" bIns="0">
                      <a:noAutofit/>
                    </a:bodyPr>
                    <a:p>
                      <a:pPr algn="just">
                        <a:lnSpc>
                          <a:spcPct val="100000"/>
                        </a:lnSpc>
                        <a:tabLst>
                          <a:tab algn="l" pos="0"/>
                        </a:tabLst>
                      </a:pPr>
                      <a:r>
                        <a:rPr b="1" lang="en-US" sz="1400" spc="-1" strike="noStrike">
                          <a:solidFill>
                            <a:srgbClr val="000000"/>
                          </a:solidFill>
                          <a:latin typeface="Arial"/>
                          <a:ea typeface="Arial"/>
                        </a:rPr>
                        <a:t>Rlc a</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Rotate acc one bit left with carry</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1</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359640">
                <a:tc>
                  <a:txBody>
                    <a:bodyPr lIns="7200" rIns="7200" tIns="0" bIns="0">
                      <a:noAutofit/>
                    </a:bodyPr>
                    <a:p>
                      <a:pPr algn="just">
                        <a:lnSpc>
                          <a:spcPct val="100000"/>
                        </a:lnSpc>
                        <a:tabLst>
                          <a:tab algn="l" pos="0"/>
                        </a:tabLst>
                      </a:pPr>
                      <a:r>
                        <a:rPr b="1" lang="en-US" sz="1400" spc="-1" strike="noStrike">
                          <a:solidFill>
                            <a:srgbClr val="000000"/>
                          </a:solidFill>
                          <a:latin typeface="Arial"/>
                          <a:ea typeface="Arial"/>
                        </a:rPr>
                        <a:t>Rrc a</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Rotate acc one bit right with carry</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1</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noFill/>
                  </a:tcPr>
                </a:tc>
              </a:tr>
              <a:tr h="399960">
                <a:tc>
                  <a:txBody>
                    <a:bodyPr lIns="7200" rIns="7200" tIns="0" bIns="0">
                      <a:noAutofit/>
                    </a:bodyPr>
                    <a:p>
                      <a:pPr algn="just">
                        <a:lnSpc>
                          <a:spcPct val="100000"/>
                        </a:lnSpc>
                        <a:tabLst>
                          <a:tab algn="l" pos="0"/>
                        </a:tabLst>
                      </a:pPr>
                      <a:r>
                        <a:rPr b="1" lang="en-US" sz="1400" spc="-1" strike="noStrike">
                          <a:solidFill>
                            <a:srgbClr val="000000"/>
                          </a:solidFill>
                          <a:latin typeface="Arial"/>
                          <a:ea typeface="Arial"/>
                        </a:rPr>
                        <a:t>Swap a</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Exchange upper and lower nibble of acc</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7200" rIns="7200" tIns="0" bIns="0">
                      <a:noAutofit/>
                    </a:bodyPr>
                    <a:p>
                      <a:pPr algn="just">
                        <a:lnSpc>
                          <a:spcPct val="100000"/>
                        </a:lnSpc>
                        <a:tabLst>
                          <a:tab algn="l" pos="0"/>
                        </a:tabLst>
                      </a:pPr>
                      <a:r>
                        <a:rPr b="0" lang="en-US" sz="1400" spc="-1" strike="noStrike">
                          <a:solidFill>
                            <a:srgbClr val="000000"/>
                          </a:solidFill>
                          <a:latin typeface="Arial"/>
                          <a:ea typeface="Arial"/>
                        </a:rPr>
                        <a:t>1</a:t>
                      </a:r>
                      <a:endParaRPr b="0" lang="en-US" sz="1400" spc="-1" strike="noStrike">
                        <a:latin typeface="Times New Roman"/>
                      </a:endParaRPr>
                    </a:p>
                  </a:txBody>
                  <a:tcPr marL="7200" marR="720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bl>
          </a:graphicData>
        </a:graphic>
      </p:graphicFrame>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Google Shape;266;gda8ee34ce6_0_194"/>
          <p:cNvSpPr txBox="1"/>
          <p:nvPr/>
        </p:nvSpPr>
        <p:spPr>
          <a:xfrm>
            <a:off x="328680" y="87840"/>
            <a:ext cx="8186400" cy="776520"/>
          </a:xfrm>
          <a:prstGeom prst="rect">
            <a:avLst/>
          </a:prstGeom>
          <a:noFill/>
          <a:ln w="0">
            <a:noFill/>
          </a:ln>
        </p:spPr>
        <p:txBody>
          <a:bodyPr anchor="ctr">
            <a:normAutofit fontScale="8000"/>
          </a:bodyPr>
          <a:p>
            <a:pPr algn="ctr">
              <a:lnSpc>
                <a:spcPct val="90000"/>
              </a:lnSpc>
              <a:tabLst>
                <a:tab algn="l" pos="0"/>
              </a:tabLst>
            </a:pPr>
            <a:br/>
            <a:br/>
            <a:r>
              <a:rPr b="1" lang="en-US" sz="4400" spc="-1" strike="noStrike">
                <a:solidFill>
                  <a:srgbClr val="000000"/>
                </a:solidFill>
                <a:latin typeface="Calibri"/>
                <a:ea typeface="Calibri"/>
              </a:rPr>
              <a:t>Arithmetic Instructions</a:t>
            </a:r>
            <a:br/>
            <a:br/>
            <a:endParaRPr b="0" lang="en-US" sz="4400" spc="-1" strike="noStrike">
              <a:solidFill>
                <a:srgbClr val="000000"/>
              </a:solidFill>
              <a:latin typeface="Arial"/>
            </a:endParaRPr>
          </a:p>
        </p:txBody>
      </p:sp>
      <p:graphicFrame>
        <p:nvGraphicFramePr>
          <p:cNvPr id="427" name="Google Shape;267;gda8ee34ce6_0_1"/>
          <p:cNvGraphicFramePr/>
          <p:nvPr/>
        </p:nvGraphicFramePr>
        <p:xfrm>
          <a:off x="475200" y="1014480"/>
          <a:ext cx="8039880" cy="5661360"/>
        </p:xfrm>
        <a:graphic>
          <a:graphicData uri="http://schemas.openxmlformats.org/drawingml/2006/table">
            <a:tbl>
              <a:tblPr/>
              <a:tblGrid>
                <a:gridCol w="1662120"/>
                <a:gridCol w="3285360"/>
                <a:gridCol w="1545840"/>
                <a:gridCol w="1546560"/>
              </a:tblGrid>
              <a:tr h="33228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Mnemonics</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Operational description</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Addressing mode</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No. of bytes occupied</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r>
              <a:tr h="27972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Inc a</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Add 1 to acc</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Register</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27972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Inc Rr</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Add 1 to register Rr</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Register</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r>
              <a:tr h="27972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Inc add</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Add 1 to the content of add</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Direct</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2</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27972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Inc @rp</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Add 1 to the content of the address in Rp</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indirect</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r>
              <a:tr h="27972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Inc DPTR</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Add 1 to DPTR</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Register</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27972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dec a</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Subtract 1 from acc</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Register</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r>
              <a:tr h="27972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dec Rr</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Subtract 1 from Rr</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Register</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27972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dec add</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Subtract 1 from content of add</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Direct</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2</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r>
              <a:tr h="27972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dec @rp</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Subtract 1 from the content of address</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indirect</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41544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Add a, #num</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Add the immediate num with acc and stores result in acc</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immediate</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2</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r>
              <a:tr h="33228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Add a, Rx</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Add the data in Rx with acc and stores result in acc</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Register</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33228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Add a, add</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Add the data in add with acc and stores result in acc</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Direct</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2</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r>
              <a:tr h="83916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Add a, @Rp</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Add the data at the address in Rp with acc and stores result in acc</a:t>
                      </a:r>
                      <a:endParaRPr b="0" lang="en-US" sz="1200" spc="-1" strike="noStrike">
                        <a:latin typeface="Times New Roman"/>
                      </a:endParaRPr>
                    </a:p>
                    <a:p>
                      <a:pPr algn="just">
                        <a:lnSpc>
                          <a:spcPct val="100000"/>
                        </a:lnSpc>
                        <a:tabLst>
                          <a:tab algn="l" pos="0"/>
                        </a:tabLst>
                      </a:pPr>
                      <a:r>
                        <a:rPr b="0" lang="en-US" sz="1200" spc="-1" strike="noStrike">
                          <a:solidFill>
                            <a:srgbClr val="000000"/>
                          </a:solidFill>
                          <a:latin typeface="Times New Roman"/>
                          <a:ea typeface="Times New Roman"/>
                        </a:rPr>
                        <a:t> </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Indirect</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55944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Addc a,#num</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Add the immediate num with acc and carry, stores result in acc</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immediate</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2</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r>
              <a:tr h="33876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Addc a, Rx</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Add the data in Rx with acc and carry, stores result in acc</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Register</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bl>
          </a:graphicData>
        </a:graphic>
      </p:graphicFrame>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Google Shape;272;gda8ee34ce6_0_199"/>
          <p:cNvSpPr txBox="1"/>
          <p:nvPr/>
        </p:nvSpPr>
        <p:spPr>
          <a:xfrm>
            <a:off x="328680" y="87840"/>
            <a:ext cx="8186400" cy="776520"/>
          </a:xfrm>
          <a:prstGeom prst="rect">
            <a:avLst/>
          </a:prstGeom>
          <a:noFill/>
          <a:ln w="0">
            <a:noFill/>
          </a:ln>
        </p:spPr>
        <p:txBody>
          <a:bodyPr anchor="ctr">
            <a:normAutofit fontScale="8000"/>
          </a:bodyPr>
          <a:p>
            <a:pPr algn="ctr">
              <a:lnSpc>
                <a:spcPct val="90000"/>
              </a:lnSpc>
              <a:tabLst>
                <a:tab algn="l" pos="0"/>
              </a:tabLst>
            </a:pPr>
            <a:br/>
            <a:br/>
            <a:r>
              <a:rPr b="1" lang="en-US" sz="4400" spc="-1" strike="noStrike">
                <a:solidFill>
                  <a:srgbClr val="000000"/>
                </a:solidFill>
                <a:latin typeface="Calibri"/>
                <a:ea typeface="Calibri"/>
              </a:rPr>
              <a:t>Arithmetic Instructions</a:t>
            </a:r>
            <a:br/>
            <a:br/>
            <a:endParaRPr b="0" lang="en-US" sz="4400" spc="-1" strike="noStrike">
              <a:solidFill>
                <a:srgbClr val="000000"/>
              </a:solidFill>
              <a:latin typeface="Arial"/>
            </a:endParaRPr>
          </a:p>
        </p:txBody>
      </p:sp>
      <p:graphicFrame>
        <p:nvGraphicFramePr>
          <p:cNvPr id="429" name="Google Shape;273;gda8ee34ce6_0_1"/>
          <p:cNvGraphicFramePr/>
          <p:nvPr/>
        </p:nvGraphicFramePr>
        <p:xfrm>
          <a:off x="610560" y="1014480"/>
          <a:ext cx="7904520" cy="4997520"/>
        </p:xfrm>
        <a:graphic>
          <a:graphicData uri="http://schemas.openxmlformats.org/drawingml/2006/table">
            <a:tbl>
              <a:tblPr/>
              <a:tblGrid>
                <a:gridCol w="1634040"/>
                <a:gridCol w="3230280"/>
                <a:gridCol w="1519920"/>
                <a:gridCol w="1520280"/>
              </a:tblGrid>
              <a:tr h="309240">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Mnemonics</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Operational description</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Addressing mode</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11160" rIns="11160" tIns="0" bIns="0">
                      <a:noAutofit/>
                    </a:bodyPr>
                    <a:p>
                      <a:pPr algn="just">
                        <a:lnSpc>
                          <a:spcPct val="100000"/>
                        </a:lnSpc>
                        <a:tabLst>
                          <a:tab algn="l" pos="0"/>
                        </a:tabLst>
                      </a:pPr>
                      <a:r>
                        <a:rPr b="1" lang="en-US" sz="1200" spc="-1" strike="noStrike">
                          <a:solidFill>
                            <a:srgbClr val="000000"/>
                          </a:solidFill>
                          <a:latin typeface="Times New Roman"/>
                          <a:ea typeface="Times New Roman"/>
                        </a:rPr>
                        <a:t>No. of bytes occupied</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r>
              <a:tr h="520920">
                <a:tc>
                  <a:txBody>
                    <a:bodyPr lIns="11160" rIns="11160" tIns="0" bIns="0">
                      <a:noAutofit/>
                    </a:bodyPr>
                    <a:p>
                      <a:pPr algn="just">
                        <a:lnSpc>
                          <a:spcPct val="100000"/>
                        </a:lnSpc>
                        <a:tabLst>
                          <a:tab algn="l" pos="0"/>
                        </a:tabLst>
                      </a:pPr>
                      <a:r>
                        <a:rPr b="1" lang="en-US" sz="1200" spc="-1" strike="noStrike">
                          <a:solidFill>
                            <a:srgbClr val="000000"/>
                          </a:solidFill>
                          <a:latin typeface="Arial"/>
                          <a:ea typeface="Arial"/>
                        </a:rPr>
                        <a:t>Addc a, add</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Add the data in add with acc and carry, stores result in acc</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r>
              <a:tr h="520920">
                <a:tc>
                  <a:txBody>
                    <a:bodyPr lIns="11160" rIns="11160" tIns="0" bIns="0">
                      <a:noAutofit/>
                    </a:bodyPr>
                    <a:p>
                      <a:pPr algn="just">
                        <a:lnSpc>
                          <a:spcPct val="100000"/>
                        </a:lnSpc>
                        <a:tabLst>
                          <a:tab algn="l" pos="0"/>
                        </a:tabLst>
                      </a:pPr>
                      <a:r>
                        <a:rPr b="1" lang="en-US" sz="1200" spc="-1" strike="noStrike">
                          <a:solidFill>
                            <a:srgbClr val="000000"/>
                          </a:solidFill>
                          <a:latin typeface="Arial"/>
                          <a:ea typeface="Arial"/>
                        </a:rPr>
                        <a:t>Addc a, @Rp</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Add the data at the address in Rp with acc and carry, stores result in acc</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Indirect</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520920">
                <a:tc>
                  <a:txBody>
                    <a:bodyPr lIns="11160" rIns="11160" tIns="0" bIns="0">
                      <a:noAutofit/>
                    </a:bodyPr>
                    <a:p>
                      <a:pPr algn="just">
                        <a:lnSpc>
                          <a:spcPct val="100000"/>
                        </a:lnSpc>
                        <a:tabLst>
                          <a:tab algn="l" pos="0"/>
                        </a:tabLst>
                      </a:pPr>
                      <a:r>
                        <a:rPr b="1" lang="en-US" sz="1200" spc="-1" strike="noStrike">
                          <a:solidFill>
                            <a:srgbClr val="000000"/>
                          </a:solidFill>
                          <a:latin typeface="Arial"/>
                          <a:ea typeface="Arial"/>
                        </a:rPr>
                        <a:t>Subb a, #num</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Subtract immediate num and carry from acc; stores the result in acc</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immediate</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r>
              <a:tr h="520920">
                <a:tc>
                  <a:txBody>
                    <a:bodyPr lIns="11160" rIns="11160" tIns="0" bIns="0">
                      <a:noAutofit/>
                    </a:bodyPr>
                    <a:p>
                      <a:pPr algn="just">
                        <a:lnSpc>
                          <a:spcPct val="100000"/>
                        </a:lnSpc>
                        <a:tabLst>
                          <a:tab algn="l" pos="0"/>
                        </a:tabLst>
                      </a:pPr>
                      <a:r>
                        <a:rPr b="1" lang="en-US" sz="1200" spc="-1" strike="noStrike">
                          <a:solidFill>
                            <a:srgbClr val="000000"/>
                          </a:solidFill>
                          <a:latin typeface="Arial"/>
                          <a:ea typeface="Arial"/>
                        </a:rPr>
                        <a:t>Subb a, add</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Subtract the content of add and carry from acc; stores the result in acc</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Register</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520920">
                <a:tc>
                  <a:txBody>
                    <a:bodyPr lIns="11160" rIns="11160" tIns="0" bIns="0">
                      <a:noAutofit/>
                    </a:bodyPr>
                    <a:p>
                      <a:pPr algn="just">
                        <a:lnSpc>
                          <a:spcPct val="100000"/>
                        </a:lnSpc>
                        <a:tabLst>
                          <a:tab algn="l" pos="0"/>
                        </a:tabLst>
                      </a:pPr>
                      <a:r>
                        <a:rPr b="1" lang="en-US" sz="1200" spc="-1" strike="noStrike">
                          <a:solidFill>
                            <a:srgbClr val="000000"/>
                          </a:solidFill>
                          <a:latin typeface="Arial"/>
                          <a:ea typeface="Arial"/>
                        </a:rPr>
                        <a:t>Subb a, Rx</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Subtract the data in Rx and carry from acc; stores the result in acc</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Direct</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r>
              <a:tr h="520920">
                <a:tc>
                  <a:txBody>
                    <a:bodyPr lIns="11160" rIns="11160" tIns="0" bIns="0">
                      <a:noAutofit/>
                    </a:bodyPr>
                    <a:p>
                      <a:pPr algn="just">
                        <a:lnSpc>
                          <a:spcPct val="100000"/>
                        </a:lnSpc>
                        <a:tabLst>
                          <a:tab algn="l" pos="0"/>
                        </a:tabLst>
                      </a:pPr>
                      <a:r>
                        <a:rPr b="1" lang="en-US" sz="1200" spc="-1" strike="noStrike">
                          <a:solidFill>
                            <a:srgbClr val="000000"/>
                          </a:solidFill>
                          <a:latin typeface="Arial"/>
                          <a:ea typeface="Arial"/>
                        </a:rPr>
                        <a:t>Subb a, @Rp</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Subtract the data at the address in Rp and carry from acc; stores the result in acc</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Indirect</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520920">
                <a:tc>
                  <a:txBody>
                    <a:bodyPr lIns="11160" rIns="11160" tIns="0" bIns="0">
                      <a:noAutofit/>
                    </a:bodyPr>
                    <a:p>
                      <a:pPr algn="just">
                        <a:lnSpc>
                          <a:spcPct val="100000"/>
                        </a:lnSpc>
                        <a:tabLst>
                          <a:tab algn="l" pos="0"/>
                        </a:tabLst>
                      </a:pPr>
                      <a:r>
                        <a:rPr b="1" lang="en-US" sz="1200" spc="-1" strike="noStrike">
                          <a:solidFill>
                            <a:srgbClr val="000000"/>
                          </a:solidFill>
                          <a:latin typeface="Arial"/>
                          <a:ea typeface="Arial"/>
                        </a:rPr>
                        <a:t>Mul ab</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Multiply acc and register B. store the lower byte of result in acc and higher byte in B</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r>
              <a:tr h="520920">
                <a:tc>
                  <a:txBody>
                    <a:bodyPr lIns="11160" rIns="11160" tIns="0" bIns="0">
                      <a:noAutofit/>
                    </a:bodyPr>
                    <a:p>
                      <a:pPr algn="just">
                        <a:lnSpc>
                          <a:spcPct val="100000"/>
                        </a:lnSpc>
                        <a:tabLst>
                          <a:tab algn="l" pos="0"/>
                        </a:tabLst>
                      </a:pPr>
                      <a:r>
                        <a:rPr b="1" lang="en-US" sz="1200" spc="-1" strike="noStrike">
                          <a:solidFill>
                            <a:srgbClr val="000000"/>
                          </a:solidFill>
                          <a:latin typeface="Arial"/>
                          <a:ea typeface="Arial"/>
                        </a:rPr>
                        <a:t>div ab</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divide acc by register B. store quotient in acc and remainder in B</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520920">
                <a:tc>
                  <a:txBody>
                    <a:bodyPr lIns="11160" rIns="11160" tIns="0" bIns="0">
                      <a:noAutofit/>
                    </a:bodyPr>
                    <a:p>
                      <a:pPr algn="just">
                        <a:lnSpc>
                          <a:spcPct val="100000"/>
                        </a:lnSpc>
                        <a:tabLst>
                          <a:tab algn="l" pos="0"/>
                        </a:tabLst>
                      </a:pPr>
                      <a:r>
                        <a:rPr b="1" lang="en-US" sz="1200" spc="-1" strike="noStrike">
                          <a:solidFill>
                            <a:srgbClr val="000000"/>
                          </a:solidFill>
                          <a:latin typeface="Arial"/>
                          <a:ea typeface="Arial"/>
                        </a:rPr>
                        <a:t>Da a</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After addition of two packed BCD numbers, adjust the sum to decimal format</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c>
                  <a:txBody>
                    <a:bodyPr lIns="11160" rIns="11160" tIns="0" bIns="0">
                      <a:noAutofit/>
                    </a:bodyPr>
                    <a:p>
                      <a:pPr algn="just">
                        <a:lnSpc>
                          <a:spcPct val="100000"/>
                        </a:lnSpc>
                        <a:tabLst>
                          <a:tab algn="l" pos="0"/>
                        </a:tabLst>
                      </a:pPr>
                      <a:r>
                        <a:rPr b="0" lang="en-US" sz="1200" spc="-1" strike="noStrike">
                          <a:solidFill>
                            <a:srgbClr val="000000"/>
                          </a:solidFill>
                          <a:latin typeface="Arial"/>
                          <a:ea typeface="Arial"/>
                        </a:rPr>
                        <a:t>1</a:t>
                      </a:r>
                      <a:endParaRPr b="0" lang="en-US" sz="1200" spc="-1" strike="noStrike">
                        <a:latin typeface="Times New Roman"/>
                      </a:endParaRPr>
                    </a:p>
                  </a:txBody>
                  <a:tcPr marL="11160" marR="111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Google Shape;278;gda8ee34ce6_0_204"/>
          <p:cNvSpPr txBox="1"/>
          <p:nvPr/>
        </p:nvSpPr>
        <p:spPr>
          <a:xfrm>
            <a:off x="488520" y="87840"/>
            <a:ext cx="8026560" cy="700920"/>
          </a:xfrm>
          <a:prstGeom prst="rect">
            <a:avLst/>
          </a:prstGeom>
          <a:noFill/>
          <a:ln w="0">
            <a:noFill/>
          </a:ln>
        </p:spPr>
        <p:txBody>
          <a:bodyPr anchor="ctr">
            <a:normAutofit fontScale="14000"/>
          </a:bodyPr>
          <a:p>
            <a:pPr>
              <a:lnSpc>
                <a:spcPct val="90000"/>
              </a:lnSpc>
              <a:tabLst>
                <a:tab algn="l" pos="0"/>
              </a:tabLst>
            </a:pPr>
            <a:br/>
            <a:r>
              <a:rPr b="1" lang="en-US" sz="4400" spc="-1" strike="noStrike">
                <a:solidFill>
                  <a:srgbClr val="000000"/>
                </a:solidFill>
                <a:latin typeface="Calibri"/>
                <a:ea typeface="Calibri"/>
              </a:rPr>
              <a:t>Branching Instructions</a:t>
            </a:r>
            <a:br/>
            <a:endParaRPr b="0" lang="en-US" sz="4400" spc="-1" strike="noStrike">
              <a:solidFill>
                <a:srgbClr val="000000"/>
              </a:solidFill>
              <a:latin typeface="Arial"/>
            </a:endParaRPr>
          </a:p>
        </p:txBody>
      </p:sp>
      <p:graphicFrame>
        <p:nvGraphicFramePr>
          <p:cNvPr id="431" name="Google Shape;279;gda8ee34ce6_0_1"/>
          <p:cNvGraphicFramePr/>
          <p:nvPr/>
        </p:nvGraphicFramePr>
        <p:xfrm>
          <a:off x="488520" y="789120"/>
          <a:ext cx="8026560" cy="5836680"/>
        </p:xfrm>
        <a:graphic>
          <a:graphicData uri="http://schemas.openxmlformats.org/drawingml/2006/table">
            <a:tbl>
              <a:tblPr/>
              <a:tblGrid>
                <a:gridCol w="1502280"/>
                <a:gridCol w="4744800"/>
                <a:gridCol w="1779480"/>
              </a:tblGrid>
              <a:tr h="506880">
                <a:tc>
                  <a:txBody>
                    <a:bodyPr lIns="14760" rIns="14760" tIns="0" bIns="0">
                      <a:noAutofit/>
                    </a:bodyPr>
                    <a:p>
                      <a:pPr algn="just">
                        <a:lnSpc>
                          <a:spcPct val="100000"/>
                        </a:lnSpc>
                        <a:tabLst>
                          <a:tab algn="l" pos="0"/>
                        </a:tabLst>
                      </a:pPr>
                      <a:r>
                        <a:rPr b="1" lang="en-US" sz="1200" spc="-1" strike="noStrike">
                          <a:solidFill>
                            <a:srgbClr val="000000"/>
                          </a:solidFill>
                          <a:latin typeface="Arial"/>
                          <a:ea typeface="Arial"/>
                        </a:rPr>
                        <a:t>Mnemonic</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14760" rIns="14760" tIns="0" bIns="0">
                      <a:noAutofit/>
                    </a:bodyPr>
                    <a:p>
                      <a:pPr algn="just">
                        <a:lnSpc>
                          <a:spcPct val="100000"/>
                        </a:lnSpc>
                        <a:tabLst>
                          <a:tab algn="l" pos="0"/>
                        </a:tabLst>
                      </a:pPr>
                      <a:r>
                        <a:rPr b="1" lang="en-US" sz="1200" spc="-1" strike="noStrike">
                          <a:solidFill>
                            <a:srgbClr val="000000"/>
                          </a:solidFill>
                          <a:latin typeface="Arial"/>
                          <a:ea typeface="Arial"/>
                        </a:rPr>
                        <a:t>Operational description</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14760" rIns="14760" tIns="0" bIns="0">
                      <a:noAutofit/>
                    </a:bodyPr>
                    <a:p>
                      <a:pPr algn="just">
                        <a:lnSpc>
                          <a:spcPct val="100000"/>
                        </a:lnSpc>
                        <a:tabLst>
                          <a:tab algn="l" pos="0"/>
                        </a:tabLst>
                      </a:pPr>
                      <a:r>
                        <a:rPr b="1" lang="en-US" sz="1200" spc="-1" strike="noStrike">
                          <a:solidFill>
                            <a:srgbClr val="000000"/>
                          </a:solidFill>
                          <a:latin typeface="Arial"/>
                          <a:ea typeface="Arial"/>
                        </a:rPr>
                        <a:t>No of bytes occupied</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r>
              <a:tr h="326160">
                <a:tc>
                  <a:txBody>
                    <a:bodyPr lIns="14760" rIns="14760" tIns="0" bIns="0">
                      <a:noAutofit/>
                    </a:bodyPr>
                    <a:p>
                      <a:pPr algn="just">
                        <a:lnSpc>
                          <a:spcPct val="100000"/>
                        </a:lnSpc>
                        <a:tabLst>
                          <a:tab algn="l" pos="0"/>
                        </a:tabLst>
                      </a:pPr>
                      <a:r>
                        <a:rPr b="1" lang="en-US" sz="1200" spc="-1" strike="noStrike">
                          <a:solidFill>
                            <a:srgbClr val="000000"/>
                          </a:solidFill>
                          <a:latin typeface="Arial"/>
                          <a:ea typeface="Arial"/>
                        </a:rPr>
                        <a:t>Jc label</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Jump to label if carry is set to 1</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326160">
                <a:tc>
                  <a:txBody>
                    <a:bodyPr lIns="14760" rIns="14760" tIns="0" bIns="0">
                      <a:noAutofit/>
                    </a:bodyPr>
                    <a:p>
                      <a:pPr algn="just">
                        <a:lnSpc>
                          <a:spcPct val="100000"/>
                        </a:lnSpc>
                        <a:tabLst>
                          <a:tab algn="l" pos="0"/>
                        </a:tabLst>
                      </a:pPr>
                      <a:r>
                        <a:rPr b="1" lang="en-US" sz="1200" spc="-1" strike="noStrike">
                          <a:solidFill>
                            <a:srgbClr val="000000"/>
                          </a:solidFill>
                          <a:latin typeface="Arial"/>
                          <a:ea typeface="Arial"/>
                        </a:rPr>
                        <a:t>Jnc label</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Jump to label if carry is cleared to 0</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r>
              <a:tr h="326160">
                <a:tc>
                  <a:txBody>
                    <a:bodyPr lIns="14760" rIns="14760" tIns="0" bIns="0">
                      <a:noAutofit/>
                    </a:bodyPr>
                    <a:p>
                      <a:pPr algn="just">
                        <a:lnSpc>
                          <a:spcPct val="100000"/>
                        </a:lnSpc>
                        <a:tabLst>
                          <a:tab algn="l" pos="0"/>
                        </a:tabLst>
                      </a:pPr>
                      <a:r>
                        <a:rPr b="1" lang="en-US" sz="1200" spc="-1" strike="noStrike">
                          <a:solidFill>
                            <a:srgbClr val="000000"/>
                          </a:solidFill>
                          <a:latin typeface="Arial"/>
                          <a:ea typeface="Arial"/>
                        </a:rPr>
                        <a:t>Jb b,label</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Jump to label if given bit is set to 1</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3</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326160">
                <a:tc>
                  <a:txBody>
                    <a:bodyPr lIns="14760" rIns="14760" tIns="0" bIns="0">
                      <a:noAutofit/>
                    </a:bodyPr>
                    <a:p>
                      <a:pPr algn="just">
                        <a:lnSpc>
                          <a:spcPct val="100000"/>
                        </a:lnSpc>
                        <a:tabLst>
                          <a:tab algn="l" pos="0"/>
                        </a:tabLst>
                      </a:pPr>
                      <a:r>
                        <a:rPr b="1" lang="en-US" sz="1200" spc="-1" strike="noStrike">
                          <a:solidFill>
                            <a:srgbClr val="000000"/>
                          </a:solidFill>
                          <a:latin typeface="Arial"/>
                          <a:ea typeface="Arial"/>
                        </a:rPr>
                        <a:t>Jnb b,label</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Jump to label if given bit is cleared to 0</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3</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r>
              <a:tr h="326160">
                <a:tc>
                  <a:txBody>
                    <a:bodyPr lIns="14760" rIns="14760" tIns="0" bIns="0">
                      <a:noAutofit/>
                    </a:bodyPr>
                    <a:p>
                      <a:pPr algn="just">
                        <a:lnSpc>
                          <a:spcPct val="100000"/>
                        </a:lnSpc>
                        <a:tabLst>
                          <a:tab algn="l" pos="0"/>
                        </a:tabLst>
                      </a:pPr>
                      <a:r>
                        <a:rPr b="1" lang="en-US" sz="1200" spc="-1" strike="noStrike">
                          <a:solidFill>
                            <a:srgbClr val="000000"/>
                          </a:solidFill>
                          <a:latin typeface="Arial"/>
                          <a:ea typeface="Arial"/>
                        </a:rPr>
                        <a:t>Jbc b,label</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Jump to label if given bit is set. Clear the bit</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3</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978840">
                <a:tc>
                  <a:txBody>
                    <a:bodyPr lIns="14760" rIns="14760" tIns="0" bIns="0">
                      <a:noAutofit/>
                    </a:bodyPr>
                    <a:p>
                      <a:pPr algn="just">
                        <a:lnSpc>
                          <a:spcPct val="100000"/>
                        </a:lnSpc>
                        <a:tabLst>
                          <a:tab algn="l" pos="0"/>
                        </a:tabLst>
                      </a:pPr>
                      <a:r>
                        <a:rPr b="1" lang="en-US" sz="1200" spc="-1" strike="noStrike">
                          <a:solidFill>
                            <a:srgbClr val="000000"/>
                          </a:solidFill>
                          <a:latin typeface="Arial"/>
                          <a:ea typeface="Arial"/>
                        </a:rPr>
                        <a:t>Cjne a, add, label</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Compare the content of accumulator with the content of given address and if not equal jump to label</a:t>
                      </a:r>
                      <a:endParaRPr b="0" lang="en-US" sz="1200" spc="-1" strike="noStrike">
                        <a:latin typeface="Times New Roman"/>
                      </a:endParaRPr>
                    </a:p>
                    <a:p>
                      <a:pPr algn="just">
                        <a:lnSpc>
                          <a:spcPct val="100000"/>
                        </a:lnSpc>
                        <a:tabLst>
                          <a:tab algn="l" pos="0"/>
                        </a:tabLst>
                      </a:pPr>
                      <a:r>
                        <a:rPr b="0" lang="en-US" sz="1200" spc="-1" strike="noStrike">
                          <a:solidFill>
                            <a:srgbClr val="000000"/>
                          </a:solidFill>
                          <a:latin typeface="Arial"/>
                          <a:ea typeface="Arial"/>
                        </a:rPr>
                        <a:t> </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3</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r>
              <a:tr h="652680">
                <a:tc>
                  <a:txBody>
                    <a:bodyPr lIns="14760" rIns="14760" tIns="0" bIns="0">
                      <a:noAutofit/>
                    </a:bodyPr>
                    <a:p>
                      <a:pPr algn="just">
                        <a:lnSpc>
                          <a:spcPct val="100000"/>
                        </a:lnSpc>
                        <a:tabLst>
                          <a:tab algn="l" pos="0"/>
                        </a:tabLst>
                      </a:pPr>
                      <a:r>
                        <a:rPr b="1" lang="en-US" sz="1200" spc="-1" strike="noStrike">
                          <a:solidFill>
                            <a:srgbClr val="000000"/>
                          </a:solidFill>
                          <a:latin typeface="Arial"/>
                          <a:ea typeface="Arial"/>
                        </a:rPr>
                        <a:t>Cjne a, #num, label</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Compare the content of accumulator with immediate number and if not equal jump to label</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3</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652680">
                <a:tc>
                  <a:txBody>
                    <a:bodyPr lIns="14760" rIns="14760" tIns="0" bIns="0">
                      <a:noAutofit/>
                    </a:bodyPr>
                    <a:p>
                      <a:pPr algn="just">
                        <a:lnSpc>
                          <a:spcPct val="100000"/>
                        </a:lnSpc>
                        <a:tabLst>
                          <a:tab algn="l" pos="0"/>
                        </a:tabLst>
                      </a:pPr>
                      <a:r>
                        <a:rPr b="1" lang="en-US" sz="1200" spc="-1" strike="noStrike">
                          <a:solidFill>
                            <a:srgbClr val="000000"/>
                          </a:solidFill>
                          <a:latin typeface="Arial"/>
                          <a:ea typeface="Arial"/>
                        </a:rPr>
                        <a:t>Cjne Rx, #num, label</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Compare the content of Rx with the immediate number and if not equal jump to label</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3</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r>
              <a:tr h="652680">
                <a:tc>
                  <a:txBody>
                    <a:bodyPr lIns="14760" rIns="14760" tIns="0" bIns="0">
                      <a:noAutofit/>
                    </a:bodyPr>
                    <a:p>
                      <a:pPr algn="just">
                        <a:lnSpc>
                          <a:spcPct val="100000"/>
                        </a:lnSpc>
                        <a:tabLst>
                          <a:tab algn="l" pos="0"/>
                        </a:tabLst>
                      </a:pPr>
                      <a:r>
                        <a:rPr b="1" lang="en-US" sz="1200" spc="-1" strike="noStrike">
                          <a:solidFill>
                            <a:srgbClr val="000000"/>
                          </a:solidFill>
                          <a:latin typeface="Arial"/>
                          <a:ea typeface="Arial"/>
                        </a:rPr>
                        <a:t>Cjne @Rp, #num, label</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Compare the content of location in Rp with immediate number and if not equal jump to label</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3</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380160">
                <a:tc>
                  <a:txBody>
                    <a:bodyPr lIns="14760" rIns="14760" tIns="0" bIns="0">
                      <a:noAutofit/>
                    </a:bodyPr>
                    <a:p>
                      <a:pPr algn="just">
                        <a:lnSpc>
                          <a:spcPct val="100000"/>
                        </a:lnSpc>
                        <a:tabLst>
                          <a:tab algn="l" pos="0"/>
                        </a:tabLst>
                      </a:pPr>
                      <a:r>
                        <a:rPr b="1" lang="en-US" sz="1200" spc="-1" strike="noStrike">
                          <a:solidFill>
                            <a:srgbClr val="000000"/>
                          </a:solidFill>
                          <a:latin typeface="Arial"/>
                          <a:ea typeface="Arial"/>
                        </a:rPr>
                        <a:t>Djnz Rx, label</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Decrement the content of Rx and jump to the label if it is not zero</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2</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r>
              <a:tr h="381960">
                <a:tc>
                  <a:txBody>
                    <a:bodyPr lIns="14760" rIns="14760" tIns="0" bIns="0">
                      <a:noAutofit/>
                    </a:bodyPr>
                    <a:p>
                      <a:pPr algn="just">
                        <a:lnSpc>
                          <a:spcPct val="100000"/>
                        </a:lnSpc>
                        <a:tabLst>
                          <a:tab algn="l" pos="0"/>
                        </a:tabLst>
                      </a:pPr>
                      <a:r>
                        <a:rPr b="1" lang="en-US" sz="1200" spc="-1" strike="noStrike">
                          <a:solidFill>
                            <a:srgbClr val="000000"/>
                          </a:solidFill>
                          <a:latin typeface="Arial"/>
                          <a:ea typeface="Arial"/>
                        </a:rPr>
                        <a:t>Djnz add, label</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Decrement the content of address and jump to the label if it is not zero</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Arial"/>
                          <a:ea typeface="Arial"/>
                        </a:rPr>
                        <a:t>3</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bl>
          </a:graphicData>
        </a:graphic>
      </p:graphicFrame>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Google Shape;284;gda8ee34ce6_0_209"/>
          <p:cNvSpPr txBox="1"/>
          <p:nvPr/>
        </p:nvSpPr>
        <p:spPr>
          <a:xfrm>
            <a:off x="488520" y="87840"/>
            <a:ext cx="8026560" cy="700920"/>
          </a:xfrm>
          <a:prstGeom prst="rect">
            <a:avLst/>
          </a:prstGeom>
          <a:noFill/>
          <a:ln w="0">
            <a:noFill/>
          </a:ln>
        </p:spPr>
        <p:txBody>
          <a:bodyPr anchor="ctr">
            <a:normAutofit fontScale="14000"/>
          </a:bodyPr>
          <a:p>
            <a:pPr>
              <a:lnSpc>
                <a:spcPct val="90000"/>
              </a:lnSpc>
              <a:tabLst>
                <a:tab algn="l" pos="0"/>
              </a:tabLst>
            </a:pPr>
            <a:br/>
            <a:r>
              <a:rPr b="1" lang="en-US" sz="4400" spc="-1" strike="noStrike">
                <a:solidFill>
                  <a:srgbClr val="000000"/>
                </a:solidFill>
                <a:latin typeface="Calibri"/>
                <a:ea typeface="Calibri"/>
              </a:rPr>
              <a:t>Branching Instructions</a:t>
            </a:r>
            <a:br/>
            <a:endParaRPr b="0" lang="en-US" sz="4400" spc="-1" strike="noStrike">
              <a:solidFill>
                <a:srgbClr val="000000"/>
              </a:solidFill>
              <a:latin typeface="Arial"/>
            </a:endParaRPr>
          </a:p>
        </p:txBody>
      </p:sp>
      <p:graphicFrame>
        <p:nvGraphicFramePr>
          <p:cNvPr id="433" name="Google Shape;285;gda8ee34ce6_0_1"/>
          <p:cNvGraphicFramePr/>
          <p:nvPr/>
        </p:nvGraphicFramePr>
        <p:xfrm>
          <a:off x="488520" y="789120"/>
          <a:ext cx="8229240" cy="5673960"/>
        </p:xfrm>
        <a:graphic>
          <a:graphicData uri="http://schemas.openxmlformats.org/drawingml/2006/table">
            <a:tbl>
              <a:tblPr/>
              <a:tblGrid>
                <a:gridCol w="1540440"/>
                <a:gridCol w="4864680"/>
                <a:gridCol w="1824120"/>
              </a:tblGrid>
              <a:tr h="557280">
                <a:tc>
                  <a:txBody>
                    <a:bodyPr lIns="14760" rIns="14760" tIns="0" bIns="0">
                      <a:noAutofit/>
                    </a:bodyPr>
                    <a:p>
                      <a:pPr algn="just">
                        <a:lnSpc>
                          <a:spcPct val="100000"/>
                        </a:lnSpc>
                        <a:tabLst>
                          <a:tab algn="l" pos="0"/>
                        </a:tabLst>
                      </a:pPr>
                      <a:r>
                        <a:rPr b="1" lang="en-US" sz="1200" spc="-1" strike="noStrike">
                          <a:solidFill>
                            <a:srgbClr val="000000"/>
                          </a:solidFill>
                          <a:latin typeface="Times New Roman"/>
                          <a:ea typeface="Times New Roman"/>
                        </a:rPr>
                        <a:t>Mnemonic</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14760" rIns="14760" tIns="0" bIns="0">
                      <a:noAutofit/>
                    </a:bodyPr>
                    <a:p>
                      <a:pPr algn="just">
                        <a:lnSpc>
                          <a:spcPct val="100000"/>
                        </a:lnSpc>
                        <a:tabLst>
                          <a:tab algn="l" pos="0"/>
                        </a:tabLst>
                      </a:pPr>
                      <a:r>
                        <a:rPr b="1" lang="en-US" sz="1200" spc="-1" strike="noStrike">
                          <a:solidFill>
                            <a:srgbClr val="000000"/>
                          </a:solidFill>
                          <a:latin typeface="Times New Roman"/>
                          <a:ea typeface="Times New Roman"/>
                        </a:rPr>
                        <a:t>Operational description</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c>
                  <a:txBody>
                    <a:bodyPr lIns="14760" rIns="14760" tIns="0" bIns="0">
                      <a:noAutofit/>
                    </a:bodyPr>
                    <a:p>
                      <a:pPr algn="just">
                        <a:lnSpc>
                          <a:spcPct val="100000"/>
                        </a:lnSpc>
                        <a:tabLst>
                          <a:tab algn="l" pos="0"/>
                        </a:tabLst>
                      </a:pPr>
                      <a:r>
                        <a:rPr b="1" lang="en-US" sz="1200" spc="-1" strike="noStrike">
                          <a:solidFill>
                            <a:srgbClr val="000000"/>
                          </a:solidFill>
                          <a:latin typeface="Times New Roman"/>
                          <a:ea typeface="Times New Roman"/>
                        </a:rPr>
                        <a:t>No of bytes occupied</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4bacc6"/>
                    </a:solidFill>
                  </a:tcPr>
                </a:tc>
              </a:tr>
              <a:tr h="417960">
                <a:tc>
                  <a:txBody>
                    <a:bodyPr lIns="14760" rIns="14760" tIns="0" bIns="0">
                      <a:noAutofit/>
                    </a:bodyPr>
                    <a:p>
                      <a:pPr algn="just">
                        <a:lnSpc>
                          <a:spcPct val="100000"/>
                        </a:lnSpc>
                        <a:tabLst>
                          <a:tab algn="l" pos="0"/>
                        </a:tabLst>
                      </a:pPr>
                      <a:r>
                        <a:rPr b="1" lang="en-US" sz="1200" spc="-1" strike="noStrike">
                          <a:solidFill>
                            <a:srgbClr val="000000"/>
                          </a:solidFill>
                          <a:latin typeface="Times New Roman"/>
                          <a:ea typeface="Times New Roman"/>
                        </a:rPr>
                        <a:t>Jz label</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Jump to the label if content of accumulator is 0</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2</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r>
              <a:tr h="417960">
                <a:tc>
                  <a:txBody>
                    <a:bodyPr lIns="14760" rIns="14760" tIns="0" bIns="0">
                      <a:noAutofit/>
                    </a:bodyPr>
                    <a:p>
                      <a:pPr algn="just">
                        <a:lnSpc>
                          <a:spcPct val="100000"/>
                        </a:lnSpc>
                        <a:tabLst>
                          <a:tab algn="l" pos="0"/>
                        </a:tabLst>
                      </a:pPr>
                      <a:r>
                        <a:rPr b="1" lang="en-US" sz="1200" spc="-1" strike="noStrike">
                          <a:solidFill>
                            <a:srgbClr val="000000"/>
                          </a:solidFill>
                          <a:latin typeface="Times New Roman"/>
                          <a:ea typeface="Times New Roman"/>
                        </a:rPr>
                        <a:t>Jnz label</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Jump to the label if content of accumulator is not 0</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2</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557280">
                <a:tc>
                  <a:txBody>
                    <a:bodyPr lIns="14760" rIns="14760" tIns="0" bIns="0">
                      <a:noAutofit/>
                    </a:bodyPr>
                    <a:p>
                      <a:pPr algn="just">
                        <a:lnSpc>
                          <a:spcPct val="100000"/>
                        </a:lnSpc>
                        <a:tabLst>
                          <a:tab algn="l" pos="0"/>
                        </a:tabLst>
                      </a:pPr>
                      <a:r>
                        <a:rPr b="1" lang="en-US" sz="1200" spc="-1" strike="noStrike">
                          <a:solidFill>
                            <a:srgbClr val="000000"/>
                          </a:solidFill>
                          <a:latin typeface="Times New Roman"/>
                          <a:ea typeface="Times New Roman"/>
                        </a:rPr>
                        <a:t>Jmp @a+dptr</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Jump to the address created by adding the contents on accumulator and dptr</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r>
              <a:tr h="358560">
                <a:tc>
                  <a:txBody>
                    <a:bodyPr lIns="14760" rIns="14760" tIns="0" bIns="0">
                      <a:noAutofit/>
                    </a:bodyPr>
                    <a:p>
                      <a:pPr algn="just">
                        <a:lnSpc>
                          <a:spcPct val="100000"/>
                        </a:lnSpc>
                        <a:tabLst>
                          <a:tab algn="l" pos="0"/>
                        </a:tabLst>
                      </a:pPr>
                      <a:r>
                        <a:rPr b="1" lang="en-US" sz="1200" spc="-1" strike="noStrike">
                          <a:solidFill>
                            <a:srgbClr val="000000"/>
                          </a:solidFill>
                          <a:latin typeface="Times New Roman"/>
                          <a:ea typeface="Times New Roman"/>
                        </a:rPr>
                        <a:t>Ajmp sadd</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Take a jump to absolute short range address sadd</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2</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358560">
                <a:tc>
                  <a:txBody>
                    <a:bodyPr lIns="14760" rIns="14760" tIns="0" bIns="0">
                      <a:noAutofit/>
                    </a:bodyPr>
                    <a:p>
                      <a:pPr algn="just">
                        <a:lnSpc>
                          <a:spcPct val="100000"/>
                        </a:lnSpc>
                        <a:tabLst>
                          <a:tab algn="l" pos="0"/>
                        </a:tabLst>
                      </a:pPr>
                      <a:r>
                        <a:rPr b="1" lang="en-US" sz="1200" spc="-1" strike="noStrike">
                          <a:solidFill>
                            <a:srgbClr val="000000"/>
                          </a:solidFill>
                          <a:latin typeface="Times New Roman"/>
                          <a:ea typeface="Times New Roman"/>
                        </a:rPr>
                        <a:t>Ljmp ladd</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Take a jump to absolute long range address sadd</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3</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r>
              <a:tr h="358560">
                <a:tc>
                  <a:txBody>
                    <a:bodyPr lIns="14760" rIns="14760" tIns="0" bIns="0">
                      <a:noAutofit/>
                    </a:bodyPr>
                    <a:p>
                      <a:pPr algn="just">
                        <a:lnSpc>
                          <a:spcPct val="100000"/>
                        </a:lnSpc>
                        <a:tabLst>
                          <a:tab algn="l" pos="0"/>
                        </a:tabLst>
                      </a:pPr>
                      <a:r>
                        <a:rPr b="1" lang="en-US" sz="1200" spc="-1" strike="noStrike">
                          <a:solidFill>
                            <a:srgbClr val="000000"/>
                          </a:solidFill>
                          <a:latin typeface="Times New Roman"/>
                          <a:ea typeface="Times New Roman"/>
                        </a:rPr>
                        <a:t>Sjmp radd</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Take a jump to relative address radd</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2</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557280">
                <a:tc>
                  <a:txBody>
                    <a:bodyPr lIns="14760" rIns="14760" tIns="0" bIns="0">
                      <a:noAutofit/>
                    </a:bodyPr>
                    <a:p>
                      <a:pPr algn="just">
                        <a:lnSpc>
                          <a:spcPct val="100000"/>
                        </a:lnSpc>
                        <a:tabLst>
                          <a:tab algn="l" pos="0"/>
                        </a:tabLst>
                      </a:pPr>
                      <a:r>
                        <a:rPr b="1" lang="en-US" sz="1200" spc="-1" strike="noStrike">
                          <a:solidFill>
                            <a:srgbClr val="000000"/>
                          </a:solidFill>
                          <a:latin typeface="Times New Roman"/>
                          <a:ea typeface="Times New Roman"/>
                        </a:rPr>
                        <a:t>nop</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Short form of no operation means do nothing and go to next instruction</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r>
              <a:tr h="557280">
                <a:tc>
                  <a:txBody>
                    <a:bodyPr lIns="14760" rIns="14760" tIns="0" bIns="0">
                      <a:noAutofit/>
                    </a:bodyPr>
                    <a:p>
                      <a:pPr algn="just">
                        <a:lnSpc>
                          <a:spcPct val="100000"/>
                        </a:lnSpc>
                        <a:tabLst>
                          <a:tab algn="l" pos="0"/>
                        </a:tabLst>
                      </a:pPr>
                      <a:r>
                        <a:rPr b="1" lang="en-US" sz="1200" spc="-1" strike="noStrike">
                          <a:solidFill>
                            <a:srgbClr val="000000"/>
                          </a:solidFill>
                          <a:latin typeface="Times New Roman"/>
                          <a:ea typeface="Times New Roman"/>
                        </a:rPr>
                        <a:t>Acall sadd</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Pushes the content of Acc on stack and load it will absolute short range address sadd</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2</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557280">
                <a:tc>
                  <a:txBody>
                    <a:bodyPr lIns="14760" rIns="14760" tIns="0" bIns="0">
                      <a:noAutofit/>
                    </a:bodyPr>
                    <a:p>
                      <a:pPr algn="just">
                        <a:lnSpc>
                          <a:spcPct val="100000"/>
                        </a:lnSpc>
                        <a:tabLst>
                          <a:tab algn="l" pos="0"/>
                        </a:tabLst>
                      </a:pPr>
                      <a:r>
                        <a:rPr b="1" lang="en-US" sz="1200" spc="-1" strike="noStrike">
                          <a:solidFill>
                            <a:srgbClr val="000000"/>
                          </a:solidFill>
                          <a:latin typeface="Times New Roman"/>
                          <a:ea typeface="Times New Roman"/>
                        </a:rPr>
                        <a:t>Lcall ladd</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Pushes the content of Acc on stack and load it will absolute long range address sadd</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3</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r>
              <a:tr h="417960">
                <a:tc>
                  <a:txBody>
                    <a:bodyPr lIns="14760" rIns="14760" tIns="0" bIns="0">
                      <a:noAutofit/>
                    </a:bodyPr>
                    <a:p>
                      <a:pPr algn="just">
                        <a:lnSpc>
                          <a:spcPct val="100000"/>
                        </a:lnSpc>
                        <a:tabLst>
                          <a:tab algn="l" pos="0"/>
                        </a:tabLst>
                      </a:pPr>
                      <a:r>
                        <a:rPr b="1" lang="en-US" sz="1200" spc="-1" strike="noStrike">
                          <a:solidFill>
                            <a:srgbClr val="000000"/>
                          </a:solidFill>
                          <a:latin typeface="Times New Roman"/>
                          <a:ea typeface="Times New Roman"/>
                        </a:rPr>
                        <a:t>Ret</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returns from subroutine by restoring the Acc from stack using pop operation</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solidFill>
                      <a:srgbClr val="d2eaf1"/>
                    </a:solidFill>
                  </a:tcPr>
                </a:tc>
              </a:tr>
              <a:tr h="558000">
                <a:tc>
                  <a:txBody>
                    <a:bodyPr lIns="14760" rIns="14760" tIns="0" bIns="0">
                      <a:noAutofit/>
                    </a:bodyPr>
                    <a:p>
                      <a:pPr algn="just">
                        <a:lnSpc>
                          <a:spcPct val="100000"/>
                        </a:lnSpc>
                        <a:tabLst>
                          <a:tab algn="l" pos="0"/>
                        </a:tabLst>
                      </a:pPr>
                      <a:r>
                        <a:rPr b="1" lang="en-US" sz="1200" spc="-1" strike="noStrike">
                          <a:solidFill>
                            <a:srgbClr val="000000"/>
                          </a:solidFill>
                          <a:latin typeface="Times New Roman"/>
                          <a:ea typeface="Times New Roman"/>
                        </a:rPr>
                        <a:t>reti</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Returns from interrupt subroutine by restoring Acc from stack using pop operation</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c>
                  <a:txBody>
                    <a:bodyPr lIns="14760" rIns="14760" tIns="0" bIns="0">
                      <a:noAutofit/>
                    </a:bodyPr>
                    <a:p>
                      <a:pPr algn="just">
                        <a:lnSpc>
                          <a:spcPct val="100000"/>
                        </a:lnSpc>
                        <a:tabLst>
                          <a:tab algn="l" pos="0"/>
                        </a:tabLst>
                      </a:pPr>
                      <a:r>
                        <a:rPr b="0" lang="en-US" sz="1200" spc="-1" strike="noStrike">
                          <a:solidFill>
                            <a:srgbClr val="000000"/>
                          </a:solidFill>
                          <a:latin typeface="Times New Roman"/>
                          <a:ea typeface="Times New Roman"/>
                        </a:rPr>
                        <a:t>1</a:t>
                      </a:r>
                      <a:endParaRPr b="0" lang="en-US" sz="1200" spc="-1" strike="noStrike">
                        <a:latin typeface="Times New Roman"/>
                      </a:endParaRPr>
                    </a:p>
                  </a:txBody>
                  <a:tcPr marL="14760" marR="147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AutoShape 2"/>
          <p:cNvSpPr txBox="1"/>
          <p:nvPr/>
        </p:nvSpPr>
        <p:spPr>
          <a:xfrm>
            <a:off x="628560" y="365040"/>
            <a:ext cx="7886520" cy="1325160"/>
          </a:xfrm>
          <a:prstGeom prst="rect">
            <a:avLst/>
          </a:prstGeom>
          <a:noFill/>
          <a:ln w="0">
            <a:noFill/>
          </a:ln>
        </p:spPr>
        <p:txBody>
          <a:bodyPr anchor="ctr">
            <a:normAutofit/>
          </a:bodyPr>
          <a:p>
            <a:pPr>
              <a:lnSpc>
                <a:spcPct val="90000"/>
              </a:lnSpc>
            </a:pPr>
            <a:r>
              <a:rPr b="0" lang="en-US" sz="3200" spc="-1" strike="noStrike">
                <a:solidFill>
                  <a:srgbClr val="000000"/>
                </a:solidFill>
                <a:latin typeface="Calibri Light"/>
              </a:rPr>
              <a:t>MICROCONTROLLERS AND EMBEDDED PROCESSORS</a:t>
            </a:r>
            <a:endParaRPr b="0" lang="en-US" sz="3200" spc="-1" strike="noStrike">
              <a:solidFill>
                <a:srgbClr val="000000"/>
              </a:solidFill>
              <a:latin typeface="Calibri"/>
            </a:endParaRPr>
          </a:p>
        </p:txBody>
      </p:sp>
      <p:pic>
        <p:nvPicPr>
          <p:cNvPr id="238" name="Picture 4" descr="tab01_07"/>
          <p:cNvPicPr/>
          <p:nvPr/>
        </p:nvPicPr>
        <p:blipFill>
          <a:blip r:embed="rId1"/>
          <a:stretch/>
        </p:blipFill>
        <p:spPr>
          <a:xfrm>
            <a:off x="628560" y="3268800"/>
            <a:ext cx="7886520" cy="1464840"/>
          </a:xfrm>
          <a:prstGeom prst="rect">
            <a:avLst/>
          </a:prstGeom>
          <a:ln w="0">
            <a:noFill/>
          </a:ln>
        </p:spPr>
      </p:pic>
      <p:sp>
        <p:nvSpPr>
          <p:cNvPr id="239" name="Slide Number Placeholder 5"/>
          <p:cNvSpPr txBox="1"/>
          <p:nvPr/>
        </p:nvSpPr>
        <p:spPr>
          <a:xfrm>
            <a:off x="6458040" y="6356520"/>
            <a:ext cx="2057040" cy="364680"/>
          </a:xfrm>
          <a:prstGeom prst="rect">
            <a:avLst/>
          </a:prstGeom>
          <a:noFill/>
          <a:ln w="0">
            <a:noFill/>
          </a:ln>
        </p:spPr>
        <p:txBody>
          <a:bodyPr anchor="ctr">
            <a:noAutofit/>
          </a:bodyPr>
          <a:p>
            <a:pPr algn="r">
              <a:lnSpc>
                <a:spcPct val="100000"/>
              </a:lnSpc>
            </a:pPr>
            <a:fld id="{861EFC8D-1F1E-40FF-ACB5-B617AE8976AC}" type="slidenum">
              <a:rPr b="0" lang="en-US" sz="1200" spc="-1" strike="noStrike">
                <a:solidFill>
                  <a:srgbClr val="8b8b8b"/>
                </a:solidFill>
                <a:latin typeface="Calibri"/>
              </a:rPr>
              <a:t>8</a:t>
            </a:fld>
            <a:endParaRPr b="0" lang="en-US" sz="1200" spc="-1" strike="noStrike">
              <a:latin typeface="Times New Roman"/>
            </a:endParaRPr>
          </a:p>
        </p:txBody>
      </p:sp>
      <p:sp>
        <p:nvSpPr>
          <p:cNvPr id="240" name="Rectangle 5"/>
          <p:cNvSpPr/>
          <p:nvPr/>
        </p:nvSpPr>
        <p:spPr>
          <a:xfrm>
            <a:off x="2145600" y="5589720"/>
            <a:ext cx="5326200" cy="364680"/>
          </a:xfrm>
          <a:prstGeom prst="rect">
            <a:avLst/>
          </a:prstGeom>
          <a:noFill/>
          <a:ln w="9525">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44546a"/>
                </a:solidFill>
                <a:latin typeface="Calibri"/>
              </a:rPr>
              <a:t>Table 1–7</a:t>
            </a:r>
            <a:r>
              <a:rPr b="0" lang="en-US" sz="1800" spc="-1" strike="noStrike">
                <a:solidFill>
                  <a:srgbClr val="44546a"/>
                </a:solidFill>
                <a:latin typeface="Calibri"/>
              </a:rPr>
              <a:t>     Various Speeds of 8051 From Atmel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AutoShape 2"/>
          <p:cNvSpPr txBox="1"/>
          <p:nvPr/>
        </p:nvSpPr>
        <p:spPr>
          <a:xfrm>
            <a:off x="628560" y="365040"/>
            <a:ext cx="788652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A brief history of the 8051</a:t>
            </a:r>
            <a:endParaRPr b="0" lang="en-US" sz="4400" spc="-1" strike="noStrike">
              <a:solidFill>
                <a:srgbClr val="000000"/>
              </a:solidFill>
              <a:latin typeface="Calibri"/>
            </a:endParaRPr>
          </a:p>
        </p:txBody>
      </p:sp>
      <p:sp>
        <p:nvSpPr>
          <p:cNvPr id="242" name="Rectangle 3"/>
          <p:cNvSpPr txBox="1"/>
          <p:nvPr/>
        </p:nvSpPr>
        <p:spPr>
          <a:xfrm>
            <a:off x="628560" y="1825560"/>
            <a:ext cx="813384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In 1981, Intel Corporation introduced an 8-bit microcontroller called the 8051.</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This microcontroller had 128 bytes of RAM, 4K bytes of on-chip ROM, two timers, one serial port, and four ports (each 8-bits wide) all on a single chip.</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The 8051 is an 8-bit processor, meaning that the CPU can work on only 8 bits of data at a time.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Calibri"/>
              </a:rPr>
              <a:t>Data larger than 8 bits has to be broken into 8-bit pieces to be processed by the CPU. </a:t>
            </a:r>
            <a:endParaRPr b="0" lang="en-US" sz="2400" spc="-1" strike="noStrike">
              <a:solidFill>
                <a:srgbClr val="000000"/>
              </a:solidFill>
              <a:latin typeface="Calibri"/>
            </a:endParaRPr>
          </a:p>
        </p:txBody>
      </p:sp>
      <p:sp>
        <p:nvSpPr>
          <p:cNvPr id="243" name="Slide Number Placeholder 5"/>
          <p:cNvSpPr txBox="1"/>
          <p:nvPr/>
        </p:nvSpPr>
        <p:spPr>
          <a:xfrm>
            <a:off x="6458040" y="6356520"/>
            <a:ext cx="2057040" cy="364680"/>
          </a:xfrm>
          <a:prstGeom prst="rect">
            <a:avLst/>
          </a:prstGeom>
          <a:noFill/>
          <a:ln w="0">
            <a:noFill/>
          </a:ln>
        </p:spPr>
        <p:txBody>
          <a:bodyPr anchor="ctr">
            <a:noAutofit/>
          </a:bodyPr>
          <a:p>
            <a:pPr algn="r">
              <a:lnSpc>
                <a:spcPct val="100000"/>
              </a:lnSpc>
            </a:pPr>
            <a:fld id="{7380AC9F-A90C-4669-8D4A-EC0717305441}" type="slidenum">
              <a:rPr b="0" lang="en-US" sz="1200" spc="-1" strike="noStrike">
                <a:solidFill>
                  <a:srgbClr val="8b8b8b"/>
                </a:solidFill>
                <a:latin typeface="Calibri"/>
              </a:rPr>
              <a:t>8</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TotalTime>
  <Application>LibreOffice/7.1.3.2$Linux_X86_64 LibreOffice_project/10$Build-2</Application>
  <AppVersion>15.0000</AppVersion>
  <Words>910</Words>
  <Paragraphs>109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2016-12-14T07:42:08Z</dcterms:created>
  <dc:creator>admin</dc:creator>
  <dc:description/>
  <dc:language>en-US</dc:language>
  <cp:lastModifiedBy/>
  <dcterms:modified xsi:type="dcterms:W3CDTF">2021-05-18T09:49:07Z</dcterms:modified>
  <cp:revision>24</cp:revision>
  <dc:subject/>
  <dc:title>CHANDIGARH UNIVERSITY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22</vt:i4>
  </property>
</Properties>
</file>