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Raleway ExtraBold"/>
      <p:bold r:id="rId23"/>
      <p:boldItalic r:id="rId24"/>
    </p:embeddedFont>
    <p:embeddedFont>
      <p:font typeface="Arial Black"/>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6" roundtripDataSignature="AMtx7mgqWk9MTRdY2BLKAdZS1aAM3yaM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ExtraBold-boldItalic.fntdata"/><Relationship Id="rId23" Type="http://schemas.openxmlformats.org/officeDocument/2006/relationships/font" Target="fonts/RalewayExtra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8c0255ac46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8c0255ac46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18c0255ac46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c0255ac46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c0255ac46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18c0255ac46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c0255ac46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8c0255ac46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18c0255ac46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8c0255ac46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8c0255ac46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18c0255ac46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8c0255ac46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8c0255ac46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18c0255ac46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8c0255ac46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8c0255ac46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18c0255ac46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8c0255ac46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8c0255ac46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18c0255ac46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23"/>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 name="Google Shape;86;p23"/>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 name="Google Shape;87;p23"/>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23"/>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p:nvPr>
            <p:ph idx="2" type="pic"/>
          </p:nvPr>
        </p:nvSpPr>
        <p:spPr>
          <a:xfrm>
            <a:off x="5183188" y="987425"/>
            <a:ext cx="6172200" cy="4873625"/>
          </a:xfrm>
          <a:prstGeom prst="rect">
            <a:avLst/>
          </a:prstGeom>
          <a:noFill/>
          <a:ln>
            <a:noFill/>
          </a:ln>
        </p:spPr>
      </p:sp>
      <p:sp>
        <p:nvSpPr>
          <p:cNvPr id="68" name="Google Shape;68;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p:nvPr/>
        </p:nvSpPr>
        <p:spPr>
          <a:xfrm>
            <a:off x="-4421" y="6053794"/>
            <a:ext cx="12196420" cy="4391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96" name="Google Shape;96;p1"/>
          <p:cNvSpPr/>
          <p:nvPr/>
        </p:nvSpPr>
        <p:spPr>
          <a:xfrm flipH="1" rot="10800000">
            <a:off x="9506857" y="5939880"/>
            <a:ext cx="1291772" cy="1157606"/>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 name="Google Shape;97;p1"/>
          <p:cNvSpPr/>
          <p:nvPr/>
        </p:nvSpPr>
        <p:spPr>
          <a:xfrm flipH="1">
            <a:off x="7045437" y="-64960"/>
            <a:ext cx="514656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 name="Google Shape;98;p1"/>
          <p:cNvSpPr/>
          <p:nvPr/>
        </p:nvSpPr>
        <p:spPr>
          <a:xfrm>
            <a:off x="2698031" y="1476029"/>
            <a:ext cx="6829425" cy="2797237"/>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0" i="1" lang="en-US" sz="2400" u="none" cap="none" strike="noStrike">
                <a:solidFill>
                  <a:srgbClr val="000000"/>
                </a:solidFill>
                <a:latin typeface="Calibri"/>
                <a:ea typeface="Calibri"/>
                <a:cs typeface="Calibri"/>
                <a:sym typeface="Calibri"/>
              </a:rPr>
              <a:t>Submitted in the partial fulfillment for the award of the degree of</a:t>
            </a:r>
            <a:endParaRPr/>
          </a:p>
          <a:p>
            <a:pPr indent="0" lvl="0" marL="0" marR="0" rtl="0" algn="ctr">
              <a:lnSpc>
                <a:spcPct val="150000"/>
              </a:lnSpc>
              <a:spcBef>
                <a:spcPts val="0"/>
              </a:spcBef>
              <a:spcAft>
                <a:spcPts val="0"/>
              </a:spcAft>
              <a:buNone/>
            </a:pPr>
            <a:r>
              <a:rPr b="1" i="0" lang="en-US" sz="2400" u="none" cap="none" strike="noStrike">
                <a:solidFill>
                  <a:srgbClr val="000000"/>
                </a:solidFill>
                <a:latin typeface="Calibri"/>
                <a:ea typeface="Calibri"/>
                <a:cs typeface="Calibri"/>
                <a:sym typeface="Calibri"/>
              </a:rPr>
              <a:t>BACHELOR OF ENGINEERING </a:t>
            </a:r>
            <a:endParaRPr b="0" i="0" sz="2400" u="none" cap="none" strike="noStrike">
              <a:solidFill>
                <a:srgbClr val="000000"/>
              </a:solidFill>
              <a:latin typeface="Calibri"/>
              <a:ea typeface="Calibri"/>
              <a:cs typeface="Calibri"/>
              <a:sym typeface="Calibri"/>
            </a:endParaRPr>
          </a:p>
          <a:p>
            <a:pPr indent="0" lvl="0" marL="0" marR="0" rtl="0" algn="ctr">
              <a:lnSpc>
                <a:spcPct val="150000"/>
              </a:lnSpc>
              <a:spcBef>
                <a:spcPts val="0"/>
              </a:spcBef>
              <a:spcAft>
                <a:spcPts val="0"/>
              </a:spcAft>
              <a:buNone/>
            </a:pPr>
            <a:r>
              <a:rPr b="0" i="1" lang="en-US" sz="2400" u="none" cap="none" strike="noStrike">
                <a:solidFill>
                  <a:srgbClr val="000000"/>
                </a:solidFill>
                <a:latin typeface="Calibri"/>
                <a:ea typeface="Calibri"/>
                <a:cs typeface="Calibri"/>
                <a:sym typeface="Calibri"/>
              </a:rPr>
              <a:t> IN</a:t>
            </a:r>
            <a:endParaRPr/>
          </a:p>
          <a:p>
            <a:pPr indent="0" lvl="0" marL="0" marR="0" rtl="0" algn="ctr">
              <a:lnSpc>
                <a:spcPct val="150000"/>
              </a:lnSpc>
              <a:spcBef>
                <a:spcPts val="0"/>
              </a:spcBef>
              <a:spcAft>
                <a:spcPts val="0"/>
              </a:spcAft>
              <a:buNone/>
            </a:pPr>
            <a:r>
              <a:rPr b="1" lang="en-US" sz="2400">
                <a:latin typeface="Calibri"/>
                <a:ea typeface="Calibri"/>
                <a:cs typeface="Calibri"/>
                <a:sym typeface="Calibri"/>
              </a:rPr>
              <a:t>Computer Science and Engineering (IoT)</a:t>
            </a:r>
            <a:endParaRPr b="0" i="0" sz="2400" u="none" cap="none" strike="noStrike">
              <a:solidFill>
                <a:srgbClr val="000000"/>
              </a:solidFill>
              <a:latin typeface="Calibri"/>
              <a:ea typeface="Calibri"/>
              <a:cs typeface="Calibri"/>
              <a:sym typeface="Calibri"/>
            </a:endParaRPr>
          </a:p>
        </p:txBody>
      </p:sp>
      <p:sp>
        <p:nvSpPr>
          <p:cNvPr id="99" name="Google Shape;99;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
          <p:cNvSpPr txBox="1"/>
          <p:nvPr/>
        </p:nvSpPr>
        <p:spPr>
          <a:xfrm>
            <a:off x="6881359" y="6019560"/>
            <a:ext cx="49286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101" name="Google Shape;101;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1"/>
          <p:cNvSpPr txBox="1"/>
          <p:nvPr/>
        </p:nvSpPr>
        <p:spPr>
          <a:xfrm>
            <a:off x="443345" y="6014156"/>
            <a:ext cx="588260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2400" u="none" cap="none" strike="noStrike">
                <a:solidFill>
                  <a:srgbClr val="FF0000"/>
                </a:solidFill>
                <a:latin typeface="Times New Roman"/>
                <a:ea typeface="Times New Roman"/>
                <a:cs typeface="Times New Roman"/>
                <a:sym typeface="Times New Roman"/>
              </a:rPr>
              <a:t>Department of AIT-CSE</a:t>
            </a:r>
            <a:endParaRPr b="0" i="0" sz="1600" u="none" cap="none" strike="noStrike">
              <a:solidFill>
                <a:srgbClr val="FF0000"/>
              </a:solidFill>
              <a:latin typeface="Times New Roman"/>
              <a:ea typeface="Times New Roman"/>
              <a:cs typeface="Times New Roman"/>
              <a:sym typeface="Times New Roman"/>
            </a:endParaRPr>
          </a:p>
        </p:txBody>
      </p:sp>
      <p:sp>
        <p:nvSpPr>
          <p:cNvPr id="103" name="Google Shape;103;p1"/>
          <p:cNvSpPr txBox="1"/>
          <p:nvPr/>
        </p:nvSpPr>
        <p:spPr>
          <a:xfrm>
            <a:off x="1657138" y="443068"/>
            <a:ext cx="84771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Arial Black"/>
                <a:ea typeface="Arial Black"/>
                <a:cs typeface="Arial Black"/>
                <a:sym typeface="Arial Black"/>
              </a:rPr>
              <a:t>AI Educational Chatbot</a:t>
            </a:r>
            <a:endParaRPr b="0" i="0" sz="3600" u="none" cap="none" strike="noStrike">
              <a:solidFill>
                <a:schemeClr val="dk1"/>
              </a:solidFill>
              <a:latin typeface="Raleway ExtraBold"/>
              <a:ea typeface="Raleway ExtraBold"/>
              <a:cs typeface="Raleway ExtraBold"/>
              <a:sym typeface="Raleway ExtraBold"/>
            </a:endParaRPr>
          </a:p>
        </p:txBody>
      </p:sp>
      <p:sp>
        <p:nvSpPr>
          <p:cNvPr id="104" name="Google Shape;10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 name="Google Shape;105;p1"/>
          <p:cNvSpPr txBox="1"/>
          <p:nvPr/>
        </p:nvSpPr>
        <p:spPr>
          <a:xfrm>
            <a:off x="1856200" y="4713444"/>
            <a:ext cx="27495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Submitted by: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Rishabh Anand</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19BCS4525</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06" name="Google Shape;106;p1"/>
          <p:cNvSpPr txBox="1"/>
          <p:nvPr/>
        </p:nvSpPr>
        <p:spPr>
          <a:xfrm>
            <a:off x="7681250" y="4725655"/>
            <a:ext cx="2909019"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Under the Supervision of: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Ms Aanchal Sharma</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8c0255ac46_0_1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69" name="Google Shape;169;g18c0255ac46_0_13"/>
          <p:cNvPicPr preferRelativeResize="0"/>
          <p:nvPr/>
        </p:nvPicPr>
        <p:blipFill>
          <a:blip r:embed="rId3">
            <a:alphaModFix/>
          </a:blip>
          <a:stretch>
            <a:fillRect/>
          </a:stretch>
        </p:blipFill>
        <p:spPr>
          <a:xfrm>
            <a:off x="729150" y="179675"/>
            <a:ext cx="10782400" cy="6469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8c0255ac46_0_3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6" name="Google Shape;176;g18c0255ac46_0_36"/>
          <p:cNvPicPr preferRelativeResize="0"/>
          <p:nvPr/>
        </p:nvPicPr>
        <p:blipFill>
          <a:blip r:embed="rId3">
            <a:alphaModFix/>
          </a:blip>
          <a:stretch>
            <a:fillRect/>
          </a:stretch>
        </p:blipFill>
        <p:spPr>
          <a:xfrm>
            <a:off x="905050" y="224425"/>
            <a:ext cx="10531925" cy="6319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 and Outputs</a:t>
            </a:r>
            <a:endParaRPr/>
          </a:p>
        </p:txBody>
      </p:sp>
      <p:sp>
        <p:nvSpPr>
          <p:cNvPr id="182" name="Google Shape;18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3" name="Google Shape;183;p7"/>
          <p:cNvPicPr preferRelativeResize="0"/>
          <p:nvPr/>
        </p:nvPicPr>
        <p:blipFill>
          <a:blip r:embed="rId3">
            <a:alphaModFix/>
          </a:blip>
          <a:stretch>
            <a:fillRect/>
          </a:stretch>
        </p:blipFill>
        <p:spPr>
          <a:xfrm>
            <a:off x="188825" y="1478951"/>
            <a:ext cx="9324610" cy="5242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8c0255ac46_0_5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0" name="Google Shape;190;g18c0255ac46_0_52"/>
          <p:cNvPicPr preferRelativeResize="0"/>
          <p:nvPr/>
        </p:nvPicPr>
        <p:blipFill>
          <a:blip r:embed="rId3">
            <a:alphaModFix/>
          </a:blip>
          <a:stretch>
            <a:fillRect/>
          </a:stretch>
        </p:blipFill>
        <p:spPr>
          <a:xfrm>
            <a:off x="978625" y="551875"/>
            <a:ext cx="10499151" cy="590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8c0255ac46_0_5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7" name="Google Shape;197;g18c0255ac46_0_59"/>
          <p:cNvPicPr preferRelativeResize="0"/>
          <p:nvPr/>
        </p:nvPicPr>
        <p:blipFill>
          <a:blip r:embed="rId3">
            <a:alphaModFix/>
          </a:blip>
          <a:stretch>
            <a:fillRect/>
          </a:stretch>
        </p:blipFill>
        <p:spPr>
          <a:xfrm>
            <a:off x="785100" y="477550"/>
            <a:ext cx="10946199" cy="56253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sp>
        <p:nvSpPr>
          <p:cNvPr id="203" name="Google Shape;20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800">
                <a:highlight>
                  <a:srgbClr val="FFFFFF"/>
                </a:highlight>
                <a:latin typeface="Arial"/>
                <a:ea typeface="Arial"/>
                <a:cs typeface="Arial"/>
                <a:sym typeface="Arial"/>
              </a:rPr>
              <a:t>This project was a great learning experience for m. It also addresses the given issue</a:t>
            </a:r>
            <a:r>
              <a:rPr lang="en-US" sz="1800">
                <a:latin typeface="Arial"/>
                <a:ea typeface="Arial"/>
                <a:cs typeface="Arial"/>
                <a:sym typeface="Arial"/>
              </a:rPr>
              <a:t> </a:t>
            </a:r>
            <a:r>
              <a:rPr lang="en-US" sz="1800">
                <a:highlight>
                  <a:srgbClr val="FFFFFF"/>
                </a:highlight>
                <a:latin typeface="Arial"/>
                <a:ea typeface="Arial"/>
                <a:cs typeface="Arial"/>
                <a:sym typeface="Arial"/>
              </a:rPr>
              <a:t>greatly and provides a solution that is actually eliminating the problem to a impressive extent. </a:t>
            </a:r>
            <a:r>
              <a:rPr lang="en-US" sz="1800">
                <a:latin typeface="Arial"/>
                <a:ea typeface="Arial"/>
                <a:cs typeface="Arial"/>
                <a:sym typeface="Arial"/>
              </a:rPr>
              <a:t> </a:t>
            </a:r>
            <a:r>
              <a:rPr lang="en-US" sz="1800">
                <a:highlight>
                  <a:srgbClr val="FFFFFF"/>
                </a:highlight>
                <a:latin typeface="Arial"/>
                <a:ea typeface="Arial"/>
                <a:cs typeface="Arial"/>
                <a:sym typeface="Arial"/>
              </a:rPr>
              <a:t>With more time and effort put into the solution might land us somewhere that solves it </a:t>
            </a:r>
            <a:r>
              <a:rPr lang="en-US" sz="1800">
                <a:latin typeface="Arial"/>
                <a:ea typeface="Arial"/>
                <a:cs typeface="Arial"/>
                <a:sym typeface="Arial"/>
              </a:rPr>
              <a:t> </a:t>
            </a:r>
            <a:r>
              <a:rPr lang="en-US" sz="1800">
                <a:highlight>
                  <a:srgbClr val="FFFFFF"/>
                </a:highlight>
                <a:latin typeface="Arial"/>
                <a:ea typeface="Arial"/>
                <a:cs typeface="Arial"/>
                <a:sym typeface="Arial"/>
              </a:rPr>
              <a:t>completely.</a:t>
            </a:r>
            <a:r>
              <a:rPr lang="en-US" sz="1800">
                <a:latin typeface="Arial"/>
                <a:ea typeface="Arial"/>
                <a:cs typeface="Arial"/>
                <a:sym typeface="Arial"/>
              </a:rPr>
              <a:t> </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US" sz="1800">
                <a:highlight>
                  <a:srgbClr val="FFFFFF"/>
                </a:highlight>
                <a:latin typeface="Arial"/>
                <a:ea typeface="Arial"/>
                <a:cs typeface="Arial"/>
                <a:sym typeface="Arial"/>
              </a:rPr>
              <a:t>This project was able to provide a solution to most of users queries and help its users keeps you their data bank up to date with the latest information. </a:t>
            </a:r>
            <a:endParaRPr sz="1800">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800">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US" sz="1800">
                <a:highlight>
                  <a:srgbClr val="FFFFFF"/>
                </a:highlight>
                <a:latin typeface="Arial"/>
                <a:ea typeface="Arial"/>
                <a:cs typeface="Arial"/>
                <a:sym typeface="Arial"/>
              </a:rPr>
              <a:t>It was able to filter out the required information effectively and provide students with the specific personalized</a:t>
            </a:r>
            <a:r>
              <a:rPr lang="en-US" sz="1800">
                <a:latin typeface="Arial"/>
                <a:ea typeface="Arial"/>
                <a:cs typeface="Arial"/>
                <a:sym typeface="Arial"/>
              </a:rPr>
              <a:t> </a:t>
            </a:r>
            <a:r>
              <a:rPr lang="en-US" sz="1800">
                <a:highlight>
                  <a:srgbClr val="FFFFFF"/>
                </a:highlight>
                <a:latin typeface="Arial"/>
                <a:ea typeface="Arial"/>
                <a:cs typeface="Arial"/>
                <a:sym typeface="Arial"/>
              </a:rPr>
              <a:t>result, which were summarized, directly from the instutute’s webpages.</a:t>
            </a:r>
            <a:endParaRPr sz="1800">
              <a:highlight>
                <a:srgbClr val="FFFFFF"/>
              </a:highlight>
              <a:latin typeface="Arial"/>
              <a:ea typeface="Arial"/>
              <a:cs typeface="Arial"/>
              <a:sym typeface="Arial"/>
            </a:endParaRPr>
          </a:p>
          <a:p>
            <a:pPr indent="0" lvl="0" marL="228600" rtl="0" algn="l">
              <a:lnSpc>
                <a:spcPct val="90000"/>
              </a:lnSpc>
              <a:spcBef>
                <a:spcPts val="1000"/>
              </a:spcBef>
              <a:spcAft>
                <a:spcPts val="0"/>
              </a:spcAft>
              <a:buNone/>
            </a:pPr>
            <a:r>
              <a:t/>
            </a:r>
            <a:endParaRPr sz="1800">
              <a:highlight>
                <a:srgbClr val="FFFFFF"/>
              </a:highlight>
              <a:latin typeface="Arial"/>
              <a:ea typeface="Arial"/>
              <a:cs typeface="Arial"/>
              <a:sym typeface="Arial"/>
            </a:endParaRPr>
          </a:p>
        </p:txBody>
      </p:sp>
      <p:sp>
        <p:nvSpPr>
          <p:cNvPr id="204" name="Google Shape;20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Future Scope</a:t>
            </a:r>
            <a:endParaRPr/>
          </a:p>
        </p:txBody>
      </p:sp>
      <p:sp>
        <p:nvSpPr>
          <p:cNvPr id="210" name="Google Shape;210;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30200" lvl="0" marL="457200" rtl="0" algn="l">
              <a:lnSpc>
                <a:spcPct val="135714"/>
              </a:lnSpc>
              <a:spcBef>
                <a:spcPts val="0"/>
              </a:spcBef>
              <a:spcAft>
                <a:spcPts val="0"/>
              </a:spcAft>
              <a:buSzPts val="1600"/>
              <a:buFont typeface="Arial"/>
              <a:buChar char="•"/>
            </a:pPr>
            <a:r>
              <a:rPr lang="en-US" sz="1600">
                <a:latin typeface="Arial"/>
                <a:ea typeface="Arial"/>
                <a:cs typeface="Arial"/>
                <a:sym typeface="Arial"/>
              </a:rPr>
              <a:t>Something that I would like to add to this  bot is multi-channel support for whatsapp, telegram, or other apps that Gen-Z uses so that they can find all the information wherever they are and won't have to rely on a separate app or interface. This would make the entire experience more seamless and easy to use and would potentially increase the user base.</a:t>
            </a:r>
            <a:endParaRPr sz="1600">
              <a:latin typeface="Arial"/>
              <a:ea typeface="Arial"/>
              <a:cs typeface="Arial"/>
              <a:sym typeface="Arial"/>
            </a:endParaRPr>
          </a:p>
          <a:p>
            <a:pPr indent="-330200" lvl="0" marL="457200" rtl="0" algn="l">
              <a:lnSpc>
                <a:spcPct val="135714"/>
              </a:lnSpc>
              <a:spcBef>
                <a:spcPts val="0"/>
              </a:spcBef>
              <a:spcAft>
                <a:spcPts val="0"/>
              </a:spcAft>
              <a:buSzPts val="1600"/>
              <a:buFont typeface="Arial"/>
              <a:buChar char="•"/>
            </a:pPr>
            <a:r>
              <a:rPr lang="en-US" sz="1600">
                <a:latin typeface="Arial"/>
                <a:ea typeface="Arial"/>
                <a:cs typeface="Arial"/>
                <a:sym typeface="Arial"/>
              </a:rPr>
              <a:t>Also, the email reader functions and the custom CSSs that people might opt in for will be added in later versions. Currently the function is a lot slower as I am using scraping up until now to excess the emails and provide users with the desired information. </a:t>
            </a:r>
            <a:endParaRPr sz="1600">
              <a:latin typeface="Arial"/>
              <a:ea typeface="Arial"/>
              <a:cs typeface="Arial"/>
              <a:sym typeface="Arial"/>
            </a:endParaRPr>
          </a:p>
          <a:p>
            <a:pPr indent="-330200" lvl="0" marL="457200" rtl="0" algn="l">
              <a:lnSpc>
                <a:spcPct val="135714"/>
              </a:lnSpc>
              <a:spcBef>
                <a:spcPts val="0"/>
              </a:spcBef>
              <a:spcAft>
                <a:spcPts val="0"/>
              </a:spcAft>
              <a:buSzPts val="1600"/>
              <a:buFont typeface="Arial"/>
              <a:buChar char="•"/>
            </a:pPr>
            <a:r>
              <a:rPr lang="en-US" sz="1600">
                <a:latin typeface="Arial"/>
                <a:ea typeface="Arial"/>
                <a:cs typeface="Arial"/>
                <a:sym typeface="Arial"/>
              </a:rPr>
              <a:t>In future versions I would like to add an outlook or GMAIL API that users might opt into for faster access to their data. </a:t>
            </a:r>
            <a:endParaRPr sz="1600">
              <a:latin typeface="Arial"/>
              <a:ea typeface="Arial"/>
              <a:cs typeface="Arial"/>
              <a:sym typeface="Arial"/>
            </a:endParaRPr>
          </a:p>
          <a:p>
            <a:pPr indent="-330200" lvl="0" marL="457200" rtl="0" algn="l">
              <a:lnSpc>
                <a:spcPct val="135714"/>
              </a:lnSpc>
              <a:spcBef>
                <a:spcPts val="0"/>
              </a:spcBef>
              <a:spcAft>
                <a:spcPts val="0"/>
              </a:spcAft>
              <a:buSzPts val="1600"/>
              <a:buFont typeface="Arial"/>
              <a:buChar char="•"/>
            </a:pPr>
            <a:r>
              <a:rPr lang="en-US" sz="1600">
                <a:latin typeface="Arial"/>
                <a:ea typeface="Arial"/>
                <a:cs typeface="Arial"/>
                <a:sym typeface="Arial"/>
              </a:rPr>
              <a:t>Another reason, I didn't add this feature now was because it takes a lot to secure this personal data from all the users.</a:t>
            </a:r>
            <a:endParaRPr sz="1600">
              <a:latin typeface="Arial"/>
              <a:ea typeface="Arial"/>
              <a:cs typeface="Arial"/>
              <a:sym typeface="Arial"/>
            </a:endParaRPr>
          </a:p>
        </p:txBody>
      </p:sp>
      <p:sp>
        <p:nvSpPr>
          <p:cNvPr id="211" name="Google Shape;21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a:p>
        </p:txBody>
      </p:sp>
      <p:sp>
        <p:nvSpPr>
          <p:cNvPr id="217" name="Google Shape;21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1000"/>
              </a:spcBef>
              <a:spcAft>
                <a:spcPts val="0"/>
              </a:spcAft>
              <a:buNone/>
            </a:pPr>
            <a:r>
              <a:rPr lang="en-US" sz="1600"/>
              <a:t>• Designing an Educational Chatbot: A Case Study of CikguAIBot NA Nasharud-</a:t>
            </a:r>
            <a:endParaRPr sz="1600"/>
          </a:p>
          <a:p>
            <a:pPr indent="0" lvl="0" marL="228600" rtl="0" algn="l">
              <a:lnSpc>
                <a:spcPct val="90000"/>
              </a:lnSpc>
              <a:spcBef>
                <a:spcPts val="1000"/>
              </a:spcBef>
              <a:spcAft>
                <a:spcPts val="0"/>
              </a:spcAft>
              <a:buNone/>
            </a:pPr>
            <a:r>
              <a:rPr lang="en-US" sz="1600"/>
              <a:t>din, NM Sharef, EI Mansor. . . - 2021 Fifth . . . , 2021 - ieeexplore.ieee.org . . .</a:t>
            </a:r>
            <a:endParaRPr sz="1600"/>
          </a:p>
          <a:p>
            <a:pPr indent="0" lvl="0" marL="228600" rtl="0" algn="l">
              <a:lnSpc>
                <a:spcPct val="90000"/>
              </a:lnSpc>
              <a:spcBef>
                <a:spcPts val="1000"/>
              </a:spcBef>
              <a:spcAft>
                <a:spcPts val="0"/>
              </a:spcAft>
              <a:buNone/>
            </a:pPr>
            <a:r>
              <a:rPr lang="en-US" sz="1600"/>
              <a:t>Therefore, this paper introduces a chatbot for teaching artificial intelligence (AI)</a:t>
            </a:r>
            <a:endParaRPr sz="1600"/>
          </a:p>
          <a:p>
            <a:pPr indent="0" lvl="0" marL="228600" rtl="0" algn="l">
              <a:lnSpc>
                <a:spcPct val="90000"/>
              </a:lnSpc>
              <a:spcBef>
                <a:spcPts val="1000"/>
              </a:spcBef>
              <a:spcAft>
                <a:spcPts val="0"/>
              </a:spcAft>
              <a:buNone/>
            </a:pPr>
            <a:r>
              <a:rPr lang="en-US" sz="1600"/>
              <a:t>through Malay language, namely CikguAIBot. We emphasize on the development</a:t>
            </a:r>
            <a:endParaRPr sz="1600"/>
          </a:p>
          <a:p>
            <a:pPr indent="0" lvl="0" marL="228600" rtl="0" algn="l">
              <a:lnSpc>
                <a:spcPct val="90000"/>
              </a:lnSpc>
              <a:spcBef>
                <a:spcPts val="1000"/>
              </a:spcBef>
              <a:spcAft>
                <a:spcPts val="0"/>
              </a:spcAft>
              <a:buNone/>
            </a:pPr>
            <a:r>
              <a:rPr lang="en-US" sz="1600"/>
              <a:t>and evaluation design . . .</a:t>
            </a:r>
            <a:endParaRPr sz="1600"/>
          </a:p>
          <a:p>
            <a:pPr indent="0" lvl="0" marL="228600" rtl="0" algn="l">
              <a:lnSpc>
                <a:spcPct val="90000"/>
              </a:lnSpc>
              <a:spcBef>
                <a:spcPts val="1000"/>
              </a:spcBef>
              <a:spcAft>
                <a:spcPts val="0"/>
              </a:spcAft>
              <a:buNone/>
            </a:pPr>
            <a:r>
              <a:rPr lang="en-US" sz="1600"/>
              <a:t>• Opportunities and challenges in using AI chatbots in higher education S Yang, C</a:t>
            </a:r>
            <a:endParaRPr sz="1600"/>
          </a:p>
          <a:p>
            <a:pPr indent="0" lvl="0" marL="228600" rtl="0" algn="l">
              <a:lnSpc>
                <a:spcPct val="90000"/>
              </a:lnSpc>
              <a:spcBef>
                <a:spcPts val="1000"/>
              </a:spcBef>
              <a:spcAft>
                <a:spcPts val="0"/>
              </a:spcAft>
              <a:buNone/>
            </a:pPr>
            <a:r>
              <a:rPr lang="en-US" sz="1600"/>
              <a:t>Evans - Proceedings of the 2019 3rd International . . . , 2019 - dl.acm.org . . . in</a:t>
            </a:r>
            <a:endParaRPr sz="1600"/>
          </a:p>
          <a:p>
            <a:pPr indent="0" lvl="0" marL="228600" rtl="0" algn="l">
              <a:lnSpc>
                <a:spcPct val="90000"/>
              </a:lnSpc>
              <a:spcBef>
                <a:spcPts val="1000"/>
              </a:spcBef>
              <a:spcAft>
                <a:spcPts val="0"/>
              </a:spcAft>
              <a:buNone/>
            </a:pPr>
            <a:r>
              <a:rPr lang="en-US" sz="1600"/>
              <a:t>the areas of educational simulation, educational software’ training, and helpdesk</a:t>
            </a:r>
            <a:endParaRPr sz="1600"/>
          </a:p>
          <a:p>
            <a:pPr indent="0" lvl="0" marL="228600" rtl="0" algn="l">
              <a:lnSpc>
                <a:spcPct val="90000"/>
              </a:lnSpc>
              <a:spcBef>
                <a:spcPts val="1000"/>
              </a:spcBef>
              <a:spcAft>
                <a:spcPts val="0"/>
              </a:spcAft>
              <a:buNone/>
            </a:pPr>
            <a:r>
              <a:rPr lang="en-US" sz="1600"/>
              <a:t>support, to support our study. In each case study, an AI virtual chatbot prototype</a:t>
            </a:r>
            <a:endParaRPr sz="1600"/>
          </a:p>
          <a:p>
            <a:pPr indent="0" lvl="0" marL="228600" rtl="0" algn="l">
              <a:lnSpc>
                <a:spcPct val="90000"/>
              </a:lnSpc>
              <a:spcBef>
                <a:spcPts val="1000"/>
              </a:spcBef>
              <a:spcAft>
                <a:spcPts val="0"/>
              </a:spcAft>
              <a:buNone/>
            </a:pPr>
            <a:r>
              <a:rPr lang="en-US" sz="1600"/>
              <a:t>has been proposed. . . .</a:t>
            </a:r>
            <a:endParaRPr sz="1600"/>
          </a:p>
          <a:p>
            <a:pPr indent="0" lvl="0" marL="228600" rtl="0" algn="l">
              <a:lnSpc>
                <a:spcPct val="90000"/>
              </a:lnSpc>
              <a:spcBef>
                <a:spcPts val="1000"/>
              </a:spcBef>
              <a:spcAft>
                <a:spcPts val="0"/>
              </a:spcAft>
              <a:buNone/>
            </a:pPr>
            <a:r>
              <a:t/>
            </a:r>
            <a:endParaRPr sz="1600"/>
          </a:p>
        </p:txBody>
      </p:sp>
      <p:sp>
        <p:nvSpPr>
          <p:cNvPr id="218" name="Google Shape;21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885676" y="365126"/>
            <a:ext cx="10515600" cy="9762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Outline</a:t>
            </a:r>
            <a:endParaRPr/>
          </a:p>
        </p:txBody>
      </p:sp>
      <p:sp>
        <p:nvSpPr>
          <p:cNvPr id="112" name="Google Shape;112;p2"/>
          <p:cNvSpPr txBox="1"/>
          <p:nvPr>
            <p:ph idx="1" type="body"/>
          </p:nvPr>
        </p:nvSpPr>
        <p:spPr>
          <a:xfrm>
            <a:off x="838200" y="1588220"/>
            <a:ext cx="10515600" cy="495225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Introduction to Project</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Problem Formulation</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Objectives of the work </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Methodology used</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Results and Outputs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Conclusion</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Future Scope</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References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13" name="Google Shape;113;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Project</a:t>
            </a:r>
            <a:endParaRPr/>
          </a:p>
        </p:txBody>
      </p:sp>
      <p:sp>
        <p:nvSpPr>
          <p:cNvPr id="119" name="Google Shape;1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None/>
            </a:pPr>
            <a:r>
              <a:rPr lang="en-US"/>
              <a:t>In a world, ruled by knowledge and one that runs on information, it becomes crucial for a person to know what is happening around him.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But with the abundance of knowledge and information it becomes difficult for a person to keep his own data bank up to date with all the facts flowing around him.</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This is where my project comes in. Every piece of knowledge, every bit of information just one question away. Not only that, but it also helps you to keep your data bank up to date with the latest information.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Sure you could just google stuff and get that required bit of data but google is big and the results are crowded. How do you fiter out the important parts of the information that is relevant to you ? </a:t>
            </a:r>
            <a:endParaRPr/>
          </a:p>
        </p:txBody>
      </p:sp>
      <p:sp>
        <p:nvSpPr>
          <p:cNvPr id="120" name="Google Shape;1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8c0255ac46_0_1"/>
          <p:cNvSpPr txBox="1"/>
          <p:nvPr>
            <p:ph idx="1" type="body"/>
          </p:nvPr>
        </p:nvSpPr>
        <p:spPr>
          <a:xfrm>
            <a:off x="838200" y="184325"/>
            <a:ext cx="10515600" cy="5992500"/>
          </a:xfrm>
          <a:prstGeom prst="rect">
            <a:avLst/>
          </a:prstGeom>
        </p:spPr>
        <p:txBody>
          <a:bodyPr anchorCtr="0" anchor="t" bIns="45700" lIns="91425" spcFirstLastPara="1" rIns="91425" wrap="square" tIns="45700">
            <a:normAutofit lnSpcReduction="10000"/>
          </a:bodyPr>
          <a:lstStyle/>
          <a:p>
            <a:pPr indent="0" lvl="0" marL="0" rtl="0" algn="l">
              <a:spcBef>
                <a:spcPts val="0"/>
              </a:spcBef>
              <a:spcAft>
                <a:spcPts val="0"/>
              </a:spcAft>
              <a:buNone/>
            </a:pPr>
            <a:r>
              <a:rPr lang="en-US"/>
              <a:t>How to you personalize it to the area or to the institution that you are in ? With my project, of course. Not only are the results about ”your” institute, but it also comes with the relevance that you didn’t know you needed.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The results are summarized, directly from your own instutute’s webpages. The results are personalized to your needs. The results come in a conversational manner. It’s like talking to the dean of the college but in a far more friendly and fun way. So now you won’t have to go to the poorly designed college webpage. All you need to do is talk to this bot, like you would talk to one of your friends and all the information that you need is given to you. Instantly.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This project solves the problem of FOMO in an elegant way. Thereby, making the world, or at least your world, a better place.</a:t>
            </a:r>
            <a:endParaRPr/>
          </a:p>
          <a:p>
            <a:pPr indent="0" lvl="0" marL="0" rtl="0" algn="l">
              <a:spcBef>
                <a:spcPts val="1000"/>
              </a:spcBef>
              <a:spcAft>
                <a:spcPts val="0"/>
              </a:spcAft>
              <a:buNone/>
            </a:pPr>
            <a:r>
              <a:t/>
            </a:r>
            <a:endParaRPr/>
          </a:p>
        </p:txBody>
      </p:sp>
      <p:sp>
        <p:nvSpPr>
          <p:cNvPr id="127" name="Google Shape;127;g18c0255ac46_0_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Formulation</a:t>
            </a:r>
            <a:endParaRPr/>
          </a:p>
        </p:txBody>
      </p:sp>
      <p:sp>
        <p:nvSpPr>
          <p:cNvPr id="133" name="Google Shape;13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SzPts val="2800"/>
              <a:buChar char="•"/>
            </a:pPr>
            <a:r>
              <a:rPr lang="en-US"/>
              <a:t>Provide information related to campus activities and placements by compiling different data sources and presenting the data in a elegant and effective layout which is personalized and relevant to different users.</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Missing out on this information causes a lot of issues for them such as missing::</a:t>
            </a:r>
            <a:endParaRPr/>
          </a:p>
          <a:p>
            <a:pPr indent="0" lvl="0" marL="228600" rtl="0" algn="l">
              <a:lnSpc>
                <a:spcPct val="90000"/>
              </a:lnSpc>
              <a:spcBef>
                <a:spcPts val="0"/>
              </a:spcBef>
              <a:spcAft>
                <a:spcPts val="0"/>
              </a:spcAft>
              <a:buClr>
                <a:schemeClr val="dk1"/>
              </a:buClr>
              <a:buSzPts val="1100"/>
              <a:buFont typeface="Arial"/>
              <a:buNone/>
            </a:pPr>
            <a:r>
              <a:t/>
            </a:r>
            <a:endParaRPr/>
          </a:p>
          <a:p>
            <a:pPr indent="0" lvl="0" marL="228600" rtl="0" algn="l">
              <a:lnSpc>
                <a:spcPct val="90000"/>
              </a:lnSpc>
              <a:spcBef>
                <a:spcPts val="0"/>
              </a:spcBef>
              <a:spcAft>
                <a:spcPts val="0"/>
              </a:spcAft>
              <a:buClr>
                <a:schemeClr val="dk1"/>
              </a:buClr>
              <a:buSzPts val="1100"/>
              <a:buFont typeface="Arial"/>
              <a:buNone/>
            </a:pPr>
            <a:r>
              <a:rPr lang="en-US"/>
              <a:t>• Placement drives</a:t>
            </a:r>
            <a:endParaRPr/>
          </a:p>
          <a:p>
            <a:pPr indent="0" lvl="0" marL="228600" rtl="0" algn="l">
              <a:lnSpc>
                <a:spcPct val="90000"/>
              </a:lnSpc>
              <a:spcBef>
                <a:spcPts val="0"/>
              </a:spcBef>
              <a:spcAft>
                <a:spcPts val="0"/>
              </a:spcAft>
              <a:buClr>
                <a:schemeClr val="dk1"/>
              </a:buClr>
              <a:buSzPts val="1100"/>
              <a:buFont typeface="Arial"/>
              <a:buNone/>
            </a:pPr>
            <a:r>
              <a:rPr lang="en-US"/>
              <a:t>• Events</a:t>
            </a:r>
            <a:endParaRPr/>
          </a:p>
          <a:p>
            <a:pPr indent="0" lvl="0" marL="228600" rtl="0" algn="l">
              <a:lnSpc>
                <a:spcPct val="90000"/>
              </a:lnSpc>
              <a:spcBef>
                <a:spcPts val="0"/>
              </a:spcBef>
              <a:spcAft>
                <a:spcPts val="0"/>
              </a:spcAft>
              <a:buClr>
                <a:schemeClr val="dk1"/>
              </a:buClr>
              <a:buSzPts val="1100"/>
              <a:buFont typeface="Arial"/>
              <a:buNone/>
            </a:pPr>
            <a:r>
              <a:rPr lang="en-US"/>
              <a:t>• Tests</a:t>
            </a:r>
            <a:endParaRPr/>
          </a:p>
          <a:p>
            <a:pPr indent="0" lvl="0" marL="228600" rtl="0" algn="l">
              <a:lnSpc>
                <a:spcPct val="90000"/>
              </a:lnSpc>
              <a:spcBef>
                <a:spcPts val="0"/>
              </a:spcBef>
              <a:spcAft>
                <a:spcPts val="0"/>
              </a:spcAft>
              <a:buClr>
                <a:schemeClr val="dk1"/>
              </a:buClr>
              <a:buSzPts val="1100"/>
              <a:buFont typeface="Arial"/>
              <a:buNone/>
            </a:pPr>
            <a:r>
              <a:rPr lang="en-US"/>
              <a:t>• Submissions</a:t>
            </a:r>
            <a:endParaRPr/>
          </a:p>
          <a:p>
            <a:pPr indent="0" lvl="0" marL="228600" rtl="0" algn="l">
              <a:lnSpc>
                <a:spcPct val="90000"/>
              </a:lnSpc>
              <a:spcBef>
                <a:spcPts val="0"/>
              </a:spcBef>
              <a:spcAft>
                <a:spcPts val="0"/>
              </a:spcAft>
              <a:buNone/>
            </a:pPr>
            <a:r>
              <a:t/>
            </a:r>
            <a:endParaRPr/>
          </a:p>
        </p:txBody>
      </p:sp>
      <p:sp>
        <p:nvSpPr>
          <p:cNvPr id="134" name="Google Shape;13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Objectives</a:t>
            </a:r>
            <a:endParaRPr/>
          </a:p>
        </p:txBody>
      </p:sp>
      <p:sp>
        <p:nvSpPr>
          <p:cNvPr id="140" name="Google Shape;14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The major tasks include ::</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 Generating a data-bank using institute’s site</a:t>
            </a:r>
            <a:endParaRPr/>
          </a:p>
          <a:p>
            <a:pPr indent="0" lvl="0" marL="0" rtl="0" algn="l">
              <a:lnSpc>
                <a:spcPct val="90000"/>
              </a:lnSpc>
              <a:spcBef>
                <a:spcPts val="0"/>
              </a:spcBef>
              <a:spcAft>
                <a:spcPts val="0"/>
              </a:spcAft>
              <a:buClr>
                <a:schemeClr val="dk1"/>
              </a:buClr>
              <a:buSzPts val="1100"/>
              <a:buFont typeface="Arial"/>
              <a:buNone/>
            </a:pPr>
            <a:r>
              <a:rPr lang="en-US"/>
              <a:t>• Generating a data-bank using institute’s noticeboards</a:t>
            </a:r>
            <a:endParaRPr/>
          </a:p>
          <a:p>
            <a:pPr indent="0" lvl="0" marL="0" rtl="0" algn="l">
              <a:lnSpc>
                <a:spcPct val="90000"/>
              </a:lnSpc>
              <a:spcBef>
                <a:spcPts val="0"/>
              </a:spcBef>
              <a:spcAft>
                <a:spcPts val="0"/>
              </a:spcAft>
              <a:buClr>
                <a:schemeClr val="dk1"/>
              </a:buClr>
              <a:buSzPts val="1100"/>
              <a:buFont typeface="Arial"/>
              <a:buNone/>
            </a:pPr>
            <a:r>
              <a:rPr lang="en-US"/>
              <a:t>• Regularly updating the data-bank</a:t>
            </a:r>
            <a:endParaRPr/>
          </a:p>
          <a:p>
            <a:pPr indent="0" lvl="0" marL="0" rtl="0" algn="l">
              <a:lnSpc>
                <a:spcPct val="90000"/>
              </a:lnSpc>
              <a:spcBef>
                <a:spcPts val="0"/>
              </a:spcBef>
              <a:spcAft>
                <a:spcPts val="0"/>
              </a:spcAft>
              <a:buClr>
                <a:schemeClr val="dk1"/>
              </a:buClr>
              <a:buSzPts val="1100"/>
              <a:buFont typeface="Arial"/>
              <a:buNone/>
            </a:pPr>
            <a:r>
              <a:rPr lang="en-US"/>
              <a:t>• Providing a user-friendly way to convey this information to the relevant people.</a:t>
            </a:r>
            <a:endParaRPr/>
          </a:p>
          <a:p>
            <a:pPr indent="0" lvl="0" marL="0" rtl="0" algn="l">
              <a:lnSpc>
                <a:spcPct val="90000"/>
              </a:lnSpc>
              <a:spcBef>
                <a:spcPts val="0"/>
              </a:spcBef>
              <a:spcAft>
                <a:spcPts val="0"/>
              </a:spcAft>
              <a:buClr>
                <a:schemeClr val="dk1"/>
              </a:buClr>
              <a:buSzPts val="1100"/>
              <a:buFont typeface="Arial"/>
              <a:buNone/>
            </a:pPr>
            <a:r>
              <a:rPr lang="en-US"/>
              <a:t>• Providing a way to personalize the information to the user.</a:t>
            </a:r>
            <a:endParaRPr/>
          </a:p>
          <a:p>
            <a:pPr indent="0" lvl="0" marL="0" rtl="0" algn="l">
              <a:lnSpc>
                <a:spcPct val="90000"/>
              </a:lnSpc>
              <a:spcBef>
                <a:spcPts val="0"/>
              </a:spcBef>
              <a:spcAft>
                <a:spcPts val="0"/>
              </a:spcAft>
              <a:buNone/>
            </a:pPr>
            <a:r>
              <a:t/>
            </a:r>
            <a:endParaRPr/>
          </a:p>
        </p:txBody>
      </p:sp>
      <p:sp>
        <p:nvSpPr>
          <p:cNvPr id="141" name="Google Shape;14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8c0255ac46_0_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8" name="Google Shape;148;g18c0255ac46_0_20"/>
          <p:cNvPicPr preferRelativeResize="0"/>
          <p:nvPr/>
        </p:nvPicPr>
        <p:blipFill>
          <a:blip r:embed="rId3">
            <a:alphaModFix/>
          </a:blip>
          <a:stretch>
            <a:fillRect/>
          </a:stretch>
        </p:blipFill>
        <p:spPr>
          <a:xfrm>
            <a:off x="501952" y="738614"/>
            <a:ext cx="11188102" cy="5380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Methodology used</a:t>
            </a:r>
            <a:endParaRPr/>
          </a:p>
        </p:txBody>
      </p:sp>
      <p:sp>
        <p:nvSpPr>
          <p:cNvPr id="154" name="Google Shape;15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5" name="Google Shape;155;p6"/>
          <p:cNvPicPr preferRelativeResize="0"/>
          <p:nvPr/>
        </p:nvPicPr>
        <p:blipFill>
          <a:blip r:embed="rId3">
            <a:alphaModFix/>
          </a:blip>
          <a:stretch>
            <a:fillRect/>
          </a:stretch>
        </p:blipFill>
        <p:spPr>
          <a:xfrm>
            <a:off x="838199" y="1384175"/>
            <a:ext cx="8063974" cy="5337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8c0255ac46_0_4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2" name="Google Shape;162;g18c0255ac46_0_44"/>
          <p:cNvPicPr preferRelativeResize="0"/>
          <p:nvPr/>
        </p:nvPicPr>
        <p:blipFill>
          <a:blip r:embed="rId3">
            <a:alphaModFix/>
          </a:blip>
          <a:stretch>
            <a:fillRect/>
          </a:stretch>
        </p:blipFill>
        <p:spPr>
          <a:xfrm>
            <a:off x="2139213" y="403225"/>
            <a:ext cx="7913566" cy="6051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