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6" r:id="rId4"/>
    <p:sldId id="262" r:id="rId5"/>
    <p:sldId id="257" r:id="rId6"/>
    <p:sldId id="258" r:id="rId7"/>
    <p:sldId id="259" r:id="rId8"/>
    <p:sldId id="261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A7AF1-C280-4455-8AE6-4C65A6EB6468}" v="13" dt="2023-12-05T11:27:13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5311" autoAdjust="0"/>
  </p:normalViewPr>
  <p:slideViewPr>
    <p:cSldViewPr snapToGrid="0">
      <p:cViewPr>
        <p:scale>
          <a:sx n="95" d="100"/>
          <a:sy n="95" d="100"/>
        </p:scale>
        <p:origin x="1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Ulvagården" userId="f78f88f86b5d4a27" providerId="LiveId" clId="{304A7AF1-C280-4455-8AE6-4C65A6EB6468}"/>
    <pc:docChg chg="undo custSel addSld delSld modSld sldOrd">
      <pc:chgData name="Emil Ulvagården" userId="f78f88f86b5d4a27" providerId="LiveId" clId="{304A7AF1-C280-4455-8AE6-4C65A6EB6468}" dt="2023-12-05T11:55:21.581" v="1763" actId="20577"/>
      <pc:docMkLst>
        <pc:docMk/>
      </pc:docMkLst>
      <pc:sldChg chg="addSp modSp mod modNotesTx">
        <pc:chgData name="Emil Ulvagården" userId="f78f88f86b5d4a27" providerId="LiveId" clId="{304A7AF1-C280-4455-8AE6-4C65A6EB6468}" dt="2023-12-05T11:41:17.425" v="1289" actId="20577"/>
        <pc:sldMkLst>
          <pc:docMk/>
          <pc:sldMk cId="224423102" sldId="256"/>
        </pc:sldMkLst>
        <pc:spChg chg="mod">
          <ac:chgData name="Emil Ulvagården" userId="f78f88f86b5d4a27" providerId="LiveId" clId="{304A7AF1-C280-4455-8AE6-4C65A6EB6468}" dt="2023-12-05T11:26:58.964" v="936" actId="14100"/>
          <ac:spMkLst>
            <pc:docMk/>
            <pc:sldMk cId="224423102" sldId="256"/>
            <ac:spMk id="2" creationId="{6FF52CA6-642D-F1F7-D1FE-704908B6E0B3}"/>
          </ac:spMkLst>
        </pc:spChg>
        <pc:spChg chg="mod">
          <ac:chgData name="Emil Ulvagården" userId="f78f88f86b5d4a27" providerId="LiveId" clId="{304A7AF1-C280-4455-8AE6-4C65A6EB6468}" dt="2023-12-05T11:26:50.791" v="934" actId="1076"/>
          <ac:spMkLst>
            <pc:docMk/>
            <pc:sldMk cId="224423102" sldId="256"/>
            <ac:spMk id="3" creationId="{49EF8CF0-2E3C-AE24-2011-07BA155FA264}"/>
          </ac:spMkLst>
        </pc:spChg>
        <pc:picChg chg="add mod">
          <ac:chgData name="Emil Ulvagården" userId="f78f88f86b5d4a27" providerId="LiveId" clId="{304A7AF1-C280-4455-8AE6-4C65A6EB6468}" dt="2023-12-05T11:27:13.911" v="938" actId="1076"/>
          <ac:picMkLst>
            <pc:docMk/>
            <pc:sldMk cId="224423102" sldId="256"/>
            <ac:picMk id="1026" creationId="{6E3690ED-3AEC-9E0B-42C0-55316C669D21}"/>
          </ac:picMkLst>
        </pc:picChg>
      </pc:sldChg>
      <pc:sldChg chg="modSp mod modNotesTx">
        <pc:chgData name="Emil Ulvagården" userId="f78f88f86b5d4a27" providerId="LiveId" clId="{304A7AF1-C280-4455-8AE6-4C65A6EB6468}" dt="2023-12-05T11:55:21.581" v="1763" actId="20577"/>
        <pc:sldMkLst>
          <pc:docMk/>
          <pc:sldMk cId="2135024339" sldId="257"/>
        </pc:sldMkLst>
        <pc:spChg chg="mod">
          <ac:chgData name="Emil Ulvagården" userId="f78f88f86b5d4a27" providerId="LiveId" clId="{304A7AF1-C280-4455-8AE6-4C65A6EB6468}" dt="2023-12-05T11:30:55.647" v="1108" actId="20577"/>
          <ac:spMkLst>
            <pc:docMk/>
            <pc:sldMk cId="2135024339" sldId="257"/>
            <ac:spMk id="3" creationId="{D6C839CD-5411-4B94-02B3-BA386EAEFCCA}"/>
          </ac:spMkLst>
        </pc:spChg>
      </pc:sldChg>
      <pc:sldChg chg="modSp mod">
        <pc:chgData name="Emil Ulvagården" userId="f78f88f86b5d4a27" providerId="LiveId" clId="{304A7AF1-C280-4455-8AE6-4C65A6EB6468}" dt="2023-12-05T11:38:54.705" v="1268" actId="114"/>
        <pc:sldMkLst>
          <pc:docMk/>
          <pc:sldMk cId="4031837967" sldId="258"/>
        </pc:sldMkLst>
        <pc:spChg chg="mod">
          <ac:chgData name="Emil Ulvagården" userId="f78f88f86b5d4a27" providerId="LiveId" clId="{304A7AF1-C280-4455-8AE6-4C65A6EB6468}" dt="2023-12-05T11:38:54.705" v="1268" actId="114"/>
          <ac:spMkLst>
            <pc:docMk/>
            <pc:sldMk cId="4031837967" sldId="258"/>
            <ac:spMk id="3" creationId="{225D60EF-D6B2-F173-014A-2AD96689983A}"/>
          </ac:spMkLst>
        </pc:spChg>
      </pc:sldChg>
      <pc:sldChg chg="modSp mod">
        <pc:chgData name="Emil Ulvagården" userId="f78f88f86b5d4a27" providerId="LiveId" clId="{304A7AF1-C280-4455-8AE6-4C65A6EB6468}" dt="2023-12-05T11:34:09.340" v="1184" actId="20577"/>
        <pc:sldMkLst>
          <pc:docMk/>
          <pc:sldMk cId="63541137" sldId="259"/>
        </pc:sldMkLst>
        <pc:spChg chg="mod">
          <ac:chgData name="Emil Ulvagården" userId="f78f88f86b5d4a27" providerId="LiveId" clId="{304A7AF1-C280-4455-8AE6-4C65A6EB6468}" dt="2023-12-05T11:06:32.861" v="559" actId="20577"/>
          <ac:spMkLst>
            <pc:docMk/>
            <pc:sldMk cId="63541137" sldId="259"/>
            <ac:spMk id="2" creationId="{FEEF5779-1F45-D14A-4009-CB3F79757D86}"/>
          </ac:spMkLst>
        </pc:spChg>
        <pc:spChg chg="mod">
          <ac:chgData name="Emil Ulvagården" userId="f78f88f86b5d4a27" providerId="LiveId" clId="{304A7AF1-C280-4455-8AE6-4C65A6EB6468}" dt="2023-12-05T11:34:09.340" v="1184" actId="20577"/>
          <ac:spMkLst>
            <pc:docMk/>
            <pc:sldMk cId="63541137" sldId="259"/>
            <ac:spMk id="3" creationId="{4DB8BDB2-2C04-0722-CF07-84D6CB479EB2}"/>
          </ac:spMkLst>
        </pc:spChg>
      </pc:sldChg>
      <pc:sldChg chg="modSp mod">
        <pc:chgData name="Emil Ulvagården" userId="f78f88f86b5d4a27" providerId="LiveId" clId="{304A7AF1-C280-4455-8AE6-4C65A6EB6468}" dt="2023-12-05T11:25:12.040" v="903" actId="790"/>
        <pc:sldMkLst>
          <pc:docMk/>
          <pc:sldMk cId="1068601429" sldId="261"/>
        </pc:sldMkLst>
        <pc:spChg chg="mod">
          <ac:chgData name="Emil Ulvagården" userId="f78f88f86b5d4a27" providerId="LiveId" clId="{304A7AF1-C280-4455-8AE6-4C65A6EB6468}" dt="2023-12-05T11:17:46.322" v="756" actId="20577"/>
          <ac:spMkLst>
            <pc:docMk/>
            <pc:sldMk cId="1068601429" sldId="261"/>
            <ac:spMk id="2" creationId="{CB9198D8-7BAF-5DE7-9717-9E5F0F6EC29C}"/>
          </ac:spMkLst>
        </pc:spChg>
        <pc:spChg chg="mod">
          <ac:chgData name="Emil Ulvagården" userId="f78f88f86b5d4a27" providerId="LiveId" clId="{304A7AF1-C280-4455-8AE6-4C65A6EB6468}" dt="2023-12-05T11:25:12.040" v="903" actId="790"/>
          <ac:spMkLst>
            <pc:docMk/>
            <pc:sldMk cId="1068601429" sldId="261"/>
            <ac:spMk id="3" creationId="{88EE1928-ABA6-9C0C-2EF9-9FF3144F0E9F}"/>
          </ac:spMkLst>
        </pc:spChg>
      </pc:sldChg>
      <pc:sldChg chg="modSp mod modNotesTx">
        <pc:chgData name="Emil Ulvagården" userId="f78f88f86b5d4a27" providerId="LiveId" clId="{304A7AF1-C280-4455-8AE6-4C65A6EB6468}" dt="2023-12-05T11:49:49.864" v="1520" actId="20577"/>
        <pc:sldMkLst>
          <pc:docMk/>
          <pc:sldMk cId="2842583573" sldId="262"/>
        </pc:sldMkLst>
        <pc:spChg chg="mod">
          <ac:chgData name="Emil Ulvagården" userId="f78f88f86b5d4a27" providerId="LiveId" clId="{304A7AF1-C280-4455-8AE6-4C65A6EB6468}" dt="2023-12-05T11:22:43.409" v="888" actId="255"/>
          <ac:spMkLst>
            <pc:docMk/>
            <pc:sldMk cId="2842583573" sldId="262"/>
            <ac:spMk id="3" creationId="{1432D96A-4463-AC46-CA54-217B6A5FF4C5}"/>
          </ac:spMkLst>
        </pc:spChg>
      </pc:sldChg>
      <pc:sldChg chg="modSp new mod modNotesTx">
        <pc:chgData name="Emil Ulvagården" userId="f78f88f86b5d4a27" providerId="LiveId" clId="{304A7AF1-C280-4455-8AE6-4C65A6EB6468}" dt="2023-12-05T11:41:48.117" v="1314" actId="255"/>
        <pc:sldMkLst>
          <pc:docMk/>
          <pc:sldMk cId="1137737393" sldId="263"/>
        </pc:sldMkLst>
        <pc:spChg chg="mod">
          <ac:chgData name="Emil Ulvagården" userId="f78f88f86b5d4a27" providerId="LiveId" clId="{304A7AF1-C280-4455-8AE6-4C65A6EB6468}" dt="2023-12-05T10:29:25.937" v="15" actId="20577"/>
          <ac:spMkLst>
            <pc:docMk/>
            <pc:sldMk cId="1137737393" sldId="263"/>
            <ac:spMk id="2" creationId="{43925665-1324-1AFF-6526-1AC5B1B74FF3}"/>
          </ac:spMkLst>
        </pc:spChg>
        <pc:spChg chg="mod">
          <ac:chgData name="Emil Ulvagården" userId="f78f88f86b5d4a27" providerId="LiveId" clId="{304A7AF1-C280-4455-8AE6-4C65A6EB6468}" dt="2023-12-05T11:28:21.289" v="940" actId="20577"/>
          <ac:spMkLst>
            <pc:docMk/>
            <pc:sldMk cId="1137737393" sldId="263"/>
            <ac:spMk id="3" creationId="{6D2C3E4F-2606-9DE8-B73D-71A7D0F0C6CE}"/>
          </ac:spMkLst>
        </pc:spChg>
      </pc:sldChg>
      <pc:sldChg chg="modSp new mod">
        <pc:chgData name="Emil Ulvagården" userId="f78f88f86b5d4a27" providerId="LiveId" clId="{304A7AF1-C280-4455-8AE6-4C65A6EB6468}" dt="2023-12-05T11:29:25.299" v="1056" actId="20577"/>
        <pc:sldMkLst>
          <pc:docMk/>
          <pc:sldMk cId="2869807830" sldId="264"/>
        </pc:sldMkLst>
        <pc:spChg chg="mod">
          <ac:chgData name="Emil Ulvagården" userId="f78f88f86b5d4a27" providerId="LiveId" clId="{304A7AF1-C280-4455-8AE6-4C65A6EB6468}" dt="2023-12-05T10:29:53.186" v="30" actId="20577"/>
          <ac:spMkLst>
            <pc:docMk/>
            <pc:sldMk cId="2869807830" sldId="264"/>
            <ac:spMk id="2" creationId="{93CB21DD-B18C-797F-FED6-7A77EC88BDCE}"/>
          </ac:spMkLst>
        </pc:spChg>
        <pc:spChg chg="mod">
          <ac:chgData name="Emil Ulvagården" userId="f78f88f86b5d4a27" providerId="LiveId" clId="{304A7AF1-C280-4455-8AE6-4C65A6EB6468}" dt="2023-12-05T11:29:25.299" v="1056" actId="20577"/>
          <ac:spMkLst>
            <pc:docMk/>
            <pc:sldMk cId="2869807830" sldId="264"/>
            <ac:spMk id="3" creationId="{C551FBF6-DC02-BC3A-DB7A-4240CC39FCCD}"/>
          </ac:spMkLst>
        </pc:spChg>
      </pc:sldChg>
      <pc:sldChg chg="modSp new del mod">
        <pc:chgData name="Emil Ulvagården" userId="f78f88f86b5d4a27" providerId="LiveId" clId="{304A7AF1-C280-4455-8AE6-4C65A6EB6468}" dt="2023-12-05T11:34:27.685" v="1196" actId="2696"/>
        <pc:sldMkLst>
          <pc:docMk/>
          <pc:sldMk cId="1757780669" sldId="265"/>
        </pc:sldMkLst>
        <pc:spChg chg="mod">
          <ac:chgData name="Emil Ulvagården" userId="f78f88f86b5d4a27" providerId="LiveId" clId="{304A7AF1-C280-4455-8AE6-4C65A6EB6468}" dt="2023-12-05T11:34:18.772" v="1195" actId="20577"/>
          <ac:spMkLst>
            <pc:docMk/>
            <pc:sldMk cId="1757780669" sldId="265"/>
            <ac:spMk id="2" creationId="{7BB127E6-DBB1-C59A-3E4A-551A8762827F}"/>
          </ac:spMkLst>
        </pc:spChg>
      </pc:sldChg>
      <pc:sldChg chg="modSp new mod ord">
        <pc:chgData name="Emil Ulvagården" userId="f78f88f86b5d4a27" providerId="LiveId" clId="{304A7AF1-C280-4455-8AE6-4C65A6EB6468}" dt="2023-12-05T11:35:05.305" v="1213"/>
        <pc:sldMkLst>
          <pc:docMk/>
          <pc:sldMk cId="1978005998" sldId="265"/>
        </pc:sldMkLst>
        <pc:spChg chg="mod">
          <ac:chgData name="Emil Ulvagården" userId="f78f88f86b5d4a27" providerId="LiveId" clId="{304A7AF1-C280-4455-8AE6-4C65A6EB6468}" dt="2023-12-05T11:34:49.389" v="1211" actId="122"/>
          <ac:spMkLst>
            <pc:docMk/>
            <pc:sldMk cId="1978005998" sldId="265"/>
            <ac:spMk id="2" creationId="{97EFFADB-9FD1-C707-5E72-7EF0F4EB7C71}"/>
          </ac:spMkLst>
        </pc:spChg>
      </pc:sldChg>
      <pc:sldChg chg="modSp new mod ord modNotesTx">
        <pc:chgData name="Emil Ulvagården" userId="f78f88f86b5d4a27" providerId="LiveId" clId="{304A7AF1-C280-4455-8AE6-4C65A6EB6468}" dt="2023-12-05T11:45:50.830" v="1492" actId="20577"/>
        <pc:sldMkLst>
          <pc:docMk/>
          <pc:sldMk cId="1412548036" sldId="266"/>
        </pc:sldMkLst>
        <pc:spChg chg="mod">
          <ac:chgData name="Emil Ulvagården" userId="f78f88f86b5d4a27" providerId="LiveId" clId="{304A7AF1-C280-4455-8AE6-4C65A6EB6468}" dt="2023-12-05T11:36:49.089" v="1247" actId="20577"/>
          <ac:spMkLst>
            <pc:docMk/>
            <pc:sldMk cId="1412548036" sldId="266"/>
            <ac:spMk id="2" creationId="{CFEDF55E-5F2F-95AD-AEA7-687B406B7154}"/>
          </ac:spMkLst>
        </pc:spChg>
        <pc:spChg chg="mod">
          <ac:chgData name="Emil Ulvagården" userId="f78f88f86b5d4a27" providerId="LiveId" clId="{304A7AF1-C280-4455-8AE6-4C65A6EB6468}" dt="2023-12-05T11:37:22.399" v="1262"/>
          <ac:spMkLst>
            <pc:docMk/>
            <pc:sldMk cId="1412548036" sldId="266"/>
            <ac:spMk id="3" creationId="{E507175E-D848-4037-36E7-1E8A66A7C0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10720-CDE3-477B-A6FA-EED5E948D8D6}" type="datetimeFigureOut">
              <a:rPr lang="sv-SE" smtClean="0"/>
              <a:t>2023-12-05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746ED-A769-4179-A986-F02E7A04598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024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TA DET LUGNT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746ED-A769-4179-A986-F02E7A04598E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4516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2000" dirty="0"/>
              <a:t>Paus efter första punken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746ED-A769-4179-A986-F02E7A04598E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227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DDOS – Stör ut nätverk eller server </a:t>
            </a:r>
            <a:r>
              <a:rPr lang="sv-SE" dirty="0">
                <a:sym typeface="Wingdings" panose="05000000000000000000" pitchFamily="2" charset="2"/>
              </a:rPr>
              <a:t>genom att överbelasta det.</a:t>
            </a:r>
            <a:endParaRPr lang="sv-SE" dirty="0"/>
          </a:p>
          <a:p>
            <a:r>
              <a:rPr lang="sv-SE" dirty="0" err="1"/>
              <a:t>Medjacking</a:t>
            </a:r>
            <a:r>
              <a:rPr lang="sv-SE" dirty="0"/>
              <a:t> – Tar över en </a:t>
            </a:r>
            <a:r>
              <a:rPr lang="sv-SE" dirty="0" err="1"/>
              <a:t>medisinsk</a:t>
            </a:r>
            <a:r>
              <a:rPr lang="sv-SE" dirty="0"/>
              <a:t> enhet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746ED-A769-4179-A986-F02E7A04598E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5424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Paus mellan frågeställningar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746ED-A769-4179-A986-F02E7A04598E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7566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DDOS </a:t>
            </a:r>
            <a:r>
              <a:rPr lang="sv-SE" dirty="0">
                <a:sym typeface="Wingdings" panose="05000000000000000000" pitchFamily="2" charset="2"/>
              </a:rPr>
              <a:t> Servrar ligger nere eller IOMT inte kan skicka information till personalen</a:t>
            </a:r>
          </a:p>
          <a:p>
            <a:r>
              <a:rPr lang="sv-SE" dirty="0" err="1">
                <a:sym typeface="Wingdings" panose="05000000000000000000" pitchFamily="2" charset="2"/>
              </a:rPr>
              <a:t>Medjacking</a:t>
            </a:r>
            <a:r>
              <a:rPr lang="sv-SE" dirty="0">
                <a:sym typeface="Wingdings" panose="05000000000000000000" pitchFamily="2" charset="2"/>
              </a:rPr>
              <a:t>  Ändra och läsa av information. Ändra </a:t>
            </a:r>
            <a:r>
              <a:rPr lang="sv-SE" dirty="0" err="1">
                <a:sym typeface="Wingdings" panose="05000000000000000000" pitchFamily="2" charset="2"/>
              </a:rPr>
              <a:t>t.ex</a:t>
            </a:r>
            <a:r>
              <a:rPr lang="sv-SE" dirty="0">
                <a:sym typeface="Wingdings" panose="05000000000000000000" pitchFamily="2" charset="2"/>
              </a:rPr>
              <a:t> doseringar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746ED-A769-4179-A986-F02E7A04598E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9895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746ED-A769-4179-A986-F02E7A04598E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121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D188-061C-9383-7C51-DEEA1DA8F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72649-B341-1075-0BEC-92012B8F8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FBC49-E9A0-B218-C61D-DC0A06CA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F65C-3FF6-425D-8801-C4EBF67E4C7F}" type="datetimeFigureOut">
              <a:rPr lang="en-SE" smtClean="0"/>
              <a:t>2023-12-05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89527-757B-1ACE-B1B1-D3A943BC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44DBB-1AA7-433B-F088-70D36536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46B-058F-450E-9A86-DA24C675D83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3799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6654-0C96-092C-B907-00370379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54227-1464-1AB3-4DC8-1BCC4BB84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DCBE-78C3-2542-B99C-1EE03235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F65C-3FF6-425D-8801-C4EBF67E4C7F}" type="datetimeFigureOut">
              <a:rPr lang="en-SE" smtClean="0"/>
              <a:t>2023-12-05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CB7C5-DDD4-1DD4-8B4E-379BBF93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7F38B-2C7A-36B4-FB56-E8C183A3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46B-058F-450E-9A86-DA24C675D83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3559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016539-C292-7405-FA1D-B03454C47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30115-06A7-BABA-7B8C-FB627464B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6BF17-80B7-7082-8668-4F128DD4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F65C-3FF6-425D-8801-C4EBF67E4C7F}" type="datetimeFigureOut">
              <a:rPr lang="en-SE" smtClean="0"/>
              <a:t>2023-12-05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91BC9-E921-1346-2DBB-49FF464B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C4621-A740-1A71-B498-824E901F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46B-058F-450E-9A86-DA24C675D83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64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F7E9-EB4A-B66F-C525-1D6E9278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1AC9-222E-D843-6AE7-9BCEFCDD0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5B00F-5D53-E956-99D9-5300612A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F65C-3FF6-425D-8801-C4EBF67E4C7F}" type="datetimeFigureOut">
              <a:rPr lang="en-SE" smtClean="0"/>
              <a:t>2023-12-05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B8938-E407-9EE0-520E-25172350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7CF53-ECDA-706A-897C-557A227C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46B-058F-450E-9A86-DA24C675D83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433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74CC-77AB-54C6-ADAB-8A62954E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32F50-79E8-6464-A5CB-C057801CF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A476E-A50E-6AFF-56CA-29358BEB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F65C-3FF6-425D-8801-C4EBF67E4C7F}" type="datetimeFigureOut">
              <a:rPr lang="en-SE" smtClean="0"/>
              <a:t>2023-12-05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1A190-E414-5306-57EB-5FFA4670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9FE68-9C9E-4B4B-5CAB-027B5DFF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46B-058F-450E-9A86-DA24C675D83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17035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3193-772E-C11B-8713-428746E3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C6BD-62CE-C495-053F-A67379AF8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6D205-ED24-A732-504F-0EF83B60A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1B4FE-2CDC-3B16-2EBF-ADDE5CA4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F65C-3FF6-425D-8801-C4EBF67E4C7F}" type="datetimeFigureOut">
              <a:rPr lang="en-SE" smtClean="0"/>
              <a:t>2023-12-05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EBBD8-3215-5594-9D0E-C223E76A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D5CA5-CA96-56F0-F8BA-7ED6074F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46B-058F-450E-9A86-DA24C675D83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2983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DA1B-4807-F0C5-42D9-EEC33477D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8CEBE-BC2E-9D1A-DAA9-28BC7369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CC52F-509B-F12B-525C-6E66FF846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8E1BA-CE18-CA6B-2EC8-961624C13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895D7-F4DB-1129-B2E3-8CE40EAF7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66991-D2EC-3968-796C-E51C1B62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F65C-3FF6-425D-8801-C4EBF67E4C7F}" type="datetimeFigureOut">
              <a:rPr lang="en-SE" smtClean="0"/>
              <a:t>2023-12-05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B6398-3696-454D-B59F-9C25A853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8A8A8-7F50-3992-4671-99FC88BF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46B-058F-450E-9A86-DA24C675D83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8194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DB1B-3377-6180-EF57-263100C0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8D28F-86D7-4767-6B9A-9EA4BB54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F65C-3FF6-425D-8801-C4EBF67E4C7F}" type="datetimeFigureOut">
              <a:rPr lang="en-SE" smtClean="0"/>
              <a:t>2023-12-05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EE6AA-290E-FC2B-DF7B-F980A906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CDFF5-7074-0173-F6F5-136DBF11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46B-058F-450E-9A86-DA24C675D83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2225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2FE7F-1C9B-5DCB-9D96-F690B870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F65C-3FF6-425D-8801-C4EBF67E4C7F}" type="datetimeFigureOut">
              <a:rPr lang="en-SE" smtClean="0"/>
              <a:t>2023-12-05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417D9-AFA6-84E2-F744-4EE7CD03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75871-72FD-846B-01F9-6805591E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46B-058F-450E-9A86-DA24C675D83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1233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1FD8-82F2-871F-EAAB-58792652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A3CE5-318F-70B4-EB5C-21F9D9150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52ED6-1C6E-4B64-3C82-30D71DF5B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8CD8F-2724-5FF4-86B7-63FAA6AF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F65C-3FF6-425D-8801-C4EBF67E4C7F}" type="datetimeFigureOut">
              <a:rPr lang="en-SE" smtClean="0"/>
              <a:t>2023-12-05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05972-E12A-35AD-9C2F-B8FE2D15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558E1-6E43-CA08-2343-9B6812ED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46B-058F-450E-9A86-DA24C675D83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5848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CB94-4699-4D21-7432-C6D66EFB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9E383-D01D-0EF5-E70F-B2F72158F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2809C-9825-00D8-3473-114C9B5A5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D7FCE-2FC5-BD05-4192-D19C7D06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F65C-3FF6-425D-8801-C4EBF67E4C7F}" type="datetimeFigureOut">
              <a:rPr lang="en-SE" smtClean="0"/>
              <a:t>2023-12-05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87883-1F46-F8CF-FC2D-1F036D89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02288-6B1E-DBD3-71B0-CA8A8DDB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446B-058F-450E-9A86-DA24C675D83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6618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418DD-9AFD-F91E-2967-016864D8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C6F8B-4F96-BB5C-0FF0-CDEA7770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06EEA-8099-03E7-5158-31E9011B2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F65C-3FF6-425D-8801-C4EBF67E4C7F}" type="datetimeFigureOut">
              <a:rPr lang="en-SE" smtClean="0"/>
              <a:t>2023-12-05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2E291-B30D-7261-E83F-1DBC9872C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2C0C0-FCC5-C785-EAE6-AA073ECCF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2446B-058F-450E-9A86-DA24C675D83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841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future.2019.12.028" TargetMode="External"/><Relationship Id="rId2" Type="http://schemas.openxmlformats.org/officeDocument/2006/relationships/hyperlink" Target="https://doi.org/10.4108/eai.13-7-2018.15507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leepingcomputer.com/news/security/hackers-breach-healthcare-orgs-via-screenconnect-remote-access/#google_vignett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2CA6-642D-F1F7-D1FE-704908B6E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596189"/>
          </a:xfrm>
        </p:spPr>
        <p:txBody>
          <a:bodyPr/>
          <a:lstStyle/>
          <a:p>
            <a:r>
              <a:rPr lang="en-US" dirty="0"/>
              <a:t>IoT </a:t>
            </a:r>
            <a:r>
              <a:rPr lang="en-US" dirty="0" err="1"/>
              <a:t>i</a:t>
            </a:r>
            <a:r>
              <a:rPr lang="en-US" dirty="0"/>
              <a:t> s</a:t>
            </a:r>
            <a:r>
              <a:rPr lang="sv-SE" dirty="0"/>
              <a:t>jukvården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F8CF0-2E3C-AE24-2011-07BA155FA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1411" y="5880017"/>
            <a:ext cx="2510589" cy="977983"/>
          </a:xfrm>
        </p:spPr>
        <p:txBody>
          <a:bodyPr/>
          <a:lstStyle/>
          <a:p>
            <a:r>
              <a:rPr lang="en-US" dirty="0"/>
              <a:t>Emil Ulvagården</a:t>
            </a:r>
          </a:p>
          <a:p>
            <a:r>
              <a:rPr lang="en-US" dirty="0"/>
              <a:t>1zt010</a:t>
            </a:r>
            <a:endParaRPr lang="en-SE" dirty="0"/>
          </a:p>
        </p:txBody>
      </p:sp>
      <p:pic>
        <p:nvPicPr>
          <p:cNvPr id="1026" name="Picture 2" descr="How is the Internet of Medical Things Affecting Healthcare?">
            <a:extLst>
              <a:ext uri="{FF2B5EF4-FFF2-40B4-BE49-F238E27FC236}">
                <a16:creationId xmlns:a16="http://schemas.microsoft.com/office/drawing/2014/main" id="{6E3690ED-3AEC-9E0B-42C0-55316C669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668713"/>
            <a:ext cx="10172700" cy="421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23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FADB-9FD1-C707-5E72-7EF0F4EB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v-SE" dirty="0"/>
              <a:t>Tack för mig</a:t>
            </a:r>
          </a:p>
        </p:txBody>
      </p:sp>
    </p:spTree>
    <p:extLst>
      <p:ext uri="{BB962C8B-B14F-4D97-AF65-F5344CB8AC3E}">
        <p14:creationId xmlns:p14="http://schemas.microsoft.com/office/powerpoint/2010/main" val="197800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F78D-927A-C1E2-6FD7-780F7B79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21280-5F0C-F9F3-4547-50180E8FF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</a:t>
            </a:r>
            <a:r>
              <a:rPr lang="s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A. Chacko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Hayajneh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”Security and Privacy Issues with IoT in Healthcare,”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EAI Endorsed Transactions on Pervasive Health and Technology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4, no. 14, ss. 155079-155085, Juli 2018,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hlinkClick r:id="rId2"/>
              </a:rPr>
              <a:t>10.4108/eai.13-7-2018.155079</a:t>
            </a:r>
            <a:r>
              <a:rPr lang="en-US" sz="1800" dirty="0">
                <a:solidFill>
                  <a:srgbClr val="3A3A3A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</a:rPr>
              <a:t> </a:t>
            </a:r>
          </a:p>
          <a:p>
            <a:pPr>
              <a:tabLst>
                <a:tab pos="2103120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</a:t>
            </a:r>
            <a:r>
              <a:rPr lang="sv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Yaacoub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flera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“Securing internet of medical thigs systems: Limitations, issues and recommendations,”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Future generation computer systems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105, ss. 581-606, 2022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hlinkClick r:id="rId3"/>
              </a:rPr>
              <a:t>10.1016/j.future.2019.12.028</a:t>
            </a:r>
            <a:endParaRPr lang="en-US" sz="1800" u="sng" dirty="0">
              <a:solidFill>
                <a:srgbClr val="0000FF"/>
              </a:solidFill>
              <a:effectLst/>
              <a:latin typeface="Source Sans Pro" panose="020B0503030403020204" pitchFamily="34" charset="0"/>
              <a:ea typeface="Times New Roman" panose="02020603050405020304" pitchFamily="18" charset="0"/>
            </a:endParaRPr>
          </a:p>
          <a:p>
            <a:pPr>
              <a:tabLst>
                <a:tab pos="2103120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[3]B.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Toulas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“Hackers breach healthcare orgs via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ScreeanConnect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remote access.” </a:t>
            </a:r>
            <a:r>
              <a:rPr lang="en-US" sz="1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bleepingcompuer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https://www.bleepingcomputer.com/news/security/hackers-breach-healthcare-orgs-via-screenconnect-remote-access/#google_vignette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(2023-12-01)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>
              <a:tabLst>
                <a:tab pos="2103120" algn="l"/>
              </a:tabLst>
            </a:pPr>
            <a:endParaRPr lang="en-US" sz="1800" u="sng" dirty="0">
              <a:solidFill>
                <a:srgbClr val="0000FF"/>
              </a:solidFill>
              <a:effectLst/>
              <a:latin typeface="Source Sans Pro" panose="020B0503030403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11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5665-1324-1AFF-6526-1AC5B1B7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Inledning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C3E4F-2606-9DE8-B73D-71A7D0F0C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Har ni vid något tillfälle haft en IoT enhet kopplade till er på sjukhuset?</a:t>
            </a:r>
          </a:p>
          <a:p>
            <a:endParaRPr lang="sv-SE" dirty="0"/>
          </a:p>
          <a:p>
            <a:r>
              <a:rPr lang="sv-SE" dirty="0"/>
              <a:t>Svaret är troligtvis: JA!</a:t>
            </a:r>
          </a:p>
        </p:txBody>
      </p:sp>
    </p:spTree>
    <p:extLst>
      <p:ext uri="{BB962C8B-B14F-4D97-AF65-F5344CB8AC3E}">
        <p14:creationId xmlns:p14="http://schemas.microsoft.com/office/powerpoint/2010/main" val="113773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F55E-5F2F-95AD-AEA7-687B406B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Viktiga begrepp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175E-D848-4037-36E7-1E8A66A7C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sv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istributed denial of service </a:t>
            </a:r>
            <a:r>
              <a:rPr lang="sv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(DDOS)</a:t>
            </a:r>
          </a:p>
          <a:p>
            <a:r>
              <a:rPr lang="sv" sz="2400" i="1" dirty="0">
                <a:latin typeface="Times New Roman" panose="02020603050405020304" pitchFamily="18" charset="0"/>
              </a:rPr>
              <a:t>Medjacking</a:t>
            </a:r>
          </a:p>
          <a:p>
            <a:endParaRPr lang="sv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1254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2059-2047-AA6F-A7C2-40A35EB9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Syfte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frågeställning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2D96A-4463-AC46-CA54-217B6A5FF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Risker </a:t>
            </a:r>
            <a:r>
              <a:rPr lang="en-US" dirty="0" err="1"/>
              <a:t>och</a:t>
            </a:r>
            <a:r>
              <a:rPr lang="en-US" dirty="0"/>
              <a:t> lösningar med IoT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sjukvården</a:t>
            </a:r>
            <a:endParaRPr lang="en-US" dirty="0"/>
          </a:p>
          <a:p>
            <a:endParaRPr lang="sv-SE" dirty="0"/>
          </a:p>
          <a:p>
            <a:r>
              <a:rPr lang="sv" dirty="0">
                <a:effectLst/>
                <a:ea typeface="Times New Roman" panose="02020603050405020304" pitchFamily="18" charset="0"/>
              </a:rPr>
              <a:t>RQ1:	Vilka säkerhetsrisker </a:t>
            </a:r>
            <a:r>
              <a:rPr lang="en-US" dirty="0">
                <a:effectLst/>
                <a:ea typeface="Times New Roman" panose="02020603050405020304" pitchFamily="18" charset="0"/>
              </a:rPr>
              <a:t>ska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skyddas</a:t>
            </a:r>
            <a:r>
              <a:rPr lang="en-US" dirty="0">
                <a:effectLst/>
                <a:ea typeface="Times New Roman" panose="02020603050405020304" pitchFamily="18" charset="0"/>
              </a:rPr>
              <a:t> mot? </a:t>
            </a:r>
            <a:endParaRPr lang="en-US" dirty="0">
              <a:ea typeface="Times New Roman" panose="02020603050405020304" pitchFamily="18" charset="0"/>
            </a:endParaRPr>
          </a:p>
          <a:p>
            <a:endParaRPr lang="en-SE" dirty="0">
              <a:effectLst/>
              <a:ea typeface="Times New Roman" panose="02020603050405020304" pitchFamily="18" charset="0"/>
            </a:endParaRPr>
          </a:p>
          <a:p>
            <a:r>
              <a:rPr lang="sv" dirty="0">
                <a:effectLst/>
                <a:ea typeface="Times New Roman" panose="02020603050405020304" pitchFamily="18" charset="0"/>
              </a:rPr>
              <a:t>RQ2: 	Hur kan säkerhet fastställas för uppkopplade sjukvårdsenheter?</a:t>
            </a:r>
            <a:endParaRPr lang="en-SE" dirty="0">
              <a:effectLst/>
              <a:ea typeface="Times New Roman" panose="02020603050405020304" pitchFamily="18" charset="0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84258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15E4-957D-CD5B-ABA4-389F3458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Säkerhetsrisker</a:t>
            </a:r>
            <a:r>
              <a:rPr lang="en-US" dirty="0"/>
              <a:t>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39CD-5411-4B94-02B3-BA386EAE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" sz="4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sv" sz="4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istributed denial of service </a:t>
            </a:r>
            <a:r>
              <a:rPr lang="sv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(DDOS)</a:t>
            </a:r>
            <a:endParaRPr lang="sv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v" sz="4000" i="1" dirty="0">
                <a:latin typeface="Times New Roman" panose="02020603050405020304" pitchFamily="18" charset="0"/>
              </a:rPr>
              <a:t>Medjacking</a:t>
            </a:r>
          </a:p>
          <a:p>
            <a:pPr lvl="1"/>
            <a:r>
              <a:rPr lang="sv-SE" sz="3200" i="1" dirty="0">
                <a:latin typeface="Times New Roman" panose="02020603050405020304" pitchFamily="18" charset="0"/>
              </a:rPr>
              <a:t>D</a:t>
            </a:r>
            <a:r>
              <a:rPr lang="sv" sz="3200" i="1" dirty="0">
                <a:latin typeface="Times New Roman" panose="02020603050405020304" pitchFamily="18" charset="0"/>
              </a:rPr>
              <a:t>ata manipulation</a:t>
            </a:r>
          </a:p>
          <a:p>
            <a:pPr lvl="1"/>
            <a:r>
              <a:rPr lang="sv-SE" sz="3200" i="1" dirty="0">
                <a:latin typeface="Times New Roman" panose="02020603050405020304" pitchFamily="18" charset="0"/>
              </a:rPr>
              <a:t>F</a:t>
            </a:r>
            <a:r>
              <a:rPr lang="sv" sz="3200" i="1" dirty="0">
                <a:latin typeface="Times New Roman" panose="02020603050405020304" pitchFamily="18" charset="0"/>
              </a:rPr>
              <a:t>unction manipulation</a:t>
            </a:r>
          </a:p>
          <a:p>
            <a:pPr marL="0" indent="0">
              <a:buNone/>
            </a:pPr>
            <a:endParaRPr lang="sv" sz="3600" i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sv" sz="3600" i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v" sz="3600" dirty="0">
                <a:latin typeface="Times New Roman" panose="02020603050405020304" pitchFamily="18" charset="0"/>
              </a:rPr>
              <a:t>[1], [2]</a:t>
            </a:r>
          </a:p>
          <a:p>
            <a:pPr marL="457200" lvl="1" indent="0">
              <a:buNone/>
            </a:pPr>
            <a:endParaRPr lang="sv" sz="3600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02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520A-5DE5-EEC4-4BFE-D340D0B8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Säkerhetslösningar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60EF-D6B2-F173-014A-2AD966899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Reservsystem</a:t>
            </a:r>
            <a:endParaRPr lang="en-US" dirty="0"/>
          </a:p>
          <a:p>
            <a:pPr lvl="1"/>
            <a:r>
              <a:rPr lang="en-US" dirty="0" err="1"/>
              <a:t>Motagande</a:t>
            </a:r>
            <a:r>
              <a:rPr lang="en-US" dirty="0"/>
              <a:t> server </a:t>
            </a:r>
          </a:p>
          <a:p>
            <a:pPr lvl="1"/>
            <a:r>
              <a:rPr lang="en-US" dirty="0" err="1"/>
              <a:t>Sändande</a:t>
            </a:r>
            <a:r>
              <a:rPr lang="en-US" dirty="0"/>
              <a:t> </a:t>
            </a:r>
            <a:r>
              <a:rPr lang="en-US" dirty="0" err="1"/>
              <a:t>enhet</a:t>
            </a:r>
            <a:endParaRPr lang="en-US" dirty="0"/>
          </a:p>
          <a:p>
            <a:endParaRPr lang="en-US" i="1" dirty="0"/>
          </a:p>
          <a:p>
            <a:r>
              <a:rPr lang="en-US" i="1" dirty="0"/>
              <a:t>Multifactor </a:t>
            </a:r>
            <a:r>
              <a:rPr lang="sv" i="1" dirty="0">
                <a:effectLst/>
                <a:ea typeface="Times New Roman" panose="02020603050405020304" pitchFamily="18" charset="0"/>
              </a:rPr>
              <a:t>authentication </a:t>
            </a:r>
            <a:r>
              <a:rPr lang="sv" dirty="0">
                <a:effectLst/>
                <a:ea typeface="Times New Roman" panose="02020603050405020304" pitchFamily="18" charset="0"/>
              </a:rPr>
              <a:t>(MFA)</a:t>
            </a:r>
          </a:p>
          <a:p>
            <a:pPr lvl="1"/>
            <a:r>
              <a:rPr lang="en-US" i="1" dirty="0" err="1">
                <a:effectLst/>
                <a:ea typeface="Times New Roman" panose="02020603050405020304" pitchFamily="18" charset="0"/>
              </a:rPr>
              <a:t>Single</a:t>
            </a:r>
            <a:r>
              <a:rPr lang="en-US" i="1" dirty="0" err="1">
                <a:ea typeface="Times New Roman" panose="02020603050405020304" pitchFamily="18" charset="0"/>
              </a:rPr>
              <a:t>factor</a:t>
            </a:r>
            <a:r>
              <a:rPr lang="en-US" i="1" dirty="0">
                <a:ea typeface="Times New Roman" panose="02020603050405020304" pitchFamily="18" charset="0"/>
              </a:rPr>
              <a:t> authentication </a:t>
            </a:r>
            <a:r>
              <a:rPr lang="en-US" dirty="0">
                <a:ea typeface="Times New Roman" panose="02020603050405020304" pitchFamily="18" charset="0"/>
              </a:rPr>
              <a:t>(SFA)</a:t>
            </a:r>
          </a:p>
          <a:p>
            <a:pPr lvl="1"/>
            <a:r>
              <a:rPr lang="en-US" i="1" dirty="0" err="1">
                <a:effectLst/>
                <a:ea typeface="Times New Roman" panose="02020603050405020304" pitchFamily="18" charset="0"/>
              </a:rPr>
              <a:t>T</a:t>
            </a:r>
            <a:r>
              <a:rPr lang="en-US" i="1" dirty="0" err="1">
                <a:ea typeface="Times New Roman" panose="02020603050405020304" pitchFamily="18" charset="0"/>
              </a:rPr>
              <a:t>wofactor</a:t>
            </a:r>
            <a:r>
              <a:rPr lang="en-US" i="1" dirty="0">
                <a:ea typeface="Times New Roman" panose="02020603050405020304" pitchFamily="18" charset="0"/>
              </a:rPr>
              <a:t> authentication </a:t>
            </a:r>
            <a:r>
              <a:rPr lang="en-US" dirty="0">
                <a:ea typeface="Times New Roman" panose="02020603050405020304" pitchFamily="18" charset="0"/>
              </a:rPr>
              <a:t>(TFA)</a:t>
            </a:r>
          </a:p>
          <a:p>
            <a:pPr marL="0" indent="0">
              <a:buNone/>
            </a:pPr>
            <a:endParaRPr lang="en-US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a typeface="Times New Roman" panose="02020603050405020304" pitchFamily="18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403183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5779-1F45-D14A-4009-CB3F7975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 err="1">
                <a:solidFill>
                  <a:srgbClr val="070707"/>
                </a:solidFill>
                <a:effectLst/>
              </a:rPr>
              <a:t>ScreenConnect</a:t>
            </a:r>
            <a:r>
              <a:rPr lang="en-US" b="0" i="1" dirty="0">
                <a:solidFill>
                  <a:srgbClr val="070707"/>
                </a:solidFill>
                <a:effectLst/>
              </a:rPr>
              <a:t> </a:t>
            </a:r>
            <a:r>
              <a:rPr lang="en-US" i="1" dirty="0"/>
              <a:t>remote access</a:t>
            </a:r>
            <a:endParaRPr lang="en-SE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8BDB2-2C04-0722-CF07-84D6CB479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0" i="0" dirty="0" err="1">
                <a:solidFill>
                  <a:srgbClr val="070707"/>
                </a:solidFill>
                <a:effectLst/>
              </a:rPr>
              <a:t>Transaction</a:t>
            </a:r>
            <a:r>
              <a:rPr lang="sv-SE" b="0" i="0" dirty="0">
                <a:solidFill>
                  <a:srgbClr val="070707"/>
                </a:solidFill>
                <a:effectLst/>
              </a:rPr>
              <a:t> Data Systems (TDS)</a:t>
            </a:r>
          </a:p>
          <a:p>
            <a:pPr lvl="1"/>
            <a:r>
              <a:rPr lang="en-US" dirty="0" err="1"/>
              <a:t>ScreenConnect</a:t>
            </a:r>
            <a:endParaRPr lang="en-US" dirty="0"/>
          </a:p>
          <a:p>
            <a:pPr lvl="1"/>
            <a:r>
              <a:rPr lang="en-US" dirty="0"/>
              <a:t>Remote Access (</a:t>
            </a:r>
            <a:r>
              <a:rPr lang="en-US" dirty="0" err="1"/>
              <a:t>RAc</a:t>
            </a:r>
            <a:r>
              <a:rPr lang="en-US" dirty="0"/>
              <a:t>)</a:t>
            </a:r>
          </a:p>
          <a:p>
            <a:endParaRPr lang="en-US" b="0" i="0" dirty="0">
              <a:solidFill>
                <a:srgbClr val="070707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	</a:t>
            </a:r>
            <a:r>
              <a:rPr lang="sv-SE" b="0" i="0" dirty="0" err="1"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ScreenConnect</a:t>
            </a:r>
            <a:r>
              <a:rPr lang="sv-SE" b="0" i="0" dirty="0"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sv-SE" b="0" i="0" dirty="0">
                <a:solidFill>
                  <a:srgbClr val="070707"/>
                </a:solidFill>
                <a:effectLst/>
                <a:latin typeface="Georgia" panose="02040502050405020303" pitchFamily="18" charset="0"/>
                <a:sym typeface="Wingdings" panose="05000000000000000000" pitchFamily="2" charset="2"/>
              </a:rPr>
              <a:t> </a:t>
            </a:r>
            <a:r>
              <a:rPr lang="sv-SE" b="0" i="0" dirty="0" err="1"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rs.tdsclinical</a:t>
            </a:r>
            <a:r>
              <a:rPr lang="sv-SE" b="0" i="0" dirty="0"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[.]</a:t>
            </a:r>
            <a:r>
              <a:rPr lang="sv-SE" b="0" i="0" dirty="0" err="1"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com</a:t>
            </a:r>
            <a:r>
              <a:rPr lang="sv-SE" b="0" i="0" dirty="0">
                <a:solidFill>
                  <a:srgbClr val="070707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sv-SE" b="0" i="0" dirty="0">
                <a:solidFill>
                  <a:srgbClr val="070707"/>
                </a:solidFill>
                <a:effectLst/>
                <a:latin typeface="Georgia" panose="02040502050405020303" pitchFamily="18" charset="0"/>
                <a:sym typeface="Wingdings" panose="05000000000000000000" pitchFamily="2" charset="2"/>
              </a:rPr>
              <a:t> </a:t>
            </a:r>
            <a:r>
              <a:rPr lang="sv-SE" b="0" i="0" dirty="0" err="1">
                <a:solidFill>
                  <a:srgbClr val="070707"/>
                </a:solidFill>
                <a:effectLst/>
                <a:latin typeface="Georgia" panose="02040502050405020303" pitchFamily="18" charset="0"/>
                <a:sym typeface="Wingdings" panose="05000000000000000000" pitchFamily="2" charset="2"/>
              </a:rPr>
              <a:t>Appotek</a:t>
            </a:r>
            <a:endParaRPr lang="sv-SE" dirty="0">
              <a:solidFill>
                <a:srgbClr val="070707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sv-SE" b="0" i="0" dirty="0">
              <a:solidFill>
                <a:srgbClr val="070707"/>
              </a:solidFill>
              <a:effectLst/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sv-SE" dirty="0">
              <a:solidFill>
                <a:srgbClr val="070707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sv-SE" b="0" i="0" dirty="0">
              <a:solidFill>
                <a:srgbClr val="070707"/>
              </a:solidFill>
              <a:effectLst/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sv-SE" dirty="0">
                <a:solidFill>
                  <a:srgbClr val="070707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6354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98D8-7BAF-5DE7-9717-9E5F0F6E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Upprepning</a:t>
            </a:r>
            <a:r>
              <a:rPr lang="en-US" dirty="0"/>
              <a:t>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1928-ABA6-9C0C-2EF9-9FF3144F0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" dirty="0">
                <a:effectLst/>
                <a:ea typeface="Times New Roman" panose="02020603050405020304" pitchFamily="18" charset="0"/>
              </a:rPr>
              <a:t>Vilka säkerhetsrisker </a:t>
            </a:r>
            <a:r>
              <a:rPr lang="en-US" dirty="0">
                <a:effectLst/>
                <a:ea typeface="Times New Roman" panose="02020603050405020304" pitchFamily="18" charset="0"/>
              </a:rPr>
              <a:t>ska </a:t>
            </a:r>
            <a:r>
              <a:rPr lang="sv-SE" dirty="0">
                <a:effectLst/>
                <a:ea typeface="Times New Roman" panose="02020603050405020304" pitchFamily="18" charset="0"/>
              </a:rPr>
              <a:t>skyddas</a:t>
            </a:r>
            <a:r>
              <a:rPr lang="en-US" dirty="0">
                <a:effectLst/>
                <a:ea typeface="Times New Roman" panose="02020603050405020304" pitchFamily="18" charset="0"/>
              </a:rPr>
              <a:t> mot? </a:t>
            </a:r>
            <a:endParaRPr lang="en-SE" dirty="0">
              <a:effectLst/>
              <a:ea typeface="Times New Roman" panose="02020603050405020304" pitchFamily="18" charset="0"/>
            </a:endParaRPr>
          </a:p>
          <a:p>
            <a:r>
              <a:rPr lang="sv" dirty="0">
                <a:effectLst/>
                <a:ea typeface="Times New Roman" panose="02020603050405020304" pitchFamily="18" charset="0"/>
              </a:rPr>
              <a:t>Hur kan säkerhet fastställas för uppkopplade sjukvårdsenheter?</a:t>
            </a:r>
            <a:endParaRPr lang="en-SE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Risker </a:t>
            </a:r>
            <a:r>
              <a:rPr lang="en-US" dirty="0" err="1"/>
              <a:t>och</a:t>
            </a:r>
            <a:r>
              <a:rPr lang="en-US" dirty="0"/>
              <a:t> lösningar med IoT I </a:t>
            </a:r>
            <a:r>
              <a:rPr lang="en-US" dirty="0" err="1"/>
              <a:t>sjukvården</a:t>
            </a:r>
            <a:endParaRPr lang="en-US" dirty="0"/>
          </a:p>
          <a:p>
            <a:pPr lvl="1"/>
            <a:r>
              <a:rPr lang="en-US" dirty="0"/>
              <a:t>DDOS, </a:t>
            </a:r>
            <a:r>
              <a:rPr lang="en-US" dirty="0" err="1"/>
              <a:t>Medjacking</a:t>
            </a:r>
            <a:endParaRPr lang="en-US" dirty="0"/>
          </a:p>
          <a:p>
            <a:pPr lvl="1"/>
            <a:r>
              <a:rPr lang="en-US" dirty="0" err="1"/>
              <a:t>Reservsystem</a:t>
            </a:r>
            <a:r>
              <a:rPr lang="en-US" dirty="0"/>
              <a:t>, MFA, TFA, SFA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0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21DD-B18C-797F-FED6-7A77EC88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Avslutning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FBF6-DC02-BC3A-DB7A-4240CC39F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IoT ska alltid fungerar</a:t>
            </a:r>
          </a:p>
          <a:p>
            <a:r>
              <a:rPr lang="sv-SE" dirty="0"/>
              <a:t>IoT ska vara säker</a:t>
            </a:r>
          </a:p>
          <a:p>
            <a:endParaRPr lang="sv-SE" dirty="0"/>
          </a:p>
          <a:p>
            <a:r>
              <a:rPr lang="sv-SE" dirty="0"/>
              <a:t>Har ni nu en tanke om hur viktig säkerheten med IoT </a:t>
            </a:r>
          </a:p>
        </p:txBody>
      </p:sp>
    </p:spTree>
    <p:extLst>
      <p:ext uri="{BB962C8B-B14F-4D97-AF65-F5344CB8AC3E}">
        <p14:creationId xmlns:p14="http://schemas.microsoft.com/office/powerpoint/2010/main" val="286980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398</Words>
  <Application>Microsoft Office PowerPoint</Application>
  <PresentationFormat>Widescreen</PresentationFormat>
  <Paragraphs>74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Source Sans Pro</vt:lpstr>
      <vt:lpstr>Times New Roman</vt:lpstr>
      <vt:lpstr>Office Theme</vt:lpstr>
      <vt:lpstr>IoT i sjukvården</vt:lpstr>
      <vt:lpstr>Inledning</vt:lpstr>
      <vt:lpstr>Viktiga begrepp</vt:lpstr>
      <vt:lpstr>Syfte och frågeställning</vt:lpstr>
      <vt:lpstr>Säkerhetsrisker </vt:lpstr>
      <vt:lpstr>Säkerhetslösningar</vt:lpstr>
      <vt:lpstr>ScreenConnect remote access</vt:lpstr>
      <vt:lpstr>Upprepning </vt:lpstr>
      <vt:lpstr>Avslutning</vt:lpstr>
      <vt:lpstr>Tack för mig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i sjukvården</dc:title>
  <dc:creator>Emil Ulvagården</dc:creator>
  <cp:lastModifiedBy>Emil Ulvagården</cp:lastModifiedBy>
  <cp:revision>1</cp:revision>
  <dcterms:created xsi:type="dcterms:W3CDTF">2023-12-05T09:57:39Z</dcterms:created>
  <dcterms:modified xsi:type="dcterms:W3CDTF">2023-12-05T11:55:27Z</dcterms:modified>
</cp:coreProperties>
</file>