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60" r:id="rId7"/>
    <p:sldId id="268" r:id="rId8"/>
    <p:sldId id="269" r:id="rId9"/>
    <p:sldId id="258" r:id="rId10"/>
    <p:sldId id="27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1" r:id="rId19"/>
    <p:sldId id="272" r:id="rId20"/>
    <p:sldId id="273" r:id="rId21"/>
    <p:sldId id="275" r:id="rId22"/>
    <p:sldId id="274" r:id="rId23"/>
    <p:sldId id="25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50800"/>
            <a:ext cx="11113200" cy="215280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8000"/>
            <a:ext cx="8535600" cy="1753200"/>
          </a:xfrm>
        </p:spPr>
        <p:txBody>
          <a:bodyPr lIns="9000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4" name="Rak koppling 6">
            <a:extLst>
              <a:ext uri="{FF2B5EF4-FFF2-40B4-BE49-F238E27FC236}">
                <a16:creationId xmlns:a16="http://schemas.microsoft.com/office/drawing/2014/main" id="{C0CC0EDB-9E23-4012-95DB-FAA5BA8E2C17}"/>
              </a:ext>
            </a:extLst>
          </p:cNvPr>
          <p:cNvCxnSpPr/>
          <p:nvPr userDrawn="1"/>
        </p:nvCxnSpPr>
        <p:spPr bwMode="auto">
          <a:xfrm>
            <a:off x="540000" y="6120000"/>
            <a:ext cx="1111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4000" y="457200"/>
            <a:ext cx="6469200" cy="5184000"/>
          </a:xfrm>
        </p:spPr>
        <p:txBody>
          <a:bodyPr lIns="900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to add a picture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8F20F4AD-0351-CD42-A823-3BFD15DA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885E900A-46AA-4244-A00C-6A16043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DC958E08-B1E5-CD4C-97AF-F53950C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705F7-233E-DF49-8122-C7A20A72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788BAB-8AC1-CE4C-8777-5B86D0B3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innéuniversitetets symbol.">
            <a:extLst>
              <a:ext uri="{FF2B5EF4-FFF2-40B4-BE49-F238E27FC236}">
                <a16:creationId xmlns:a16="http://schemas.microsoft.com/office/drawing/2014/main" id="{3D72221E-47D8-B54A-9DF8-E75AB9AC50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882" y="1484785"/>
            <a:ext cx="2092544" cy="2775570"/>
          </a:xfrm>
          <a:prstGeom prst="rect">
            <a:avLst/>
          </a:prstGeom>
        </p:spPr>
      </p:pic>
      <p:pic>
        <p:nvPicPr>
          <p:cNvPr id="7" name="Bild 6" descr="Linnéuniversitetets webbplats Lnu.se.">
            <a:extLst>
              <a:ext uri="{FF2B5EF4-FFF2-40B4-BE49-F238E27FC236}">
                <a16:creationId xmlns:a16="http://schemas.microsoft.com/office/drawing/2014/main" id="{B50C8DD6-BD93-7146-8978-8E910BC57E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575" y="4725143"/>
            <a:ext cx="2096851" cy="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881C5599-E9D3-BC47-8203-9AC0581E4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8000" y="1980000"/>
            <a:ext cx="5425200" cy="3779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ADC283-11B7-4FE5-B0F0-653F7B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4FA75-1F45-4301-9D8B-DFF6163980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83BBBB-AC7A-434B-A5F1-D1A605B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7BC478-6DD7-904D-AD08-22699BE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FC0D1A-792D-D846-964E-3EF2E3B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BC4B802-165C-A341-B586-BAE2C11F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00" y="1980000"/>
            <a:ext cx="11113200" cy="3780000"/>
          </a:xfrm>
        </p:spPr>
        <p:txBody>
          <a:bodyPr lIns="90000"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1EEC-88E3-4692-A02E-6793562E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BBF91B-258F-1C44-AFFD-E1CF21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853139-D8D3-0946-926A-4447B08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E8AE22-1C9E-3F4D-BD48-63113C2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D5AC-6E45-494A-A6C4-80CA9DF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4C5887-282B-AF40-975D-15494C5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FDBEC93-10C1-A64C-A4F9-7FF41FA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05BF45-696A-EA4F-ACD2-DD0C00A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49547A5-C90B-4144-A9E1-5AC6FE0DA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2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3CD61-B479-40F8-808C-E0347B3A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F56F4-DD8D-4E30-86F6-0619ADCB26B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0000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DF7E60-9A91-40FE-BB7B-E6E94ECCB86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975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710000"/>
            <a:ext cx="11113200" cy="2852737"/>
          </a:xfrm>
          <a:prstGeom prst="rect">
            <a:avLst/>
          </a:prstGeo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4590000"/>
            <a:ext cx="11113200" cy="1209600"/>
          </a:xfrm>
        </p:spPr>
        <p:txBody>
          <a:bodyPr lIns="9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D3F3545A-00F1-0048-930E-C215B3D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0E6477AE-9F94-9B49-9CE1-FE7D583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D81B9B8A-2D4F-6649-B230-BA1E20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EDB8D8C-7CD7-2640-A44B-1F99634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5680F5B9-F216-4D4E-A6FA-ECA4A84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4EC11366-C776-8C4D-BBC0-64BCBE1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E100-C70C-4B78-9AE2-60F30170A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2937" y="456425"/>
            <a:ext cx="6469063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79999"/>
            <a:ext cx="11113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960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813AF82C-A3D8-2049-8982-E0E7D7A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7078C4-D37C-F243-968D-810ECC17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8800" y="5796000"/>
            <a:ext cx="27432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Graphic 10" descr="Linnéuniversitetets symbol.">
            <a:extLst>
              <a:ext uri="{FF2B5EF4-FFF2-40B4-BE49-F238E27FC236}">
                <a16:creationId xmlns:a16="http://schemas.microsoft.com/office/drawing/2014/main" id="{98BEDE1D-A0E5-5547-ACA7-853BD32091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6000" y="6311147"/>
            <a:ext cx="216000" cy="286503"/>
          </a:xfrm>
          <a:prstGeom prst="rect">
            <a:avLst/>
          </a:prstGeom>
        </p:spPr>
      </p:pic>
      <p:sp>
        <p:nvSpPr>
          <p:cNvPr id="13" name="Platshållare för datum 1">
            <a:extLst>
              <a:ext uri="{FF2B5EF4-FFF2-40B4-BE49-F238E27FC236}">
                <a16:creationId xmlns:a16="http://schemas.microsoft.com/office/drawing/2014/main" id="{2C57036E-FC3E-EC49-B006-88F6D461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5797555"/>
            <a:ext cx="3138629" cy="28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sv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8A813-46E0-4E01-9B2D-E13E8F4A1E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429" y="6388459"/>
            <a:ext cx="2352738" cy="2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5" r:id="rId5"/>
    <p:sldLayoutId id="2147483660" r:id="rId6"/>
    <p:sldLayoutId id="2147483659" r:id="rId7"/>
    <p:sldLayoutId id="2147483651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m-university/Graphical-Micro-Architecture-Simulator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timeedit.net/lnu/web/schema1/ri1Y7X9QQ9wZ66Qv750Q3315yYY72Z.html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AD5F5-D8CE-7248-AF38-E477BFBA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2DT902 – Computer </a:t>
            </a:r>
            <a:r>
              <a:rPr lang="sv-SE" dirty="0" err="1"/>
              <a:t>Organization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5A23E9-0B6F-8F4D-AC30-EBCBF6800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the </a:t>
            </a:r>
            <a:r>
              <a:rPr lang="sv-SE" dirty="0" err="1"/>
              <a:t>course</a:t>
            </a:r>
            <a:r>
              <a:rPr lang="sv-SE" dirty="0"/>
              <a:t> and the </a:t>
            </a:r>
            <a:r>
              <a:rPr lang="sv-SE" dirty="0" err="1"/>
              <a:t>subject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34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51BC-A601-4541-BE7B-6F3156A4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Simple CPU </a:t>
            </a:r>
            <a:r>
              <a:rPr lang="sv-SE" dirty="0" err="1"/>
              <a:t>model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1E17-1E43-4B25-8F77-7570D9CD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12264"/>
            <a:ext cx="5516880" cy="3959352"/>
          </a:xfrm>
        </p:spPr>
        <p:txBody>
          <a:bodyPr>
            <a:normAutofit/>
          </a:bodyPr>
          <a:lstStyle/>
          <a:p>
            <a:r>
              <a:rPr lang="sv-SE" dirty="0"/>
              <a:t>The </a:t>
            </a:r>
            <a:r>
              <a:rPr lang="sv-SE" dirty="0" err="1"/>
              <a:t>picture</a:t>
            </a:r>
            <a:r>
              <a:rPr lang="sv-SE" dirty="0"/>
              <a:t> shows the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parts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microprocessor</a:t>
            </a:r>
            <a:r>
              <a:rPr lang="sv-SE" dirty="0"/>
              <a:t>.</a:t>
            </a:r>
          </a:p>
          <a:p>
            <a:r>
              <a:rPr lang="sv-SE" dirty="0"/>
              <a:t>ALU (</a:t>
            </a:r>
            <a:r>
              <a:rPr lang="sv-SE" dirty="0" err="1"/>
              <a:t>Arithmetic</a:t>
            </a:r>
            <a:r>
              <a:rPr lang="sv-SE" dirty="0"/>
              <a:t> </a:t>
            </a:r>
            <a:r>
              <a:rPr lang="sv-SE" dirty="0" err="1"/>
              <a:t>Logic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): Performs </a:t>
            </a:r>
            <a:r>
              <a:rPr lang="sv-SE" dirty="0" err="1"/>
              <a:t>arithmetic</a:t>
            </a:r>
            <a:r>
              <a:rPr lang="sv-SE" dirty="0"/>
              <a:t> operations (like addition and </a:t>
            </a:r>
            <a:r>
              <a:rPr lang="sv-SE" dirty="0" err="1"/>
              <a:t>subtraction</a:t>
            </a:r>
            <a:r>
              <a:rPr lang="sv-SE" dirty="0"/>
              <a:t>) and </a:t>
            </a:r>
            <a:r>
              <a:rPr lang="sv-SE" dirty="0" err="1"/>
              <a:t>logic</a:t>
            </a:r>
            <a:r>
              <a:rPr lang="sv-SE" dirty="0"/>
              <a:t> operations.</a:t>
            </a:r>
          </a:p>
          <a:p>
            <a:r>
              <a:rPr lang="sv-SE" dirty="0"/>
              <a:t>Registers: Small and </a:t>
            </a:r>
            <a:r>
              <a:rPr lang="sv-SE" dirty="0" err="1"/>
              <a:t>very</a:t>
            </a:r>
            <a:r>
              <a:rPr lang="sv-SE" dirty="0"/>
              <a:t> fast </a:t>
            </a:r>
            <a:r>
              <a:rPr lang="sv-SE" dirty="0" err="1"/>
              <a:t>memory</a:t>
            </a:r>
            <a:r>
              <a:rPr lang="sv-SE" dirty="0"/>
              <a:t> cells, </a:t>
            </a:r>
            <a:r>
              <a:rPr lang="sv-SE" dirty="0" err="1"/>
              <a:t>one</a:t>
            </a:r>
            <a:r>
              <a:rPr lang="sv-SE" dirty="0"/>
              <a:t> register </a:t>
            </a:r>
            <a:r>
              <a:rPr lang="sv-SE" dirty="0" err="1"/>
              <a:t>can</a:t>
            </a:r>
            <a:r>
              <a:rPr lang="sv-SE" dirty="0"/>
              <a:t> store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.</a:t>
            </a:r>
          </a:p>
          <a:p>
            <a:r>
              <a:rPr lang="sv-SE" dirty="0"/>
              <a:t>Buses: </a:t>
            </a:r>
            <a:r>
              <a:rPr lang="sv-SE" dirty="0" err="1"/>
              <a:t>Parallel</a:t>
            </a:r>
            <a:r>
              <a:rPr lang="sv-SE" dirty="0"/>
              <a:t> wires to transfer data,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, and </a:t>
            </a:r>
            <a:r>
              <a:rPr lang="sv-SE" dirty="0" err="1"/>
              <a:t>instructions</a:t>
            </a:r>
            <a:r>
              <a:rPr lang="sv-SE" dirty="0"/>
              <a:t>.</a:t>
            </a:r>
          </a:p>
          <a:p>
            <a:endParaRPr lang="sv-SE" dirty="0"/>
          </a:p>
        </p:txBody>
      </p:sp>
      <p:pic>
        <p:nvPicPr>
          <p:cNvPr id="1026" name="Picture 2" descr="Architecture Of A Cpu Von Neuman Architecture">
            <a:extLst>
              <a:ext uri="{FF2B5EF4-FFF2-40B4-BE49-F238E27FC236}">
                <a16:creationId xmlns:a16="http://schemas.microsoft.com/office/drawing/2014/main" id="{FBECE69A-7BF3-4EE9-AFB8-248F9EB1E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0" y="2416629"/>
            <a:ext cx="5133097" cy="342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87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63B2-32D9-4A23-83AB-95460CDB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Important</a:t>
            </a:r>
            <a:r>
              <a:rPr lang="sv-SE" dirty="0"/>
              <a:t> to understand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0E84-219B-4959-9F6E-4E0B341D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CPU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operate</a:t>
            </a:r>
            <a:r>
              <a:rPr lang="sv-SE" dirty="0"/>
              <a:t> on data in the registers.</a:t>
            </a:r>
          </a:p>
          <a:p>
            <a:r>
              <a:rPr lang="sv-SE" dirty="0"/>
              <a:t>To </a:t>
            </a:r>
            <a:r>
              <a:rPr lang="sv-SE" dirty="0" err="1"/>
              <a:t>change</a:t>
            </a:r>
            <a:r>
              <a:rPr lang="sv-SE" dirty="0"/>
              <a:t> data in the </a:t>
            </a:r>
            <a:r>
              <a:rPr lang="sv-SE" dirty="0" err="1"/>
              <a:t>main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(RAM), the </a:t>
            </a:r>
            <a:r>
              <a:rPr lang="sv-SE" dirty="0" err="1"/>
              <a:t>following</a:t>
            </a:r>
            <a:r>
              <a:rPr lang="sv-SE" dirty="0"/>
              <a:t> must be </a:t>
            </a:r>
            <a:r>
              <a:rPr lang="sv-SE" dirty="0" err="1"/>
              <a:t>done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Transfer data from </a:t>
            </a:r>
            <a:r>
              <a:rPr lang="sv-SE" dirty="0" err="1"/>
              <a:t>memory</a:t>
            </a:r>
            <a:r>
              <a:rPr lang="sv-SE" dirty="0"/>
              <a:t> to a register.</a:t>
            </a:r>
          </a:p>
          <a:p>
            <a:pPr lvl="1"/>
            <a:r>
              <a:rPr lang="sv-SE" dirty="0" err="1"/>
              <a:t>Perform</a:t>
            </a:r>
            <a:r>
              <a:rPr lang="sv-SE" dirty="0"/>
              <a:t> the </a:t>
            </a:r>
            <a:r>
              <a:rPr lang="sv-SE" dirty="0" err="1"/>
              <a:t>desired</a:t>
            </a:r>
            <a:r>
              <a:rPr lang="sv-SE" dirty="0"/>
              <a:t> operation on the data.</a:t>
            </a:r>
          </a:p>
          <a:p>
            <a:pPr lvl="1"/>
            <a:r>
              <a:rPr lang="sv-SE" dirty="0" err="1"/>
              <a:t>Move</a:t>
            </a:r>
            <a:r>
              <a:rPr lang="sv-SE" dirty="0"/>
              <a:t> the data back to the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architectures</a:t>
            </a:r>
            <a:r>
              <a:rPr lang="sv-SE" dirty="0"/>
              <a:t> (</a:t>
            </a:r>
            <a:r>
              <a:rPr lang="sv-SE" dirty="0" err="1"/>
              <a:t>e.g</a:t>
            </a:r>
            <a:r>
              <a:rPr lang="sv-SE" dirty="0"/>
              <a:t>. x86)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perform</a:t>
            </a:r>
            <a:r>
              <a:rPr lang="sv-SE" dirty="0"/>
              <a:t> operations </a:t>
            </a:r>
            <a:r>
              <a:rPr lang="sv-SE" dirty="0" err="1"/>
              <a:t>where</a:t>
            </a:r>
            <a:r>
              <a:rPr lang="sv-SE" dirty="0"/>
              <a:t> data is </a:t>
            </a:r>
            <a:r>
              <a:rPr lang="sv-SE" dirty="0" err="1"/>
              <a:t>both</a:t>
            </a:r>
            <a:r>
              <a:rPr lang="sv-SE" dirty="0"/>
              <a:t> in registers and in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  <a:p>
            <a:r>
              <a:rPr lang="sv-SE" dirty="0"/>
              <a:t>The ARM </a:t>
            </a:r>
            <a:r>
              <a:rPr lang="sv-SE" dirty="0" err="1"/>
              <a:t>architecture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operate</a:t>
            </a:r>
            <a:r>
              <a:rPr lang="sv-SE" dirty="0"/>
              <a:t> on data in registers. </a:t>
            </a: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 a </a:t>
            </a:r>
            <a:r>
              <a:rPr lang="sv-SE" dirty="0" err="1"/>
              <a:t>Load</a:t>
            </a:r>
            <a:r>
              <a:rPr lang="sv-SE" dirty="0"/>
              <a:t>-Store </a:t>
            </a:r>
            <a:r>
              <a:rPr lang="sv-SE" dirty="0" err="1"/>
              <a:t>Architecture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44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61DB-E273-40AE-8B8F-E04D4FC2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DD53-3F6D-4122-B610-81CBB690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On a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level</a:t>
            </a:r>
            <a:r>
              <a:rPr lang="sv-SE" dirty="0"/>
              <a:t>, </a:t>
            </a:r>
            <a:r>
              <a:rPr lang="sv-SE" dirty="0" err="1"/>
              <a:t>everything</a:t>
            </a:r>
            <a:r>
              <a:rPr lang="sv-SE" dirty="0"/>
              <a:t> inside a computer is a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. </a:t>
            </a:r>
          </a:p>
          <a:p>
            <a:r>
              <a:rPr lang="sv-SE" dirty="0"/>
              <a:t>A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the </a:t>
            </a:r>
            <a:r>
              <a:rPr lang="sv-SE" dirty="0" err="1"/>
              <a:t>digits</a:t>
            </a:r>
            <a:r>
              <a:rPr lang="sv-SE" dirty="0"/>
              <a:t> 0 and 1.</a:t>
            </a:r>
          </a:p>
          <a:p>
            <a:r>
              <a:rPr lang="sv-SE" dirty="0"/>
              <a:t>Data, </a:t>
            </a:r>
            <a:r>
              <a:rPr lang="sv-SE" dirty="0" err="1"/>
              <a:t>instructions</a:t>
            </a:r>
            <a:r>
              <a:rPr lang="sv-SE" dirty="0"/>
              <a:t>, and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all </a:t>
            </a:r>
            <a:r>
              <a:rPr lang="sv-SE" dirty="0" err="1"/>
              <a:t>represented</a:t>
            </a:r>
            <a:r>
              <a:rPr lang="sv-SE" dirty="0"/>
              <a:t> by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. </a:t>
            </a:r>
          </a:p>
          <a:p>
            <a:r>
              <a:rPr lang="sv-SE" dirty="0"/>
              <a:t>Inside the computer,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voltage</a:t>
            </a:r>
            <a:r>
              <a:rPr lang="sv-SE" dirty="0"/>
              <a:t> </a:t>
            </a:r>
            <a:r>
              <a:rPr lang="sv-SE" dirty="0" err="1"/>
              <a:t>means</a:t>
            </a:r>
            <a:r>
              <a:rPr lang="sv-SE" dirty="0"/>
              <a:t> 1 and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voltage</a:t>
            </a:r>
            <a:r>
              <a:rPr lang="sv-SE" dirty="0"/>
              <a:t> 0.</a:t>
            </a:r>
          </a:p>
          <a:p>
            <a:r>
              <a:rPr lang="sv-SE" dirty="0" err="1"/>
              <a:t>Important</a:t>
            </a:r>
            <a:r>
              <a:rPr lang="sv-SE" dirty="0"/>
              <a:t> to understand the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system and </a:t>
            </a:r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convert</a:t>
            </a:r>
            <a:r>
              <a:rPr lang="sv-SE" dirty="0"/>
              <a:t> a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to decimal (</a:t>
            </a:r>
            <a:r>
              <a:rPr lang="sv-SE" dirty="0" err="1"/>
              <a:t>base</a:t>
            </a:r>
            <a:r>
              <a:rPr lang="sv-SE" dirty="0"/>
              <a:t> 10) and hexadecimal (</a:t>
            </a:r>
            <a:r>
              <a:rPr lang="sv-SE" dirty="0" err="1"/>
              <a:t>base</a:t>
            </a:r>
            <a:r>
              <a:rPr lang="sv-SE" dirty="0"/>
              <a:t> 16).</a:t>
            </a:r>
          </a:p>
          <a:p>
            <a:r>
              <a:rPr lang="sv-SE" dirty="0"/>
              <a:t>In the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lecture</a:t>
            </a:r>
            <a:r>
              <a:rPr lang="sv-SE" dirty="0"/>
              <a:t>,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studied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in </a:t>
            </a:r>
            <a:r>
              <a:rPr lang="sv-SE" dirty="0" err="1"/>
              <a:t>detail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3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EB97-45F0-4205-8137-E259A75F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code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C7EE-89FE-418D-8FB4-B3E664640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CPU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execute</a:t>
            </a:r>
            <a:r>
              <a:rPr lang="sv-SE" dirty="0"/>
              <a:t> ”</a:t>
            </a:r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” </a:t>
            </a:r>
            <a:r>
              <a:rPr lang="sv-SE" dirty="0" err="1"/>
              <a:t>consisting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0s and 1s.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: 10001011000 00010 000000 00001 00011</a:t>
            </a:r>
          </a:p>
          <a:p>
            <a:r>
              <a:rPr lang="sv-SE" dirty="0"/>
              <a:t>A 32-bit </a:t>
            </a:r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.</a:t>
            </a:r>
          </a:p>
          <a:p>
            <a:r>
              <a:rPr lang="sv-SE" dirty="0"/>
              <a:t>On a </a:t>
            </a:r>
            <a:r>
              <a:rPr lang="sv-SE" dirty="0" err="1"/>
              <a:t>particular</a:t>
            </a:r>
            <a:r>
              <a:rPr lang="sv-SE" dirty="0"/>
              <a:t> CPU, the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mean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/>
              <a:t>Add</a:t>
            </a:r>
            <a:r>
              <a:rPr lang="sv-SE" dirty="0"/>
              <a:t> the </a:t>
            </a:r>
            <a:r>
              <a:rPr lang="sv-SE" dirty="0" err="1"/>
              <a:t>numbers</a:t>
            </a:r>
            <a:r>
              <a:rPr lang="sv-SE" dirty="0"/>
              <a:t> in register x1 and x2, store the </a:t>
            </a:r>
            <a:r>
              <a:rPr lang="sv-SE" dirty="0" err="1"/>
              <a:t>sum</a:t>
            </a:r>
            <a:r>
              <a:rPr lang="sv-SE" dirty="0"/>
              <a:t> in register x3”.</a:t>
            </a:r>
          </a:p>
          <a:p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is </a:t>
            </a:r>
            <a:r>
              <a:rPr lang="sv-SE" dirty="0" err="1"/>
              <a:t>diffucult</a:t>
            </a:r>
            <a:r>
              <a:rPr lang="sv-SE" dirty="0"/>
              <a:t> for a </a:t>
            </a:r>
            <a:r>
              <a:rPr lang="sv-SE" dirty="0" err="1"/>
              <a:t>programmer</a:t>
            </a:r>
            <a:r>
              <a:rPr lang="sv-SE" dirty="0"/>
              <a:t> to understand.</a:t>
            </a:r>
          </a:p>
          <a:p>
            <a:r>
              <a:rPr lang="sv-SE" dirty="0" err="1"/>
              <a:t>Programmers</a:t>
            </a:r>
            <a:r>
              <a:rPr lang="sv-SE" dirty="0"/>
              <a:t> do not </a:t>
            </a:r>
            <a:r>
              <a:rPr lang="sv-SE" dirty="0" err="1"/>
              <a:t>write</a:t>
            </a:r>
            <a:r>
              <a:rPr lang="sv-SE" dirty="0"/>
              <a:t> programs in pure </a:t>
            </a:r>
            <a:r>
              <a:rPr lang="sv-SE" dirty="0" err="1"/>
              <a:t>machine-code</a:t>
            </a:r>
            <a:r>
              <a:rPr lang="sv-SE" dirty="0"/>
              <a:t> </a:t>
            </a:r>
            <a:r>
              <a:rPr lang="sv-SE" dirty="0" err="1"/>
              <a:t>today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463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5E3B-5B45-4239-84E1-FBBD30EE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language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F81B-0D24-457D-B5CF-7D3FE16FC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makes </a:t>
            </a:r>
            <a:r>
              <a:rPr lang="sv-SE" dirty="0" err="1"/>
              <a:t>low-level</a:t>
            </a:r>
            <a:r>
              <a:rPr lang="sv-SE" dirty="0"/>
              <a:t> </a:t>
            </a:r>
            <a:r>
              <a:rPr lang="sv-SE" dirty="0" err="1"/>
              <a:t>programming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easier</a:t>
            </a:r>
            <a:r>
              <a:rPr lang="sv-SE" dirty="0"/>
              <a:t>!</a:t>
            </a:r>
          </a:p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is </a:t>
            </a:r>
            <a:r>
              <a:rPr lang="sv-SE" dirty="0" err="1"/>
              <a:t>translated</a:t>
            </a:r>
            <a:r>
              <a:rPr lang="sv-SE" dirty="0"/>
              <a:t> to a </a:t>
            </a:r>
            <a:r>
              <a:rPr lang="sv-SE" dirty="0" err="1"/>
              <a:t>nmemonic</a:t>
            </a:r>
            <a:r>
              <a:rPr lang="sv-SE" dirty="0"/>
              <a:t> (an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)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add</a:t>
            </a:r>
            <a:r>
              <a:rPr lang="sv-SE" dirty="0"/>
              <a:t> x3, x1, x2</a:t>
            </a:r>
          </a:p>
          <a:p>
            <a:r>
              <a:rPr lang="sv-SE" dirty="0"/>
              <a:t>The CPU still </a:t>
            </a:r>
            <a:r>
              <a:rPr lang="sv-SE" dirty="0" err="1"/>
              <a:t>needs</a:t>
            </a:r>
            <a:r>
              <a:rPr lang="sv-SE" dirty="0"/>
              <a:t> to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so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must be </a:t>
            </a:r>
            <a:r>
              <a:rPr lang="sv-SE" dirty="0" err="1"/>
              <a:t>translated</a:t>
            </a:r>
            <a:r>
              <a:rPr lang="sv-SE" dirty="0"/>
              <a:t>.</a:t>
            </a:r>
          </a:p>
          <a:p>
            <a:r>
              <a:rPr lang="sv-SE" dirty="0"/>
              <a:t>The program </a:t>
            </a:r>
            <a:r>
              <a:rPr lang="sv-SE" dirty="0" err="1"/>
              <a:t>translating</a:t>
            </a:r>
            <a:r>
              <a:rPr lang="sv-SE" dirty="0"/>
              <a:t>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to </a:t>
            </a:r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i="1" dirty="0"/>
              <a:t>assembler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08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F48A-4C51-424B-BC8E-3F9145DD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ARM </a:t>
            </a:r>
            <a:r>
              <a:rPr lang="sv-SE" dirty="0" err="1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7735-AE76-4657-B7E7-64B17060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ARM (</a:t>
            </a:r>
            <a:r>
              <a:rPr lang="sv-SE" dirty="0" err="1"/>
              <a:t>Advanced</a:t>
            </a:r>
            <a:r>
              <a:rPr lang="sv-SE" dirty="0"/>
              <a:t> RISC </a:t>
            </a:r>
            <a:r>
              <a:rPr lang="sv-SE" dirty="0" err="1"/>
              <a:t>Machine</a:t>
            </a:r>
            <a:r>
              <a:rPr lang="sv-SE" dirty="0"/>
              <a:t>) is a </a:t>
            </a:r>
            <a:r>
              <a:rPr lang="sv-SE" dirty="0" err="1"/>
              <a:t>family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 RISC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computers</a:t>
            </a:r>
            <a:r>
              <a:rPr lang="sv-SE" dirty="0"/>
              <a:t>.</a:t>
            </a:r>
          </a:p>
          <a:p>
            <a:r>
              <a:rPr lang="sv-SE" dirty="0" err="1"/>
              <a:t>Originally</a:t>
            </a:r>
            <a:r>
              <a:rPr lang="sv-SE" dirty="0"/>
              <a:t> </a:t>
            </a:r>
            <a:r>
              <a:rPr lang="sv-SE" dirty="0" err="1"/>
              <a:t>developed</a:t>
            </a:r>
            <a:r>
              <a:rPr lang="sv-SE" dirty="0"/>
              <a:t> by </a:t>
            </a:r>
            <a:r>
              <a:rPr lang="sv-SE" dirty="0" err="1"/>
              <a:t>Acorn</a:t>
            </a:r>
            <a:r>
              <a:rPr lang="sv-SE" dirty="0"/>
              <a:t> for </a:t>
            </a:r>
            <a:r>
              <a:rPr lang="sv-SE" dirty="0" err="1"/>
              <a:t>their</a:t>
            </a:r>
            <a:r>
              <a:rPr lang="sv-SE" dirty="0"/>
              <a:t> computer BBC Micro in the 1980s.</a:t>
            </a:r>
          </a:p>
          <a:p>
            <a:r>
              <a:rPr lang="sv-SE" dirty="0" err="1"/>
              <a:t>Since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, </a:t>
            </a:r>
            <a:r>
              <a:rPr lang="sv-SE" dirty="0" err="1"/>
              <a:t>several</a:t>
            </a:r>
            <a:r>
              <a:rPr lang="sv-SE" dirty="0"/>
              <a:t> generations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been</a:t>
            </a:r>
            <a:r>
              <a:rPr lang="sv-SE" dirty="0"/>
              <a:t> </a:t>
            </a:r>
            <a:r>
              <a:rPr lang="sv-SE" dirty="0" err="1"/>
              <a:t>released</a:t>
            </a:r>
            <a:r>
              <a:rPr lang="sv-SE" dirty="0"/>
              <a:t>.</a:t>
            </a:r>
          </a:p>
          <a:p>
            <a:r>
              <a:rPr lang="sv-SE" dirty="0" err="1"/>
              <a:t>Today</a:t>
            </a:r>
            <a:r>
              <a:rPr lang="sv-SE" dirty="0"/>
              <a:t>, ARMv6, ARMv7, and ARMv8 </a:t>
            </a:r>
            <a:r>
              <a:rPr lang="sv-SE" dirty="0" err="1"/>
              <a:t>are</a:t>
            </a:r>
            <a:r>
              <a:rPr lang="sv-SE" dirty="0"/>
              <a:t> the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commonly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versions. </a:t>
            </a:r>
          </a:p>
          <a:p>
            <a:r>
              <a:rPr lang="sv-SE" dirty="0"/>
              <a:t>The processor in the </a:t>
            </a:r>
            <a:r>
              <a:rPr lang="sv-SE" dirty="0" err="1"/>
              <a:t>Raspberry</a:t>
            </a:r>
            <a:r>
              <a:rPr lang="sv-SE" dirty="0"/>
              <a:t> Pi Pico is </a:t>
            </a:r>
            <a:r>
              <a:rPr lang="sv-SE" dirty="0" err="1"/>
              <a:t>called</a:t>
            </a:r>
            <a:r>
              <a:rPr lang="sv-SE" dirty="0"/>
              <a:t> ARM Cortex M0+</a:t>
            </a:r>
          </a:p>
          <a:p>
            <a:pPr lvl="1"/>
            <a:r>
              <a:rPr lang="sv-SE" dirty="0" err="1"/>
              <a:t>Based</a:t>
            </a:r>
            <a:r>
              <a:rPr lang="sv-SE" dirty="0"/>
              <a:t> on a </a:t>
            </a:r>
            <a:r>
              <a:rPr lang="sv-SE" dirty="0" err="1"/>
              <a:t>subset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ARMv6 </a:t>
            </a:r>
            <a:r>
              <a:rPr lang="sv-SE" dirty="0" err="1"/>
              <a:t>instruction</a:t>
            </a:r>
            <a:r>
              <a:rPr lang="sv-SE" dirty="0"/>
              <a:t> set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Thumb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The </a:t>
            </a:r>
            <a:r>
              <a:rPr lang="sv-SE" dirty="0" err="1"/>
              <a:t>Thumb</a:t>
            </a:r>
            <a:r>
              <a:rPr lang="sv-SE" dirty="0"/>
              <a:t> </a:t>
            </a:r>
            <a:r>
              <a:rPr lang="sv-SE" dirty="0" err="1"/>
              <a:t>subset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16-bit </a:t>
            </a:r>
            <a:r>
              <a:rPr lang="sv-SE" dirty="0" err="1"/>
              <a:t>instructions</a:t>
            </a:r>
            <a:r>
              <a:rPr lang="sv-SE" dirty="0"/>
              <a:t> to save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0520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EF5D-0765-4023-9CF7-FF1C5530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Risc</a:t>
            </a:r>
            <a:r>
              <a:rPr lang="sv-SE" dirty="0"/>
              <a:t> vs </a:t>
            </a:r>
            <a:r>
              <a:rPr lang="sv-SE" dirty="0" err="1"/>
              <a:t>cisc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42B2-22AA-421A-94E0-A4853EC9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CISC: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Set Computer</a:t>
            </a:r>
          </a:p>
          <a:p>
            <a:pPr lvl="1"/>
            <a:r>
              <a:rPr lang="sv-SE" dirty="0"/>
              <a:t>A </a:t>
            </a:r>
            <a:r>
              <a:rPr lang="sv-SE" dirty="0" err="1"/>
              <a:t>large</a:t>
            </a:r>
            <a:r>
              <a:rPr lang="sv-SE" dirty="0"/>
              <a:t> 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</a:t>
            </a:r>
            <a:r>
              <a:rPr lang="sv-SE" dirty="0" err="1"/>
              <a:t>many</a:t>
            </a:r>
            <a:r>
              <a:rPr lang="sv-SE" dirty="0"/>
              <a:t> operations.</a:t>
            </a:r>
          </a:p>
          <a:p>
            <a:pPr lvl="1"/>
            <a:r>
              <a:rPr lang="sv-SE" dirty="0"/>
              <a:t>The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clock</a:t>
            </a:r>
            <a:r>
              <a:rPr lang="sv-SE" dirty="0"/>
              <a:t> </a:t>
            </a:r>
            <a:r>
              <a:rPr lang="sv-SE" dirty="0" err="1"/>
              <a:t>cycles</a:t>
            </a:r>
            <a:r>
              <a:rPr lang="sv-SE" dirty="0"/>
              <a:t> to </a:t>
            </a:r>
            <a:r>
              <a:rPr lang="sv-SE" dirty="0" err="1"/>
              <a:t>complete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The Intel x86 processors (The CPU in </a:t>
            </a:r>
            <a:r>
              <a:rPr lang="sv-SE" dirty="0" err="1"/>
              <a:t>your</a:t>
            </a:r>
            <a:r>
              <a:rPr lang="sv-SE" dirty="0"/>
              <a:t> desktop/laptop)</a:t>
            </a:r>
          </a:p>
          <a:p>
            <a:r>
              <a:rPr lang="sv-SE" dirty="0"/>
              <a:t>RISC: </a:t>
            </a:r>
            <a:r>
              <a:rPr lang="sv-SE" dirty="0" err="1"/>
              <a:t>Reduced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Set Computer</a:t>
            </a:r>
          </a:p>
          <a:p>
            <a:pPr lvl="1"/>
            <a:r>
              <a:rPr lang="sv-SE" dirty="0" err="1"/>
              <a:t>Relatively</a:t>
            </a:r>
            <a:r>
              <a:rPr lang="sv-SE" dirty="0"/>
              <a:t> small 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do </a:t>
            </a:r>
            <a:r>
              <a:rPr lang="sv-SE" dirty="0" err="1"/>
              <a:t>one</a:t>
            </a:r>
            <a:r>
              <a:rPr lang="sv-SE" dirty="0"/>
              <a:t> operation.</a:t>
            </a:r>
          </a:p>
          <a:p>
            <a:pPr lvl="1"/>
            <a:r>
              <a:rPr lang="sv-SE" dirty="0"/>
              <a:t>Most RISC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takes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clock</a:t>
            </a:r>
            <a:r>
              <a:rPr lang="sv-SE" dirty="0"/>
              <a:t> </a:t>
            </a:r>
            <a:r>
              <a:rPr lang="sv-SE" dirty="0" err="1"/>
              <a:t>cycle</a:t>
            </a:r>
            <a:r>
              <a:rPr lang="sv-SE" dirty="0"/>
              <a:t> to </a:t>
            </a:r>
            <a:r>
              <a:rPr lang="sv-SE" dirty="0" err="1"/>
              <a:t>complete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ARM processors (like the </a:t>
            </a:r>
            <a:r>
              <a:rPr lang="sv-SE" dirty="0" err="1"/>
              <a:t>one</a:t>
            </a:r>
            <a:r>
              <a:rPr lang="sv-SE" dirty="0"/>
              <a:t> in </a:t>
            </a:r>
            <a:r>
              <a:rPr lang="sv-SE" dirty="0" err="1"/>
              <a:t>Raspberry</a:t>
            </a:r>
            <a:r>
              <a:rPr lang="sv-SE" dirty="0"/>
              <a:t> Pi Pico) </a:t>
            </a:r>
          </a:p>
        </p:txBody>
      </p:sp>
    </p:spTree>
    <p:extLst>
      <p:ext uri="{BB962C8B-B14F-4D97-AF65-F5344CB8AC3E}">
        <p14:creationId xmlns:p14="http://schemas.microsoft.com/office/powerpoint/2010/main" val="22426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976EB8-4E24-EEDA-93B4-B31E5CE4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High-level</a:t>
            </a:r>
            <a:r>
              <a:rPr lang="sv-SE" dirty="0"/>
              <a:t> </a:t>
            </a:r>
            <a:r>
              <a:rPr lang="sv-SE" dirty="0" err="1"/>
              <a:t>languages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621059E-D423-7754-29C1-EA2B3CD3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 err="1"/>
              <a:t>Today</a:t>
            </a:r>
            <a:r>
              <a:rPr lang="sv-SE" dirty="0"/>
              <a:t>,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programming</a:t>
            </a:r>
            <a:r>
              <a:rPr lang="sv-SE" dirty="0"/>
              <a:t> is </a:t>
            </a:r>
            <a:r>
              <a:rPr lang="sv-SE" dirty="0" err="1"/>
              <a:t>done</a:t>
            </a:r>
            <a:r>
              <a:rPr lang="sv-SE" dirty="0"/>
              <a:t> in </a:t>
            </a:r>
            <a:r>
              <a:rPr lang="sv-SE" dirty="0" err="1"/>
              <a:t>high-level</a:t>
            </a:r>
            <a:r>
              <a:rPr lang="sv-SE" dirty="0"/>
              <a:t> </a:t>
            </a:r>
            <a:r>
              <a:rPr lang="sv-SE" dirty="0" err="1"/>
              <a:t>languages</a:t>
            </a:r>
            <a:r>
              <a:rPr lang="sv-SE" dirty="0"/>
              <a:t> like C/C++, Java, C#, </a:t>
            </a:r>
            <a:r>
              <a:rPr lang="sv-SE" dirty="0" err="1"/>
              <a:t>Python</a:t>
            </a:r>
            <a:r>
              <a:rPr lang="sv-SE" dirty="0"/>
              <a:t>.</a:t>
            </a:r>
          </a:p>
          <a:p>
            <a:r>
              <a:rPr lang="sv-SE" dirty="0"/>
              <a:t>The CPU </a:t>
            </a:r>
            <a:r>
              <a:rPr lang="sv-SE" dirty="0" err="1"/>
              <a:t>can</a:t>
            </a:r>
            <a:r>
              <a:rPr lang="sv-SE" dirty="0"/>
              <a:t> still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execute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!</a:t>
            </a:r>
          </a:p>
          <a:p>
            <a:r>
              <a:rPr lang="sv-SE" dirty="0"/>
              <a:t>A </a:t>
            </a:r>
            <a:r>
              <a:rPr lang="sv-SE" i="1" dirty="0" err="1"/>
              <a:t>compiler</a:t>
            </a:r>
            <a:r>
              <a:rPr lang="sv-SE" i="1" dirty="0"/>
              <a:t> </a:t>
            </a:r>
            <a:r>
              <a:rPr lang="sv-SE" dirty="0"/>
              <a:t>is a program </a:t>
            </a:r>
            <a:r>
              <a:rPr lang="sv-SE" dirty="0" err="1"/>
              <a:t>that</a:t>
            </a:r>
            <a:r>
              <a:rPr lang="sv-SE" dirty="0"/>
              <a:t> translates </a:t>
            </a:r>
            <a:r>
              <a:rPr lang="sv-SE" dirty="0" err="1"/>
              <a:t>high-level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(</a:t>
            </a:r>
            <a:r>
              <a:rPr lang="sv-SE" dirty="0" err="1"/>
              <a:t>e.g</a:t>
            </a:r>
            <a:r>
              <a:rPr lang="sv-SE" dirty="0"/>
              <a:t>. C-</a:t>
            </a:r>
            <a:r>
              <a:rPr lang="sv-SE" dirty="0" err="1"/>
              <a:t>code</a:t>
            </a:r>
            <a:r>
              <a:rPr lang="sv-SE" dirty="0"/>
              <a:t>) to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. The final </a:t>
            </a:r>
            <a:r>
              <a:rPr lang="sv-SE" dirty="0" err="1"/>
              <a:t>result</a:t>
            </a:r>
            <a:r>
              <a:rPr lang="sv-SE" dirty="0"/>
              <a:t> is an </a:t>
            </a:r>
            <a:r>
              <a:rPr lang="sv-SE" dirty="0" err="1"/>
              <a:t>executable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.</a:t>
            </a:r>
          </a:p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languages</a:t>
            </a:r>
            <a:r>
              <a:rPr lang="sv-SE" dirty="0"/>
              <a:t>, like </a:t>
            </a:r>
            <a:r>
              <a:rPr lang="sv-SE" dirty="0" err="1"/>
              <a:t>Python</a:t>
            </a:r>
            <a:r>
              <a:rPr lang="sv-SE" dirty="0"/>
              <a:t>,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interpreted</a:t>
            </a:r>
            <a:r>
              <a:rPr lang="sv-SE" dirty="0"/>
              <a:t>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compiled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The </a:t>
            </a:r>
            <a:r>
              <a:rPr lang="sv-SE" dirty="0" err="1"/>
              <a:t>Python</a:t>
            </a:r>
            <a:r>
              <a:rPr lang="sv-SE" dirty="0"/>
              <a:t> </a:t>
            </a:r>
            <a:r>
              <a:rPr lang="sv-SE" dirty="0" err="1"/>
              <a:t>code</a:t>
            </a:r>
            <a:r>
              <a:rPr lang="sv-SE" dirty="0"/>
              <a:t> is </a:t>
            </a:r>
            <a:r>
              <a:rPr lang="sv-SE" dirty="0" err="1"/>
              <a:t>translated</a:t>
            </a:r>
            <a:r>
              <a:rPr lang="sv-SE" dirty="0"/>
              <a:t> to </a:t>
            </a:r>
            <a:r>
              <a:rPr lang="sv-SE" dirty="0" err="1"/>
              <a:t>machine-code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run-</a:t>
            </a:r>
            <a:r>
              <a:rPr lang="sv-SE" dirty="0" err="1"/>
              <a:t>time</a:t>
            </a:r>
            <a:r>
              <a:rPr lang="sv-SE" dirty="0"/>
              <a:t>. No </a:t>
            </a:r>
            <a:r>
              <a:rPr lang="sv-SE" dirty="0" err="1"/>
              <a:t>executable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is </a:t>
            </a:r>
            <a:r>
              <a:rPr lang="sv-SE" dirty="0" err="1"/>
              <a:t>created</a:t>
            </a:r>
            <a:r>
              <a:rPr lang="sv-SE" dirty="0"/>
              <a:t>!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42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7141-9F8D-4AF6-A483-499A29D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Until</a:t>
            </a:r>
            <a:r>
              <a:rPr lang="sv-SE" dirty="0"/>
              <a:t>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lecture</a:t>
            </a:r>
            <a:r>
              <a:rPr lang="sv-S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6881-1068-4F67-BB56-70AE3A7AB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Read </a:t>
            </a:r>
            <a:r>
              <a:rPr lang="sv-SE" dirty="0" err="1"/>
              <a:t>Sections</a:t>
            </a:r>
            <a:r>
              <a:rPr lang="sv-SE" dirty="0"/>
              <a:t> 1.1 – 1.5 (</a:t>
            </a:r>
            <a:r>
              <a:rPr lang="sv-SE" dirty="0" err="1"/>
              <a:t>until</a:t>
            </a:r>
            <a:r>
              <a:rPr lang="sv-SE" dirty="0"/>
              <a:t> page 28) in </a:t>
            </a:r>
            <a:r>
              <a:rPr lang="sv-SE" dirty="0" err="1"/>
              <a:t>Patterson&amp;Hennessy</a:t>
            </a:r>
            <a:r>
              <a:rPr lang="sv-SE" dirty="0"/>
              <a:t>.</a:t>
            </a:r>
          </a:p>
          <a:p>
            <a:r>
              <a:rPr lang="sv-SE" dirty="0" err="1"/>
              <a:t>Download</a:t>
            </a:r>
            <a:r>
              <a:rPr lang="sv-SE" dirty="0"/>
              <a:t> simulator for LEGv8 </a:t>
            </a:r>
            <a:r>
              <a:rPr lang="sv-SE" dirty="0" err="1"/>
              <a:t>Assembly</a:t>
            </a:r>
            <a:r>
              <a:rPr lang="sv-SE" dirty="0"/>
              <a:t> programs:</a:t>
            </a:r>
            <a:br>
              <a:rPr lang="sv-SE" dirty="0"/>
            </a:br>
            <a:r>
              <a:rPr lang="sv-SE" dirty="0">
                <a:hlinkClick r:id="rId2"/>
              </a:rPr>
              <a:t>https://github.com/arm-university/Graphical-Micro-Architecture-Simulator</a:t>
            </a:r>
            <a:endParaRPr lang="sv-SE" dirty="0"/>
          </a:p>
          <a:p>
            <a:r>
              <a:rPr lang="sv-SE" dirty="0"/>
              <a:t>Try the </a:t>
            </a:r>
            <a:r>
              <a:rPr lang="sv-SE" dirty="0" err="1"/>
              <a:t>following</a:t>
            </a:r>
            <a:r>
              <a:rPr lang="sv-SE" dirty="0"/>
              <a:t> program in the simulator:</a:t>
            </a:r>
            <a:br>
              <a:rPr lang="sv-SE" dirty="0"/>
            </a:br>
            <a:r>
              <a:rPr lang="it-IT" dirty="0"/>
              <a:t>	MOVZ	 x1, #44	</a:t>
            </a:r>
            <a:br>
              <a:rPr lang="it-IT" dirty="0"/>
            </a:br>
            <a:r>
              <a:rPr lang="it-IT" dirty="0"/>
              <a:t>	MOV	 x2, x1	</a:t>
            </a:r>
            <a:br>
              <a:rPr lang="it-IT" dirty="0"/>
            </a:br>
            <a:r>
              <a:rPr lang="it-IT" dirty="0"/>
              <a:t>	ADDI	 x2, x2, #10	</a:t>
            </a:r>
            <a:br>
              <a:rPr lang="it-IT" dirty="0"/>
            </a:br>
            <a:r>
              <a:rPr lang="it-IT" dirty="0"/>
              <a:t>	ADD	 x3, x1, x2</a:t>
            </a:r>
            <a:br>
              <a:rPr lang="sv-SE" dirty="0"/>
            </a:br>
            <a:endParaRPr lang="sv-SE" dirty="0"/>
          </a:p>
          <a:p>
            <a:r>
              <a:rPr lang="sv-SE" dirty="0"/>
              <a:t>Read </a:t>
            </a:r>
            <a:r>
              <a:rPr lang="sv-SE" dirty="0" err="1"/>
              <a:t>Section</a:t>
            </a:r>
            <a:r>
              <a:rPr lang="sv-SE" dirty="0"/>
              <a:t> 2.4 (pages 75-82)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!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704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79DB4D-5CC6-6183-01EF-F9AEF752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lecture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E4D118-B850-38FE-03D9-966A3C5B7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and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arithmetics</a:t>
            </a:r>
            <a:r>
              <a:rPr lang="sv-SE" dirty="0"/>
              <a:t> (addition, </a:t>
            </a:r>
            <a:r>
              <a:rPr lang="sv-SE" dirty="0" err="1"/>
              <a:t>subtraction</a:t>
            </a:r>
            <a:r>
              <a:rPr lang="sv-SE" dirty="0"/>
              <a:t>, </a:t>
            </a:r>
            <a:r>
              <a:rPr lang="sv-SE" dirty="0" err="1"/>
              <a:t>two-complementary</a:t>
            </a:r>
            <a:r>
              <a:rPr lang="sv-SE" dirty="0"/>
              <a:t> form)</a:t>
            </a:r>
          </a:p>
          <a:p>
            <a:r>
              <a:rPr lang="sv-SE" dirty="0"/>
              <a:t>Hexadecimal and </a:t>
            </a:r>
            <a:r>
              <a:rPr lang="sv-SE" dirty="0" err="1"/>
              <a:t>octal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, </a:t>
            </a:r>
            <a:r>
              <a:rPr lang="sv-SE" dirty="0" err="1"/>
              <a:t>conversions</a:t>
            </a:r>
            <a:r>
              <a:rPr lang="sv-SE" dirty="0"/>
              <a:t> dec-</a:t>
            </a:r>
            <a:r>
              <a:rPr lang="sv-SE" dirty="0" err="1"/>
              <a:t>hex</a:t>
            </a:r>
            <a:r>
              <a:rPr lang="sv-SE" dirty="0"/>
              <a:t>-bin</a:t>
            </a:r>
          </a:p>
          <a:p>
            <a:r>
              <a:rPr lang="sv-SE" dirty="0"/>
              <a:t>Operations </a:t>
            </a:r>
            <a:r>
              <a:rPr lang="sv-SE" dirty="0" err="1"/>
              <a:t>of</a:t>
            </a:r>
            <a:r>
              <a:rPr lang="sv-SE" dirty="0"/>
              <a:t> computer hardware</a:t>
            </a:r>
          </a:p>
          <a:p>
            <a:pPr lvl="1"/>
            <a:r>
              <a:rPr lang="sv-SE" dirty="0" err="1"/>
              <a:t>Artithmetics</a:t>
            </a:r>
            <a:endParaRPr lang="sv-SE" dirty="0"/>
          </a:p>
          <a:p>
            <a:pPr lvl="1"/>
            <a:r>
              <a:rPr lang="sv-SE" dirty="0" err="1"/>
              <a:t>Logical</a:t>
            </a:r>
            <a:r>
              <a:rPr lang="sv-SE" dirty="0"/>
              <a:t> operations</a:t>
            </a:r>
          </a:p>
          <a:p>
            <a:r>
              <a:rPr lang="sv-SE" dirty="0" err="1"/>
              <a:t>Instruction</a:t>
            </a:r>
            <a:r>
              <a:rPr lang="sv-SE" dirty="0"/>
              <a:t> sets</a:t>
            </a:r>
          </a:p>
          <a:p>
            <a:r>
              <a:rPr lang="sv-SE" dirty="0" err="1"/>
              <a:t>Translating</a:t>
            </a:r>
            <a:r>
              <a:rPr lang="sv-SE" dirty="0"/>
              <a:t> </a:t>
            </a:r>
            <a:r>
              <a:rPr lang="sv-SE" dirty="0" err="1"/>
              <a:t>Assembly</a:t>
            </a:r>
            <a:r>
              <a:rPr lang="sv-SE" dirty="0"/>
              <a:t> </a:t>
            </a:r>
            <a:r>
              <a:rPr lang="sv-SE" dirty="0" err="1"/>
              <a:t>code</a:t>
            </a:r>
            <a:r>
              <a:rPr lang="sv-SE" dirty="0"/>
              <a:t> to </a:t>
            </a:r>
            <a:r>
              <a:rPr lang="sv-SE" dirty="0" err="1"/>
              <a:t>binary</a:t>
            </a:r>
            <a:r>
              <a:rPr lang="sv-SE" dirty="0"/>
              <a:t> representations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204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3410-2254-490D-A594-4960832A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Welcome</a:t>
            </a:r>
            <a:r>
              <a:rPr lang="sv-SE" dirty="0"/>
              <a:t> to 2dt901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FFD2-C05D-4A4F-8722-E505AB48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course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 Computer </a:t>
            </a:r>
            <a:r>
              <a:rPr lang="sv-SE" dirty="0" err="1"/>
              <a:t>Organization</a:t>
            </a:r>
            <a:r>
              <a:rPr lang="sv-SE" dirty="0"/>
              <a:t> (</a:t>
            </a:r>
            <a:r>
              <a:rPr lang="sv-SE" dirty="0" err="1"/>
              <a:t>sw</a:t>
            </a:r>
            <a:r>
              <a:rPr lang="sv-SE" dirty="0"/>
              <a:t> Datorns Uppbyggnad)</a:t>
            </a:r>
          </a:p>
          <a:p>
            <a:r>
              <a:rPr lang="sv-SE" dirty="0" err="1"/>
              <a:t>Lectures</a:t>
            </a:r>
            <a:r>
              <a:rPr lang="sv-SE" dirty="0"/>
              <a:t> (≈10). </a:t>
            </a:r>
            <a:r>
              <a:rPr lang="sv-SE" dirty="0" err="1"/>
              <a:t>Lecturer</a:t>
            </a:r>
            <a:r>
              <a:rPr lang="sv-SE" dirty="0"/>
              <a:t>: Tomas Nilsson</a:t>
            </a:r>
          </a:p>
          <a:p>
            <a:r>
              <a:rPr lang="sv-SE" dirty="0" err="1"/>
              <a:t>Laboratory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(4 </a:t>
            </a:r>
            <a:r>
              <a:rPr lang="sv-SE" dirty="0" err="1"/>
              <a:t>labs</a:t>
            </a:r>
            <a:r>
              <a:rPr lang="sv-SE" dirty="0"/>
              <a:t>, 4,0p)</a:t>
            </a:r>
          </a:p>
          <a:p>
            <a:pPr lvl="1"/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in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2 students/</a:t>
            </a:r>
            <a:r>
              <a:rPr lang="sv-SE" dirty="0" err="1"/>
              <a:t>group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Lab </a:t>
            </a:r>
            <a:r>
              <a:rPr lang="sv-SE" dirty="0" err="1"/>
              <a:t>work</a:t>
            </a:r>
            <a:r>
              <a:rPr lang="sv-SE" dirty="0"/>
              <a:t> is </a:t>
            </a:r>
            <a:r>
              <a:rPr lang="sv-SE" dirty="0" err="1"/>
              <a:t>mandatory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Both</a:t>
            </a:r>
            <a:r>
              <a:rPr lang="sv-SE" dirty="0"/>
              <a:t> hardware (digital </a:t>
            </a:r>
            <a:r>
              <a:rPr lang="sv-SE" dirty="0" err="1"/>
              <a:t>circuits</a:t>
            </a:r>
            <a:r>
              <a:rPr lang="sv-SE" dirty="0"/>
              <a:t>) and </a:t>
            </a:r>
            <a:r>
              <a:rPr lang="sv-SE" dirty="0" err="1"/>
              <a:t>programming</a:t>
            </a:r>
            <a:r>
              <a:rPr lang="sv-SE" dirty="0"/>
              <a:t> (ARMv6 ASM + </a:t>
            </a:r>
            <a:r>
              <a:rPr lang="sv-SE" dirty="0" err="1"/>
              <a:t>low-level</a:t>
            </a:r>
            <a:r>
              <a:rPr lang="sv-SE" dirty="0"/>
              <a:t> C)</a:t>
            </a:r>
          </a:p>
          <a:p>
            <a:pPr lvl="1"/>
            <a:r>
              <a:rPr lang="sv-SE" dirty="0"/>
              <a:t>Lab </a:t>
            </a:r>
            <a:r>
              <a:rPr lang="sv-SE" dirty="0" err="1"/>
              <a:t>teacher</a:t>
            </a:r>
            <a:r>
              <a:rPr lang="sv-SE" dirty="0"/>
              <a:t>: </a:t>
            </a:r>
            <a:r>
              <a:rPr lang="fi-FI" dirty="0"/>
              <a:t>Mehdi Saman Azari.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contact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on Slack in </a:t>
            </a:r>
            <a:r>
              <a:rPr lang="fi-FI" dirty="0" err="1"/>
              <a:t>end</a:t>
            </a:r>
            <a:r>
              <a:rPr lang="fi-FI" dirty="0"/>
              <a:t> of </a:t>
            </a:r>
            <a:r>
              <a:rPr lang="fi-FI" dirty="0" err="1"/>
              <a:t>April</a:t>
            </a:r>
            <a:r>
              <a:rPr lang="fi-FI" dirty="0"/>
              <a:t>.</a:t>
            </a:r>
          </a:p>
          <a:p>
            <a:r>
              <a:rPr lang="fi-FI" dirty="0" err="1"/>
              <a:t>Communication</a:t>
            </a:r>
            <a:r>
              <a:rPr lang="fi-FI" dirty="0"/>
              <a:t>: </a:t>
            </a:r>
            <a:r>
              <a:rPr lang="fi-FI" dirty="0" err="1"/>
              <a:t>Mostly</a:t>
            </a:r>
            <a:r>
              <a:rPr lang="fi-FI" dirty="0"/>
              <a:t> on Slack, join </a:t>
            </a:r>
            <a:r>
              <a:rPr lang="fi-FI" dirty="0" err="1"/>
              <a:t>channel</a:t>
            </a:r>
            <a:r>
              <a:rPr lang="fi-FI" dirty="0"/>
              <a:t> #2dt901_computer-organization </a:t>
            </a:r>
            <a:r>
              <a:rPr lang="fi-FI" dirty="0" err="1"/>
              <a:t>now</a:t>
            </a:r>
            <a:r>
              <a:rPr lang="fi-FI" dirty="0"/>
              <a:t>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32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7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CA98-508F-401B-945C-E1DBBFD5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3883"/>
            <a:ext cx="10241280" cy="680562"/>
          </a:xfrm>
        </p:spPr>
        <p:txBody>
          <a:bodyPr>
            <a:normAutofit fontScale="90000"/>
          </a:bodyPr>
          <a:lstStyle/>
          <a:p>
            <a:r>
              <a:rPr lang="sv-SE" dirty="0"/>
              <a:t>Planning 2DT901 Spring 2024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1664A3-81B5-4AC3-AC82-DFB0807BB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907271"/>
              </p:ext>
            </p:extLst>
          </p:nvPr>
        </p:nvGraphicFramePr>
        <p:xfrm>
          <a:off x="1413190" y="1287071"/>
          <a:ext cx="949544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852">
                  <a:extLst>
                    <a:ext uri="{9D8B030D-6E8A-4147-A177-3AD203B41FA5}">
                      <a16:colId xmlns:a16="http://schemas.microsoft.com/office/drawing/2014/main" val="3108662624"/>
                    </a:ext>
                  </a:extLst>
                </a:gridCol>
                <a:gridCol w="1538119">
                  <a:extLst>
                    <a:ext uri="{9D8B030D-6E8A-4147-A177-3AD203B41FA5}">
                      <a16:colId xmlns:a16="http://schemas.microsoft.com/office/drawing/2014/main" val="3353395170"/>
                    </a:ext>
                  </a:extLst>
                </a:gridCol>
                <a:gridCol w="5841250">
                  <a:extLst>
                    <a:ext uri="{9D8B030D-6E8A-4147-A177-3AD203B41FA5}">
                      <a16:colId xmlns:a16="http://schemas.microsoft.com/office/drawing/2014/main" val="2894314202"/>
                    </a:ext>
                  </a:extLst>
                </a:gridCol>
                <a:gridCol w="1227222">
                  <a:extLst>
                    <a:ext uri="{9D8B030D-6E8A-4147-A177-3AD203B41FA5}">
                      <a16:colId xmlns:a16="http://schemas.microsoft.com/office/drawing/2014/main" val="416246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600" dirty="0" err="1">
                          <a:solidFill>
                            <a:schemeClr val="tx1"/>
                          </a:solidFill>
                        </a:rPr>
                        <a:t>Lecture</a:t>
                      </a:r>
                      <a:endParaRPr lang="sv-S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Connected</a:t>
                      </a:r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lab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3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Introduction</a:t>
                      </a:r>
                      <a:r>
                        <a:rPr lang="sv-SE" dirty="0"/>
                        <a:t>, </a:t>
                      </a:r>
                      <a:r>
                        <a:rPr lang="sv-SE" dirty="0" err="1"/>
                        <a:t>basic</a:t>
                      </a:r>
                      <a:r>
                        <a:rPr lang="sv-SE" dirty="0"/>
                        <a:t> computer </a:t>
                      </a:r>
                      <a:r>
                        <a:rPr lang="sv-SE" dirty="0" err="1"/>
                        <a:t>architecture</a:t>
                      </a:r>
                      <a:r>
                        <a:rPr lang="sv-SE" dirty="0"/>
                        <a:t>, the </a:t>
                      </a:r>
                      <a:r>
                        <a:rPr lang="sv-SE" dirty="0" err="1"/>
                        <a:t>development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environment</a:t>
                      </a:r>
                      <a:r>
                        <a:rPr lang="sv-SE" dirty="0"/>
                        <a:t>, simple </a:t>
                      </a:r>
                      <a:r>
                        <a:rPr lang="sv-SE" dirty="0" err="1"/>
                        <a:t>assembly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programming</a:t>
                      </a:r>
                      <a:r>
                        <a:rPr lang="sv-S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28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Binary</a:t>
                      </a:r>
                      <a:r>
                        <a:rPr lang="sv-SE" dirty="0"/>
                        <a:t> representations, </a:t>
                      </a:r>
                      <a:r>
                        <a:rPr lang="sv-SE" dirty="0" err="1"/>
                        <a:t>binary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arithmetics</a:t>
                      </a:r>
                      <a:r>
                        <a:rPr lang="sv-SE" dirty="0"/>
                        <a:t>, </a:t>
                      </a:r>
                      <a:r>
                        <a:rPr lang="sv-SE" dirty="0" err="1"/>
                        <a:t>two’s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complement</a:t>
                      </a:r>
                      <a:r>
                        <a:rPr lang="sv-SE" dirty="0"/>
                        <a:t>, hexadecimal </a:t>
                      </a:r>
                      <a:r>
                        <a:rPr lang="sv-SE" dirty="0" err="1"/>
                        <a:t>numbers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18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Instruction</a:t>
                      </a:r>
                      <a:r>
                        <a:rPr lang="sv-SE" dirty="0"/>
                        <a:t> sets, LEGv8 </a:t>
                      </a:r>
                      <a:r>
                        <a:rPr lang="sv-SE" dirty="0" err="1"/>
                        <a:t>Assembly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language</a:t>
                      </a:r>
                      <a:r>
                        <a:rPr lang="sv-SE" dirty="0"/>
                        <a:t>, </a:t>
                      </a:r>
                      <a:r>
                        <a:rPr lang="sv-SE" dirty="0" err="1"/>
                        <a:t>instruction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coding</a:t>
                      </a:r>
                      <a:r>
                        <a:rPr lang="sv-SE" dirty="0"/>
                        <a:t>, </a:t>
                      </a:r>
                      <a:r>
                        <a:rPr lang="sv-SE" dirty="0" err="1"/>
                        <a:t>shifting</a:t>
                      </a:r>
                      <a:r>
                        <a:rPr lang="sv-SE" dirty="0"/>
                        <a:t> operations, LEGv8 simulator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5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Lab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Week</a:t>
                      </a:r>
                      <a:r>
                        <a:rPr lang="sv-SE" dirty="0"/>
                        <a:t> 15-16</a:t>
                      </a:r>
                      <a:br>
                        <a:rPr lang="sv-SE" dirty="0"/>
                      </a:br>
                      <a:r>
                        <a:rPr lang="sv-SE" dirty="0"/>
                        <a:t>Deadline 21/4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Lab 1: LEGv8 </a:t>
                      </a:r>
                      <a:r>
                        <a:rPr lang="sv-SE" dirty="0" err="1"/>
                        <a:t>Assembly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language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programming</a:t>
                      </a:r>
                      <a:r>
                        <a:rPr lang="sv-SE" dirty="0"/>
                        <a:t> in simulator.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1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16</a:t>
                      </a:r>
                    </a:p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Digital </a:t>
                      </a:r>
                      <a:r>
                        <a:rPr lang="sv-SE" dirty="0" err="1"/>
                        <a:t>circuits</a:t>
                      </a:r>
                      <a:r>
                        <a:rPr lang="sv-SE" dirty="0"/>
                        <a:t>: </a:t>
                      </a:r>
                      <a:r>
                        <a:rPr lang="sv-SE" dirty="0" err="1"/>
                        <a:t>Introduction</a:t>
                      </a:r>
                      <a:r>
                        <a:rPr lang="sv-SE" dirty="0"/>
                        <a:t>. Gates, </a:t>
                      </a:r>
                      <a:r>
                        <a:rPr lang="sv-SE" dirty="0" err="1"/>
                        <a:t>truth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tables</a:t>
                      </a:r>
                      <a:r>
                        <a:rPr lang="sv-SE" dirty="0"/>
                        <a:t>, </a:t>
                      </a:r>
                      <a:r>
                        <a:rPr lang="sv-SE" dirty="0" err="1"/>
                        <a:t>Boolean</a:t>
                      </a:r>
                      <a:r>
                        <a:rPr lang="sv-SE" dirty="0"/>
                        <a:t> algebra, </a:t>
                      </a:r>
                      <a:r>
                        <a:rPr lang="sv-SE" dirty="0" err="1"/>
                        <a:t>Karnaugh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maps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19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14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F2A9-E5B5-4750-976E-FCDD877B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9397"/>
            <a:ext cx="10241280" cy="1234440"/>
          </a:xfrm>
        </p:spPr>
        <p:txBody>
          <a:bodyPr/>
          <a:lstStyle/>
          <a:p>
            <a:r>
              <a:rPr lang="sv-SE" dirty="0"/>
              <a:t>Planning </a:t>
            </a:r>
            <a:r>
              <a:rPr lang="sv-SE"/>
              <a:t>2DT901 Spring 2023</a:t>
            </a:r>
            <a:endParaRPr lang="sv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BA0F02-997F-49F9-AE4D-7A3E75973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55400"/>
              </p:ext>
            </p:extLst>
          </p:nvPr>
        </p:nvGraphicFramePr>
        <p:xfrm>
          <a:off x="1371920" y="1622633"/>
          <a:ext cx="9437935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903">
                  <a:extLst>
                    <a:ext uri="{9D8B030D-6E8A-4147-A177-3AD203B41FA5}">
                      <a16:colId xmlns:a16="http://schemas.microsoft.com/office/drawing/2014/main" val="2454205257"/>
                    </a:ext>
                  </a:extLst>
                </a:gridCol>
                <a:gridCol w="1761019">
                  <a:extLst>
                    <a:ext uri="{9D8B030D-6E8A-4147-A177-3AD203B41FA5}">
                      <a16:colId xmlns:a16="http://schemas.microsoft.com/office/drawing/2014/main" val="191861705"/>
                    </a:ext>
                  </a:extLst>
                </a:gridCol>
                <a:gridCol w="5130949">
                  <a:extLst>
                    <a:ext uri="{9D8B030D-6E8A-4147-A177-3AD203B41FA5}">
                      <a16:colId xmlns:a16="http://schemas.microsoft.com/office/drawing/2014/main" val="2455595150"/>
                    </a:ext>
                  </a:extLst>
                </a:gridCol>
                <a:gridCol w="1548064">
                  <a:extLst>
                    <a:ext uri="{9D8B030D-6E8A-4147-A177-3AD203B41FA5}">
                      <a16:colId xmlns:a16="http://schemas.microsoft.com/office/drawing/2014/main" val="119945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Lecture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Connected</a:t>
                      </a:r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lab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6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Combinational and </a:t>
                      </a:r>
                      <a:r>
                        <a:rPr lang="sv-SE" dirty="0" err="1"/>
                        <a:t>sequential</a:t>
                      </a:r>
                      <a:r>
                        <a:rPr lang="sv-SE" dirty="0"/>
                        <a:t> digital </a:t>
                      </a:r>
                      <a:r>
                        <a:rPr lang="sv-SE" dirty="0" err="1"/>
                        <a:t>circuits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0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Lab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17-18</a:t>
                      </a:r>
                      <a:br>
                        <a:rPr lang="sv-SE" dirty="0"/>
                      </a:br>
                      <a:r>
                        <a:rPr lang="sv-SE" dirty="0"/>
                        <a:t>Deadline 5/5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2: Designing and building digital circuits</a:t>
                      </a:r>
                      <a:endParaRPr lang="sv-S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Pico microcontroller, ARMv6m instruction set, compiling and uploading programs, connecting LEDs to the Pico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Subroutines, using the stack, nested subroutines</a:t>
                      </a:r>
                      <a:endParaRPr lang="sv-S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96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Lab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19-20</a:t>
                      </a:r>
                      <a:br>
                        <a:rPr lang="sv-SE" dirty="0"/>
                      </a:br>
                      <a:r>
                        <a:rPr lang="sv-SE" dirty="0"/>
                        <a:t>Deadline 19/5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Lab 3: </a:t>
                      </a:r>
                      <a:r>
                        <a:rPr lang="sv-SE" dirty="0" err="1"/>
                        <a:t>Programming</a:t>
                      </a:r>
                      <a:r>
                        <a:rPr lang="sv-SE" dirty="0"/>
                        <a:t> the </a:t>
                      </a:r>
                      <a:r>
                        <a:rPr lang="sv-SE" dirty="0" err="1"/>
                        <a:t>Rpi</a:t>
                      </a:r>
                      <a:r>
                        <a:rPr lang="sv-SE" dirty="0"/>
                        <a:t> 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60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</a:p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operations on the Pico, using PC relative addressing</a:t>
                      </a:r>
                      <a:endParaRPr lang="sv-S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22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6F3B-8B55-48E2-9D9D-DC989591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Planning 1DT301 </a:t>
            </a:r>
            <a:r>
              <a:rPr lang="sv-SE" dirty="0" err="1"/>
              <a:t>Autumn</a:t>
            </a:r>
            <a:r>
              <a:rPr lang="sv-SE" dirty="0"/>
              <a:t> 2022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624EAF-89D2-4977-862D-1875DF7E8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246833"/>
              </p:ext>
            </p:extLst>
          </p:nvPr>
        </p:nvGraphicFramePr>
        <p:xfrm>
          <a:off x="1343526" y="1457161"/>
          <a:ext cx="9504947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012">
                  <a:extLst>
                    <a:ext uri="{9D8B030D-6E8A-4147-A177-3AD203B41FA5}">
                      <a16:colId xmlns:a16="http://schemas.microsoft.com/office/drawing/2014/main" val="3955858431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1317019836"/>
                    </a:ext>
                  </a:extLst>
                </a:gridCol>
                <a:gridCol w="5053263">
                  <a:extLst>
                    <a:ext uri="{9D8B030D-6E8A-4147-A177-3AD203B41FA5}">
                      <a16:colId xmlns:a16="http://schemas.microsoft.com/office/drawing/2014/main" val="2133128454"/>
                    </a:ext>
                  </a:extLst>
                </a:gridCol>
                <a:gridCol w="1716504">
                  <a:extLst>
                    <a:ext uri="{9D8B030D-6E8A-4147-A177-3AD203B41FA5}">
                      <a16:colId xmlns:a16="http://schemas.microsoft.com/office/drawing/2014/main" val="168776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Lecture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Connected</a:t>
                      </a:r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lab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6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C programming and low level C programming of the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Pico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89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Memory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hierarchy</a:t>
                      </a:r>
                      <a:r>
                        <a:rPr lang="sv-SE" dirty="0"/>
                        <a:t>, </a:t>
                      </a:r>
                      <a:r>
                        <a:rPr lang="sv-SE" dirty="0" err="1"/>
                        <a:t>caches</a:t>
                      </a:r>
                      <a:r>
                        <a:rPr lang="sv-SE" dirty="0"/>
                        <a:t> and </a:t>
                      </a:r>
                      <a:r>
                        <a:rPr lang="sv-SE" dirty="0" err="1"/>
                        <a:t>virtual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memory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Lab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21-22</a:t>
                      </a:r>
                      <a:br>
                        <a:rPr lang="sv-SE" dirty="0"/>
                      </a:br>
                      <a:r>
                        <a:rPr lang="sv-SE" dirty="0"/>
                        <a:t>Deadline 2/6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 4: Interrupts and C programming on the Pico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10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Exam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/>
                        <a:t>27 </a:t>
                      </a:r>
                      <a:r>
                        <a:rPr lang="sv-SE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Written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exam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5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Lab Re-</a:t>
                      </a:r>
                      <a:r>
                        <a:rPr lang="sv-SE" dirty="0" err="1"/>
                        <a:t>Take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23-24</a:t>
                      </a:r>
                      <a:br>
                        <a:rPr lang="sv-SE" dirty="0"/>
                      </a:br>
                      <a:r>
                        <a:rPr lang="sv-SE" dirty="0"/>
                        <a:t>Deadline 16/6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Re-</a:t>
                      </a:r>
                      <a:r>
                        <a:rPr lang="sv-SE" dirty="0" err="1"/>
                        <a:t>take</a:t>
                      </a:r>
                      <a:r>
                        <a:rPr lang="sv-SE" dirty="0"/>
                        <a:t> for all </a:t>
                      </a:r>
                      <a:r>
                        <a:rPr lang="sv-SE" dirty="0" err="1"/>
                        <a:t>four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lab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assignments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Re-</a:t>
                      </a:r>
                      <a:r>
                        <a:rPr lang="sv-SE" dirty="0" err="1"/>
                        <a:t>exam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Written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exam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330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0F395C-D2D6-B4D2-F398-0F565936DDE3}"/>
              </a:ext>
            </a:extLst>
          </p:cNvPr>
          <p:cNvSpPr txBox="1"/>
          <p:nvPr/>
        </p:nvSpPr>
        <p:spPr>
          <a:xfrm>
            <a:off x="1343526" y="5229726"/>
            <a:ext cx="869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Schedule on </a:t>
            </a:r>
            <a:r>
              <a:rPr lang="sv-SE" dirty="0" err="1"/>
              <a:t>TimeEdit</a:t>
            </a:r>
            <a:r>
              <a:rPr lang="sv-SE" dirty="0"/>
              <a:t>. Check it </a:t>
            </a:r>
            <a:r>
              <a:rPr lang="sv-SE" dirty="0" err="1"/>
              <a:t>continously</a:t>
            </a:r>
            <a:r>
              <a:rPr lang="sv-SE" dirty="0"/>
              <a:t>!</a:t>
            </a:r>
          </a:p>
          <a:p>
            <a:r>
              <a:rPr lang="sv-SE" dirty="0">
                <a:hlinkClick r:id="rId2"/>
              </a:rPr>
              <a:t>https://cloud.timeedit.net/lnu/web/schema1/ri1Y7X9QQ9wZ66Qv750Q3315yYY72Z.html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046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0FF3-80C2-401C-A863-327921DE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the </a:t>
            </a:r>
            <a:r>
              <a:rPr lang="sv-SE" dirty="0" err="1"/>
              <a:t>course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21B3-D406-4691-98B0-99B1900B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computer/</a:t>
            </a:r>
            <a:r>
              <a:rPr lang="sv-SE" dirty="0" err="1"/>
              <a:t>microprocessor</a:t>
            </a:r>
            <a:r>
              <a:rPr lang="sv-SE" dirty="0"/>
              <a:t> design and </a:t>
            </a:r>
            <a:r>
              <a:rPr lang="sv-SE" dirty="0" err="1"/>
              <a:t>archtecture</a:t>
            </a:r>
            <a:r>
              <a:rPr lang="sv-SE" dirty="0"/>
              <a:t>.</a:t>
            </a:r>
          </a:p>
          <a:p>
            <a:r>
              <a:rPr lang="sv-SE" dirty="0" err="1"/>
              <a:t>Programming</a:t>
            </a:r>
            <a:r>
              <a:rPr lang="sv-SE" dirty="0"/>
              <a:t> in an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(</a:t>
            </a:r>
            <a:r>
              <a:rPr lang="sv-SE" dirty="0" err="1"/>
              <a:t>close</a:t>
            </a:r>
            <a:r>
              <a:rPr lang="sv-SE" dirty="0"/>
              <a:t> to the hardware).</a:t>
            </a:r>
          </a:p>
          <a:p>
            <a:r>
              <a:rPr lang="sv-SE" dirty="0"/>
              <a:t>The </a:t>
            </a:r>
            <a:r>
              <a:rPr lang="sv-SE" dirty="0" err="1"/>
              <a:t>microcomputer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is </a:t>
            </a:r>
            <a:r>
              <a:rPr lang="sv-SE" dirty="0" err="1"/>
              <a:t>Raspberry</a:t>
            </a:r>
            <a:r>
              <a:rPr lang="sv-SE" dirty="0"/>
              <a:t> Pi Pico.</a:t>
            </a:r>
          </a:p>
          <a:p>
            <a:pPr lvl="1"/>
            <a:r>
              <a:rPr lang="sv-SE" dirty="0" err="1"/>
              <a:t>Released</a:t>
            </a:r>
            <a:r>
              <a:rPr lang="sv-SE" dirty="0"/>
              <a:t> in </a:t>
            </a:r>
            <a:r>
              <a:rPr lang="sv-SE" dirty="0" err="1"/>
              <a:t>January</a:t>
            </a:r>
            <a:r>
              <a:rPr lang="sv-SE" dirty="0"/>
              <a:t> 2021.</a:t>
            </a:r>
          </a:p>
          <a:p>
            <a:pPr lvl="1"/>
            <a:r>
              <a:rPr lang="sv-SE" dirty="0" err="1"/>
              <a:t>Retail</a:t>
            </a:r>
            <a:r>
              <a:rPr lang="sv-SE" dirty="0"/>
              <a:t> </a:t>
            </a:r>
            <a:r>
              <a:rPr lang="sv-SE" dirty="0" err="1"/>
              <a:t>price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$4 (≈50 SEK).</a:t>
            </a:r>
          </a:p>
          <a:p>
            <a:pPr lvl="1"/>
            <a:r>
              <a:rPr lang="sv-SE" dirty="0" err="1"/>
              <a:t>Based</a:t>
            </a:r>
            <a:r>
              <a:rPr lang="sv-SE" dirty="0"/>
              <a:t> on </a:t>
            </a:r>
            <a:r>
              <a:rPr lang="sv-SE" dirty="0" err="1"/>
              <a:t>microcontroller</a:t>
            </a:r>
            <a:r>
              <a:rPr lang="sv-SE" dirty="0"/>
              <a:t> RP2040, a 32-bit dual ARM Cortex-M0+ chip.</a:t>
            </a:r>
          </a:p>
          <a:p>
            <a:pPr lvl="1"/>
            <a:r>
              <a:rPr lang="sv-SE" dirty="0"/>
              <a:t>The Pico has 264 </a:t>
            </a:r>
            <a:r>
              <a:rPr lang="sv-SE" dirty="0" err="1"/>
              <a:t>kB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RAM and 2 MB </a:t>
            </a:r>
            <a:r>
              <a:rPr lang="sv-SE" dirty="0" err="1"/>
              <a:t>of</a:t>
            </a:r>
            <a:r>
              <a:rPr lang="sv-SE" dirty="0"/>
              <a:t> Flash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681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CAEB-A0C9-45EA-993D-961D2FB7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785" y="151716"/>
            <a:ext cx="10356434" cy="1313742"/>
          </a:xfrm>
        </p:spPr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Rpi</a:t>
            </a:r>
            <a:r>
              <a:rPr lang="sv-SE" dirty="0"/>
              <a:t> </a:t>
            </a:r>
            <a:r>
              <a:rPr lang="sv-SE" dirty="0" err="1"/>
              <a:t>pico</a:t>
            </a:r>
            <a:r>
              <a:rPr lang="sv-SE" dirty="0"/>
              <a:t> </a:t>
            </a:r>
            <a:r>
              <a:rPr lang="sv-SE" dirty="0" err="1"/>
              <a:t>microcontroller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79039-E89A-4C64-9B3B-A7CC86D20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56" y="1839982"/>
            <a:ext cx="4847563" cy="30532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CF0D1A-B07C-4EF5-8601-9970AF32A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465458"/>
            <a:ext cx="6055280" cy="4823829"/>
          </a:xfrm>
        </p:spPr>
        <p:txBody>
          <a:bodyPr>
            <a:normAutofit/>
          </a:bodyPr>
          <a:lstStyle/>
          <a:p>
            <a:pPr lvl="1"/>
            <a:r>
              <a:rPr lang="sv-SE" dirty="0"/>
              <a:t>The </a:t>
            </a:r>
            <a:r>
              <a:rPr lang="sv-SE" dirty="0" err="1"/>
              <a:t>Rpi</a:t>
            </a:r>
            <a:r>
              <a:rPr lang="sv-SE" dirty="0"/>
              <a:t> Pico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learn</a:t>
            </a:r>
            <a:r>
              <a:rPr lang="sv-SE" dirty="0"/>
              <a:t> ARMv6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programming</a:t>
            </a:r>
            <a:r>
              <a:rPr lang="sv-SE" dirty="0"/>
              <a:t> 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However</a:t>
            </a:r>
            <a:r>
              <a:rPr lang="sv-SE" dirty="0"/>
              <a:t>, an emulator for LEGv8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in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lab</a:t>
            </a:r>
            <a:r>
              <a:rPr lang="sv-SE" dirty="0"/>
              <a:t> </a:t>
            </a:r>
            <a:r>
              <a:rPr lang="sv-SE" dirty="0" err="1"/>
              <a:t>assignment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The Pico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connected</a:t>
            </a:r>
            <a:r>
              <a:rPr lang="sv-SE" dirty="0"/>
              <a:t> to </a:t>
            </a:r>
            <a:r>
              <a:rPr lang="sv-SE" dirty="0" err="1"/>
              <a:t>various</a:t>
            </a:r>
            <a:r>
              <a:rPr lang="sv-SE" dirty="0"/>
              <a:t>  hardware </a:t>
            </a:r>
            <a:r>
              <a:rPr lang="sv-SE" dirty="0" err="1"/>
              <a:t>components</a:t>
            </a:r>
            <a:r>
              <a:rPr lang="sv-SE" dirty="0"/>
              <a:t> </a:t>
            </a:r>
            <a:r>
              <a:rPr lang="sv-SE" dirty="0" err="1"/>
              <a:t>such</a:t>
            </a:r>
            <a:r>
              <a:rPr lang="sv-SE" dirty="0"/>
              <a:t> as LEDs, </a:t>
            </a:r>
            <a:r>
              <a:rPr lang="sv-SE" dirty="0" err="1"/>
              <a:t>pushbuttons</a:t>
            </a:r>
            <a:r>
              <a:rPr lang="sv-SE" dirty="0"/>
              <a:t> and LCD displays.</a:t>
            </a:r>
          </a:p>
          <a:p>
            <a:pPr lvl="1"/>
            <a:r>
              <a:rPr lang="sv-SE" dirty="0"/>
              <a:t>The Pico </a:t>
            </a:r>
            <a:r>
              <a:rPr lang="sv-SE" dirty="0" err="1"/>
              <a:t>does</a:t>
            </a:r>
            <a:r>
              <a:rPr lang="sv-SE" dirty="0"/>
              <a:t> not </a:t>
            </a:r>
            <a:r>
              <a:rPr lang="sv-SE" dirty="0" err="1"/>
              <a:t>have</a:t>
            </a:r>
            <a:r>
              <a:rPr lang="sv-SE" dirty="0"/>
              <a:t> an operating system, so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direct</a:t>
            </a:r>
            <a:r>
              <a:rPr lang="sv-SE" dirty="0"/>
              <a:t> access to </a:t>
            </a:r>
            <a:r>
              <a:rPr lang="sv-SE" dirty="0" err="1"/>
              <a:t>its</a:t>
            </a:r>
            <a:r>
              <a:rPr lang="sv-SE" dirty="0"/>
              <a:t> hardware </a:t>
            </a:r>
            <a:r>
              <a:rPr lang="sv-SE" dirty="0" err="1"/>
              <a:t>compared</a:t>
            </a:r>
            <a:r>
              <a:rPr lang="sv-SE" dirty="0"/>
              <a:t> to a Personal Computer.</a:t>
            </a:r>
          </a:p>
        </p:txBody>
      </p:sp>
    </p:spTree>
    <p:extLst>
      <p:ext uri="{BB962C8B-B14F-4D97-AF65-F5344CB8AC3E}">
        <p14:creationId xmlns:p14="http://schemas.microsoft.com/office/powerpoint/2010/main" val="210606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7E15-CAEF-47C2-ABC3-0D53E51A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Computer </a:t>
            </a:r>
            <a:r>
              <a:rPr lang="en-GB" dirty="0"/>
              <a:t>architecture</a:t>
            </a:r>
            <a:r>
              <a:rPr lang="sv-S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EEBF-B100-4761-B66A-E463A77A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Description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organization</a:t>
            </a:r>
            <a:r>
              <a:rPr lang="sv-SE" dirty="0"/>
              <a:t> and implementation </a:t>
            </a:r>
            <a:r>
              <a:rPr lang="sv-SE" dirty="0" err="1"/>
              <a:t>of</a:t>
            </a:r>
            <a:r>
              <a:rPr lang="sv-SE" dirty="0"/>
              <a:t> a computer system.</a:t>
            </a:r>
          </a:p>
          <a:p>
            <a:r>
              <a:rPr lang="sv-SE" dirty="0" err="1"/>
              <a:t>Describes</a:t>
            </a:r>
            <a:r>
              <a:rPr lang="sv-SE" dirty="0"/>
              <a:t> the </a:t>
            </a:r>
            <a:r>
              <a:rPr lang="sv-SE" dirty="0" err="1"/>
              <a:t>components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system and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interconnections</a:t>
            </a:r>
            <a:r>
              <a:rPr lang="sv-SE" dirty="0"/>
              <a:t>.</a:t>
            </a:r>
          </a:p>
          <a:p>
            <a:r>
              <a:rPr lang="sv-SE" dirty="0"/>
              <a:t>Most common </a:t>
            </a:r>
            <a:r>
              <a:rPr lang="sv-SE" dirty="0" err="1"/>
              <a:t>architecture</a:t>
            </a:r>
            <a:r>
              <a:rPr lang="sv-SE" dirty="0"/>
              <a:t>: </a:t>
            </a:r>
            <a:r>
              <a:rPr lang="sv-SE" dirty="0" err="1"/>
              <a:t>Stored</a:t>
            </a:r>
            <a:r>
              <a:rPr lang="sv-SE" dirty="0"/>
              <a:t> Program </a:t>
            </a:r>
            <a:r>
              <a:rPr lang="sv-SE" dirty="0" err="1"/>
              <a:t>Concept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Program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stored</a:t>
            </a:r>
            <a:r>
              <a:rPr lang="sv-SE" dirty="0"/>
              <a:t> in </a:t>
            </a:r>
            <a:r>
              <a:rPr lang="sv-SE" dirty="0" err="1"/>
              <a:t>electronic</a:t>
            </a:r>
            <a:r>
              <a:rPr lang="sv-SE" dirty="0"/>
              <a:t> or </a:t>
            </a:r>
            <a:r>
              <a:rPr lang="sv-SE" dirty="0" err="1"/>
              <a:t>optical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Patented</a:t>
            </a:r>
            <a:r>
              <a:rPr lang="sv-SE" dirty="0"/>
              <a:t> by Konrad </a:t>
            </a:r>
            <a:r>
              <a:rPr lang="sv-SE" dirty="0" err="1"/>
              <a:t>Zuse</a:t>
            </a:r>
            <a:r>
              <a:rPr lang="sv-SE" dirty="0"/>
              <a:t> in 1936, for the computer Z1.</a:t>
            </a:r>
          </a:p>
          <a:p>
            <a:pPr lvl="1"/>
            <a:r>
              <a:rPr lang="sv-SE" dirty="0"/>
              <a:t>Von Neumann: Program data and </a:t>
            </a:r>
            <a:r>
              <a:rPr lang="sv-SE" dirty="0" err="1"/>
              <a:t>instruction</a:t>
            </a:r>
            <a:r>
              <a:rPr lang="sv-SE" dirty="0"/>
              <a:t> data in the same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Harvard: </a:t>
            </a:r>
            <a:r>
              <a:rPr lang="sv-SE" dirty="0" err="1"/>
              <a:t>Separate</a:t>
            </a:r>
            <a:r>
              <a:rPr lang="sv-SE" dirty="0"/>
              <a:t> </a:t>
            </a:r>
            <a:r>
              <a:rPr lang="sv-SE" dirty="0" err="1"/>
              <a:t>storage</a:t>
            </a:r>
            <a:r>
              <a:rPr lang="sv-SE" dirty="0"/>
              <a:t> for </a:t>
            </a:r>
            <a:r>
              <a:rPr lang="sv-SE" dirty="0" err="1"/>
              <a:t>instruction</a:t>
            </a:r>
            <a:r>
              <a:rPr lang="sv-SE" dirty="0"/>
              <a:t> data and program data.</a:t>
            </a:r>
          </a:p>
          <a:p>
            <a:r>
              <a:rPr lang="sv-SE" dirty="0"/>
              <a:t>The ARM Cortex M0+ is </a:t>
            </a:r>
            <a:r>
              <a:rPr lang="sv-SE" dirty="0" err="1"/>
              <a:t>based</a:t>
            </a:r>
            <a:r>
              <a:rPr lang="sv-SE" dirty="0"/>
              <a:t> on von Neumann </a:t>
            </a:r>
            <a:r>
              <a:rPr lang="sv-SE" dirty="0" err="1"/>
              <a:t>architecture</a:t>
            </a:r>
            <a:r>
              <a:rPr lang="sv-SE" dirty="0"/>
              <a:t> (</a:t>
            </a:r>
            <a:r>
              <a:rPr lang="sv-SE" dirty="0" err="1"/>
              <a:t>Wikipedia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4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FD66-AE77-466A-840B-23EECA35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Von Neumann vs Harvard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50F1058-5DAB-4D63-B1AE-0630D46E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31" y="3060016"/>
            <a:ext cx="4354632" cy="251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5646D7E-3D6C-4D9F-AD5D-24D3C735E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387" y="2692853"/>
            <a:ext cx="5294669" cy="336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90643B-9AEA-4029-9D98-41F696BA0F15}"/>
              </a:ext>
            </a:extLst>
          </p:cNvPr>
          <p:cNvSpPr/>
          <p:nvPr/>
        </p:nvSpPr>
        <p:spPr>
          <a:xfrm>
            <a:off x="578498" y="5728996"/>
            <a:ext cx="5943600" cy="513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000" dirty="0">
                <a:solidFill>
                  <a:schemeClr val="tx1"/>
                </a:solidFill>
              </a:rPr>
              <a:t>(Pictures from </a:t>
            </a:r>
            <a:r>
              <a:rPr lang="sv-SE" sz="1000" dirty="0" err="1">
                <a:solidFill>
                  <a:schemeClr val="tx1"/>
                </a:solidFill>
              </a:rPr>
              <a:t>Wikipedia</a:t>
            </a:r>
            <a:r>
              <a:rPr lang="sv-SE" sz="1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5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-lnu-v220322.potx" id="{A13423DE-1232-46A4-BB02-E5B721966070}" vid="{358788E1-4EBA-4DB4-B489-AE6A3A41EF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B5A2BE896884DBF64A74CBE3ADF48" ma:contentTypeVersion="2" ma:contentTypeDescription="Create a new document." ma:contentTypeScope="" ma:versionID="eab9583dc229918ce4e1ed90431381af">
  <xsd:schema xmlns:xsd="http://www.w3.org/2001/XMLSchema" xmlns:xs="http://www.w3.org/2001/XMLSchema" xmlns:p="http://schemas.microsoft.com/office/2006/metadata/properties" xmlns:ns2="fcc5c06c-2abc-4316-8170-3edfc616a328" targetNamespace="http://schemas.microsoft.com/office/2006/metadata/properties" ma:root="true" ma:fieldsID="5c8304b48a7d0c38a9362f750682d69d" ns2:_="">
    <xsd:import namespace="fcc5c06c-2abc-4316-8170-3edfc616a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5c06c-2abc-4316-8170-3edfc616a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F1870A-4449-4D66-ADFD-99A9B0BED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5c06c-2abc-4316-8170-3edfc616a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D9E9E2-228A-4E63-901B-579530EFD1EE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fcc5c06c-2abc-4316-8170-3edfc616a32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3AC0159-EBBC-4DE6-9CE4-FC8750C06B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EN-lnu-v220322</Template>
  <TotalTime>203</TotalTime>
  <Words>1439</Words>
  <Application>Microsoft Office PowerPoint</Application>
  <PresentationFormat>Widescreen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Times New Roman</vt:lpstr>
      <vt:lpstr>Office-tema</vt:lpstr>
      <vt:lpstr>2DT902 – Computer Organization</vt:lpstr>
      <vt:lpstr>Welcome to 2dt901</vt:lpstr>
      <vt:lpstr>Planning 2DT901 Spring 2024</vt:lpstr>
      <vt:lpstr>Planning 2DT901 Spring 2023</vt:lpstr>
      <vt:lpstr>Planning 1DT301 Autumn 2022</vt:lpstr>
      <vt:lpstr>About the course</vt:lpstr>
      <vt:lpstr>The Rpi pico microcontroller</vt:lpstr>
      <vt:lpstr>Computer architecture </vt:lpstr>
      <vt:lpstr>Von Neumann vs Harvard</vt:lpstr>
      <vt:lpstr>Simple CPU model</vt:lpstr>
      <vt:lpstr>Important to understand </vt:lpstr>
      <vt:lpstr>Binary numbers</vt:lpstr>
      <vt:lpstr>Machine code</vt:lpstr>
      <vt:lpstr>Assembly language</vt:lpstr>
      <vt:lpstr>ARM Architecture</vt:lpstr>
      <vt:lpstr>Risc vs cisc</vt:lpstr>
      <vt:lpstr>High-level languages</vt:lpstr>
      <vt:lpstr>Until next lecture </vt:lpstr>
      <vt:lpstr>Next lecture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2DT902 – Computer Organization</dc:title>
  <dc:creator>Tomas Nilsson</dc:creator>
  <cp:lastModifiedBy>Tomas Nilsson</cp:lastModifiedBy>
  <cp:revision>9</cp:revision>
  <dcterms:created xsi:type="dcterms:W3CDTF">2023-03-24T09:10:45Z</dcterms:created>
  <dcterms:modified xsi:type="dcterms:W3CDTF">2024-03-22T11:49:43Z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0x0101008D7B5A2BE896884DBF64A74CBE3ADF48</vt:lpwstr>
  </property>
</Properties>
</file>