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70" r:id="rId7"/>
    <p:sldId id="259" r:id="rId8"/>
    <p:sldId id="260" r:id="rId9"/>
    <p:sldId id="271" r:id="rId10"/>
    <p:sldId id="272" r:id="rId11"/>
    <p:sldId id="273" r:id="rId12"/>
    <p:sldId id="274" r:id="rId13"/>
    <p:sldId id="261" r:id="rId14"/>
    <p:sldId id="262" r:id="rId15"/>
    <p:sldId id="268" r:id="rId16"/>
    <p:sldId id="263" r:id="rId17"/>
    <p:sldId id="265" r:id="rId18"/>
    <p:sldId id="266" r:id="rId19"/>
    <p:sldId id="267" r:id="rId20"/>
    <p:sldId id="264" r:id="rId21"/>
    <p:sldId id="269" r:id="rId22"/>
    <p:sldId id="25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documentation/pico-sdk/hardware.html#ga6165f07f4b619dd08ea6dc97d069e78a" TargetMode="External"/><Relationship Id="rId2" Type="http://schemas.openxmlformats.org/officeDocument/2006/relationships/hyperlink" Target="https://www.raspberrypi.com/documentation/pico-sdk/high_level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/>
              <a:t> 11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sv-SE" dirty="0">
              <a:cs typeface="Times New Roman"/>
            </a:endParaRPr>
          </a:p>
          <a:p>
            <a:r>
              <a:rPr lang="sv-SE" sz="2400" dirty="0" err="1">
                <a:cs typeface="Times New Roman"/>
              </a:rPr>
              <a:t>Interrupts</a:t>
            </a:r>
            <a:r>
              <a:rPr lang="sv-SE" sz="2400" dirty="0">
                <a:cs typeface="Times New Roman"/>
              </a:rPr>
              <a:t> and timers in C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66F-5176-2694-862A-C0261948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C program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interrupts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A12D1-77DF-9BC9-6414-4136D7CF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1367980"/>
            <a:ext cx="8124635" cy="49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1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E693-DCE6-84DD-CD7F-B8053284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324000"/>
            <a:ext cx="11112000" cy="1368000"/>
          </a:xfrm>
        </p:spPr>
        <p:txBody>
          <a:bodyPr/>
          <a:lstStyle/>
          <a:p>
            <a:r>
              <a:rPr lang="sv-SE" dirty="0"/>
              <a:t>C-program, </a:t>
            </a:r>
            <a:r>
              <a:rPr lang="sv-SE" dirty="0" err="1"/>
              <a:t>continued</a:t>
            </a:r>
            <a:r>
              <a:rPr lang="sv-SE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70EAD-69C5-2B3F-C8E6-C07B2AD1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" y="750570"/>
            <a:ext cx="10548647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3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F39D-A5FE-9914-DFD4-25785D95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From the SDK </a:t>
            </a:r>
            <a:r>
              <a:rPr lang="sv-SE" dirty="0" err="1"/>
              <a:t>documentation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46104-E77E-476A-FF66-B5A729E4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9" y="1434281"/>
            <a:ext cx="9604181" cy="47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6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358E-ABBF-8302-515B-4160048F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Timer </a:t>
            </a:r>
            <a:r>
              <a:rPr lang="sv-SE" dirty="0" err="1"/>
              <a:t>interrupts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B181-F80C-ECF6-0887-1E2A67ED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the standard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flashing</a:t>
            </a:r>
            <a:r>
              <a:rPr lang="sv-SE" dirty="0"/>
              <a:t> LED, the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sleep_ms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A </a:t>
            </a:r>
            <a:r>
              <a:rPr lang="sv-SE" dirty="0" err="1"/>
              <a:t>better</a:t>
            </a:r>
            <a:r>
              <a:rPr lang="sv-SE" dirty="0"/>
              <a:t> solution is to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built</a:t>
            </a:r>
            <a:r>
              <a:rPr lang="sv-SE" dirty="0"/>
              <a:t>-in timer hardware and </a:t>
            </a:r>
            <a:r>
              <a:rPr lang="sv-SE" dirty="0" err="1"/>
              <a:t>use</a:t>
            </a:r>
            <a:r>
              <a:rPr lang="sv-SE" dirty="0"/>
              <a:t> timer </a:t>
            </a:r>
            <a:r>
              <a:rPr lang="sv-SE" dirty="0" err="1"/>
              <a:t>interrupts</a:t>
            </a:r>
            <a:r>
              <a:rPr lang="sv-SE" dirty="0"/>
              <a:t>.</a:t>
            </a:r>
          </a:p>
          <a:p>
            <a:r>
              <a:rPr lang="sv-SE" dirty="0" err="1"/>
              <a:t>With</a:t>
            </a:r>
            <a:r>
              <a:rPr lang="sv-SE" dirty="0"/>
              <a:t> timer </a:t>
            </a:r>
            <a:r>
              <a:rPr lang="sv-SE" dirty="0" err="1"/>
              <a:t>interrupts</a:t>
            </a:r>
            <a:r>
              <a:rPr lang="sv-SE" dirty="0"/>
              <a:t>, a timer is set to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microseconds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time</a:t>
            </a:r>
            <a:r>
              <a:rPr lang="sv-SE" dirty="0"/>
              <a:t> has </a:t>
            </a:r>
            <a:r>
              <a:rPr lang="sv-SE" dirty="0" err="1"/>
              <a:t>passed</a:t>
            </a:r>
            <a:r>
              <a:rPr lang="sv-SE" dirty="0"/>
              <a:t>, the timer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handler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.</a:t>
            </a:r>
          </a:p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, the timer is </a:t>
            </a:r>
            <a:r>
              <a:rPr lang="sv-SE" dirty="0" err="1"/>
              <a:t>reset</a:t>
            </a:r>
            <a:r>
              <a:rPr lang="sv-SE" dirty="0"/>
              <a:t> and the timer is </a:t>
            </a:r>
            <a:r>
              <a:rPr lang="sv-SE" dirty="0" err="1"/>
              <a:t>restarted</a:t>
            </a:r>
            <a:r>
              <a:rPr lang="sv-SE" dirty="0"/>
              <a:t>.</a:t>
            </a:r>
          </a:p>
          <a:p>
            <a:r>
              <a:rPr lang="sv-SE" dirty="0"/>
              <a:t>The RP2040 CPU has alarm timers,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represented</a:t>
            </a:r>
            <a:r>
              <a:rPr lang="sv-SE" dirty="0"/>
              <a:t> as 64-bit </a:t>
            </a:r>
            <a:r>
              <a:rPr lang="sv-SE" dirty="0" err="1"/>
              <a:t>integers</a:t>
            </a:r>
            <a:r>
              <a:rPr lang="sv-SE" dirty="0"/>
              <a:t>.</a:t>
            </a:r>
          </a:p>
          <a:p>
            <a:r>
              <a:rPr lang="sv-SE" dirty="0"/>
              <a:t>The timers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incremented</a:t>
            </a:r>
            <a:r>
              <a:rPr lang="sv-SE" dirty="0"/>
              <a:t>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microsecond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6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9E81-B362-1CE3-F2E3-7BBA606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Example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timer </a:t>
            </a:r>
            <a:r>
              <a:rPr lang="sv-SE" dirty="0" err="1"/>
              <a:t>interrupts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75906-4CBD-1B25-D027-E9D7FB05C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423987"/>
            <a:ext cx="8147799" cy="46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45D8-EE2A-851F-446C-F8E86D14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Timer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continued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43243-B479-1C28-AF13-F266A4BB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68742"/>
            <a:ext cx="9432417" cy="49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EDC8-1597-3C71-20BE-3543DA29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Timer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handler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D48BA-37FE-E031-DFBA-4D5433C73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" y="1595437"/>
            <a:ext cx="8887016" cy="453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859A-BBB7-F76A-43DD-809D6BEC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From the SDK </a:t>
            </a:r>
            <a:r>
              <a:rPr lang="sv-SE" dirty="0" err="1"/>
              <a:t>documentation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D5937-1488-A183-1661-922534ED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47" y="1413701"/>
            <a:ext cx="7632377" cy="49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7FB8-9A38-308C-EAA6-B0F4A0B6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and </a:t>
            </a:r>
            <a:r>
              <a:rPr lang="sv-SE" dirty="0" err="1"/>
              <a:t>links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3E92-638B-74DE-0B39-2BB2CC0C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Documentation</a:t>
            </a:r>
            <a:r>
              <a:rPr lang="sv-SE" dirty="0"/>
              <a:t> for C SDK:</a:t>
            </a:r>
          </a:p>
          <a:p>
            <a:pPr lvl="1"/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add_alarm_for_us</a:t>
            </a:r>
            <a:r>
              <a:rPr lang="sv-SE" dirty="0"/>
              <a:t>(…) </a:t>
            </a:r>
            <a:r>
              <a:rPr lang="sv-SE" dirty="0" err="1"/>
              <a:t>used</a:t>
            </a:r>
            <a:r>
              <a:rPr lang="sv-SE" dirty="0"/>
              <a:t> for timer </a:t>
            </a:r>
            <a:r>
              <a:rPr lang="sv-SE" dirty="0" err="1"/>
              <a:t>interrupts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2"/>
              </a:rPr>
              <a:t>https://www.raspberrypi.com/documentation/pico-sdk/high_level.html</a:t>
            </a:r>
            <a:endParaRPr lang="sv-SE" dirty="0"/>
          </a:p>
          <a:p>
            <a:pPr lvl="1"/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gpio_set_enabled_with_callback</a:t>
            </a:r>
            <a:r>
              <a:rPr lang="sv-SE" dirty="0"/>
              <a:t>(…) </a:t>
            </a:r>
            <a:r>
              <a:rPr lang="sv-SE" dirty="0" err="1"/>
              <a:t>used</a:t>
            </a:r>
            <a:r>
              <a:rPr lang="sv-SE" dirty="0"/>
              <a:t> for GPIO </a:t>
            </a:r>
            <a:r>
              <a:rPr lang="sv-SE" dirty="0" err="1"/>
              <a:t>interrupts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3"/>
              </a:rPr>
              <a:t>https://www.raspberrypi.com/documentation/pico-sdk/hardware.html#ga6165f07f4b619dd08ea6dc97d069e78a</a:t>
            </a:r>
            <a:endParaRPr lang="sv-SE" dirty="0"/>
          </a:p>
          <a:p>
            <a:pPr lvl="1"/>
            <a:r>
              <a:rPr lang="sv-SE" dirty="0"/>
              <a:t>Read </a:t>
            </a:r>
            <a:r>
              <a:rPr lang="sv-SE" dirty="0" err="1"/>
              <a:t>chapter</a:t>
            </a:r>
            <a:r>
              <a:rPr lang="sv-SE" dirty="0"/>
              <a:t> 10 in </a:t>
            </a:r>
            <a:r>
              <a:rPr lang="sv-SE" dirty="0" err="1"/>
              <a:t>Smith’s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 for an </a:t>
            </a:r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interrupts</a:t>
            </a:r>
            <a:r>
              <a:rPr lang="sv-SE" dirty="0"/>
              <a:t> and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Patterson &amp; </a:t>
            </a:r>
            <a:r>
              <a:rPr lang="sv-SE" dirty="0" err="1"/>
              <a:t>Hennessy</a:t>
            </a:r>
            <a:r>
              <a:rPr lang="sv-SE" dirty="0"/>
              <a:t>: Read </a:t>
            </a:r>
            <a:r>
              <a:rPr lang="sv-SE" dirty="0" err="1"/>
              <a:t>Section</a:t>
            </a:r>
            <a:r>
              <a:rPr lang="sv-SE" dirty="0"/>
              <a:t> 4.9, </a:t>
            </a:r>
            <a:r>
              <a:rPr lang="sv-SE" dirty="0" err="1"/>
              <a:t>more</a:t>
            </a:r>
            <a:r>
              <a:rPr lang="sv-SE" dirty="0"/>
              <a:t> general </a:t>
            </a:r>
            <a:r>
              <a:rPr lang="sv-SE" dirty="0" err="1"/>
              <a:t>theory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interrupts</a:t>
            </a:r>
            <a:r>
              <a:rPr lang="sv-SE" dirty="0"/>
              <a:t> and </a:t>
            </a:r>
            <a:r>
              <a:rPr lang="sv-SE" dirty="0" err="1"/>
              <a:t>exceptions</a:t>
            </a:r>
            <a:br>
              <a:rPr lang="sv-SE" dirty="0"/>
            </a:b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127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Polling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>
                <a:ea typeface="+mn-lt"/>
                <a:cs typeface="+mn-lt"/>
              </a:rPr>
              <a:t>Polling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means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constantly</a:t>
            </a:r>
            <a:r>
              <a:rPr lang="sv-SE" dirty="0">
                <a:ea typeface="+mn-lt"/>
                <a:cs typeface="+mn-lt"/>
              </a:rPr>
              <a:t> check </a:t>
            </a:r>
            <a:r>
              <a:rPr lang="sv-SE" dirty="0" err="1">
                <a:ea typeface="+mn-lt"/>
                <a:cs typeface="+mn-lt"/>
              </a:rPr>
              <a:t>if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some</a:t>
            </a:r>
            <a:r>
              <a:rPr lang="sv-SE" dirty="0">
                <a:ea typeface="+mn-lt"/>
                <a:cs typeface="+mn-lt"/>
              </a:rPr>
              <a:t> event has </a:t>
            </a:r>
            <a:r>
              <a:rPr lang="sv-SE" dirty="0" err="1">
                <a:ea typeface="+mn-lt"/>
                <a:cs typeface="+mn-lt"/>
              </a:rPr>
              <a:t>happened</a:t>
            </a:r>
            <a:endParaRPr lang="sv-SE" dirty="0">
              <a:ea typeface="+mn-lt"/>
              <a:cs typeface="+mn-lt"/>
            </a:endParaRPr>
          </a:p>
          <a:p>
            <a:r>
              <a:rPr lang="sv-SE" dirty="0" err="1">
                <a:ea typeface="+mn-lt"/>
                <a:cs typeface="+mn-lt"/>
              </a:rPr>
              <a:t>Example</a:t>
            </a:r>
            <a:r>
              <a:rPr lang="sv-SE" dirty="0">
                <a:ea typeface="+mn-lt"/>
                <a:cs typeface="+mn-lt"/>
              </a:rPr>
              <a:t>: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Loop:</a:t>
            </a:r>
            <a:b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Check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button1 is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pushed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down</a:t>
            </a:r>
            <a:b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If button1 is down,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turn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on LED</a:t>
            </a:r>
            <a:b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Check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button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2 is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pushed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down</a:t>
            </a:r>
            <a:b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If button2 is down, </a:t>
            </a:r>
            <a:r>
              <a:rPr lang="sv-SE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turn</a:t>
            </a:r>
            <a:r>
              <a:rPr lang="sv-SE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off LED</a:t>
            </a:r>
            <a:br>
              <a:rPr lang="sv-SE" dirty="0">
                <a:ea typeface="+mn-lt"/>
                <a:cs typeface="+mn-lt"/>
              </a:rPr>
            </a:br>
            <a:endParaRPr lang="sv-SE" dirty="0">
              <a:ea typeface="+mn-lt"/>
              <a:cs typeface="+mn-lt"/>
            </a:endParaRPr>
          </a:p>
          <a:p>
            <a:r>
              <a:rPr lang="sv-SE" dirty="0" err="1">
                <a:ea typeface="+mn-lt"/>
                <a:cs typeface="+mn-lt"/>
              </a:rPr>
              <a:t>Polling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takes</a:t>
            </a:r>
            <a:r>
              <a:rPr lang="sv-SE" dirty="0">
                <a:ea typeface="+mn-lt"/>
                <a:cs typeface="+mn-lt"/>
              </a:rPr>
              <a:t> a </a:t>
            </a:r>
            <a:r>
              <a:rPr lang="sv-SE" dirty="0" err="1">
                <a:ea typeface="+mn-lt"/>
                <a:cs typeface="+mn-lt"/>
              </a:rPr>
              <a:t>lot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resources</a:t>
            </a:r>
            <a:r>
              <a:rPr lang="sv-SE" dirty="0">
                <a:ea typeface="+mn-lt"/>
                <a:cs typeface="+mn-lt"/>
              </a:rPr>
              <a:t> for the </a:t>
            </a:r>
            <a:r>
              <a:rPr lang="sv-SE" dirty="0" err="1">
                <a:ea typeface="+mn-lt"/>
                <a:cs typeface="+mn-lt"/>
              </a:rPr>
              <a:t>constant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checking</a:t>
            </a:r>
            <a:endParaRPr lang="sv-SE" dirty="0">
              <a:ea typeface="+mn-lt"/>
              <a:cs typeface="+mn-lt"/>
            </a:endParaRPr>
          </a:p>
          <a:p>
            <a:endParaRPr lang="sv-SE" dirty="0">
              <a:ea typeface="+mn-lt"/>
              <a:cs typeface="+mn-lt"/>
            </a:endParaRP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1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F7C772-8BD1-89DB-B8C7-375DC448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Busy</a:t>
            </a:r>
            <a:r>
              <a:rPr lang="sv-SE" dirty="0"/>
              <a:t> </a:t>
            </a:r>
            <a:r>
              <a:rPr lang="sv-SE" dirty="0" err="1"/>
              <a:t>waitning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ACBE02-2377-B926-4066-8176A72A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sv-SE" dirty="0"/>
              <a:t>The programs </a:t>
            </a:r>
            <a:r>
              <a:rPr lang="sv-SE" dirty="0" err="1"/>
              <a:t>flashing</a:t>
            </a:r>
            <a:r>
              <a:rPr lang="sv-SE" dirty="0"/>
              <a:t> LEDs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structured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manner</a:t>
            </a:r>
            <a:r>
              <a:rPr lang="sv-SE" dirty="0"/>
              <a:t>:</a:t>
            </a:r>
          </a:p>
          <a:p>
            <a:r>
              <a:rPr lang="sv-SE" dirty="0" err="1"/>
              <a:t>Repeat</a:t>
            </a:r>
          </a:p>
          <a:p>
            <a:pPr lvl="1"/>
            <a:r>
              <a:rPr lang="sv-SE" dirty="0" err="1"/>
              <a:t>Turn</a:t>
            </a:r>
            <a:r>
              <a:rPr lang="sv-SE" dirty="0"/>
              <a:t> on LED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second</a:t>
            </a:r>
          </a:p>
          <a:p>
            <a:pPr lvl="1"/>
            <a:r>
              <a:rPr lang="sv-SE" dirty="0" err="1"/>
              <a:t>Turn</a:t>
            </a:r>
            <a:r>
              <a:rPr lang="sv-SE" dirty="0"/>
              <a:t> off LED</a:t>
            </a:r>
          </a:p>
          <a:p>
            <a:pPr lvl="1"/>
            <a:r>
              <a:rPr lang="sv-SE" dirty="0" err="1"/>
              <a:t>Wait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second</a:t>
            </a:r>
          </a:p>
          <a:p>
            <a:r>
              <a:rPr lang="sv-SE" dirty="0"/>
              <a:t>Most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time</a:t>
            </a:r>
            <a:r>
              <a:rPr lang="sv-SE" dirty="0"/>
              <a:t>, the program is just </a:t>
            </a:r>
            <a:r>
              <a:rPr lang="sv-SE" dirty="0" err="1"/>
              <a:t>waiting</a:t>
            </a:r>
            <a:r>
              <a:rPr lang="sv-SE" dirty="0"/>
              <a:t>.</a:t>
            </a:r>
          </a:p>
          <a:p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waitning</a:t>
            </a:r>
            <a:r>
              <a:rPr lang="sv-SE" dirty="0"/>
              <a:t>, the program </a:t>
            </a:r>
            <a:r>
              <a:rPr lang="sv-SE" dirty="0" err="1"/>
              <a:t>can</a:t>
            </a:r>
            <a:r>
              <a:rPr lang="sv-SE" dirty="0"/>
              <a:t> not do </a:t>
            </a:r>
            <a:r>
              <a:rPr lang="sv-SE" dirty="0" err="1"/>
              <a:t>anything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"</a:t>
            </a:r>
            <a:r>
              <a:rPr lang="sv-SE" dirty="0" err="1"/>
              <a:t>busy</a:t>
            </a:r>
            <a:r>
              <a:rPr lang="sv-SE" dirty="0"/>
              <a:t> </a:t>
            </a:r>
            <a:r>
              <a:rPr lang="sv-SE" dirty="0" err="1"/>
              <a:t>wait</a:t>
            </a:r>
            <a:r>
              <a:rPr lang="sv-SE" dirty="0"/>
              <a:t>" and is </a:t>
            </a:r>
            <a:r>
              <a:rPr lang="sv-SE" dirty="0" err="1"/>
              <a:t>often</a:t>
            </a:r>
            <a:r>
              <a:rPr lang="sv-SE" dirty="0"/>
              <a:t> a bad </a:t>
            </a:r>
            <a:r>
              <a:rPr lang="sv-SE" dirty="0" err="1"/>
              <a:t>thing</a:t>
            </a:r>
            <a:r>
              <a:rPr lang="sv-SE" dirty="0"/>
              <a:t>.</a:t>
            </a:r>
          </a:p>
          <a:p>
            <a:r>
              <a:rPr lang="sv-SE"/>
              <a:t>The </a:t>
            </a:r>
            <a:r>
              <a:rPr lang="sv-SE" dirty="0"/>
              <a:t>solution: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223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3B6F-ABC1-28A5-14F3-B65A27CE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 program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polling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F7834-30AD-D76F-B5BD-028480AE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405699"/>
            <a:ext cx="3608376" cy="49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255A5-18A2-3B0A-31BE-D18852ED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26" y="1728000"/>
            <a:ext cx="4334302" cy="37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95EF-8422-1C3A-88F4-B96A95F8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Interrupts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500B-15BC-87BA-23E2-5EEB3BD5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send</a:t>
            </a:r>
            <a:r>
              <a:rPr lang="sv-SE" dirty="0"/>
              <a:t> a signal to the system </a:t>
            </a:r>
            <a:r>
              <a:rPr lang="sv-SE" dirty="0" err="1"/>
              <a:t>if</a:t>
            </a:r>
            <a:r>
              <a:rPr lang="sv-SE" dirty="0"/>
              <a:t> an event </a:t>
            </a:r>
            <a:r>
              <a:rPr lang="sv-SE" dirty="0" err="1"/>
              <a:t>happens</a:t>
            </a:r>
            <a:r>
              <a:rPr lang="sv-SE" dirty="0"/>
              <a:t>.</a:t>
            </a:r>
          </a:p>
          <a:p>
            <a:r>
              <a:rPr lang="sv-SE" dirty="0" err="1"/>
              <a:t>Example</a:t>
            </a:r>
            <a:r>
              <a:rPr lang="sv-SE" dirty="0"/>
              <a:t>: Set </a:t>
            </a:r>
            <a:r>
              <a:rPr lang="sv-SE" dirty="0" err="1"/>
              <a:t>up</a:t>
            </a:r>
            <a:r>
              <a:rPr lang="sv-SE" dirty="0"/>
              <a:t> and </a:t>
            </a:r>
            <a:r>
              <a:rPr lang="sv-SE" dirty="0" err="1"/>
              <a:t>interrupt</a:t>
            </a:r>
            <a:r>
              <a:rPr lang="sv-SE" dirty="0"/>
              <a:t> to </a:t>
            </a:r>
            <a:r>
              <a:rPr lang="sv-SE" dirty="0" err="1"/>
              <a:t>occur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dirty="0" err="1"/>
              <a:t>button</a:t>
            </a:r>
            <a:r>
              <a:rPr lang="sv-SE" dirty="0"/>
              <a:t> is </a:t>
            </a:r>
            <a:r>
              <a:rPr lang="sv-SE" dirty="0" err="1"/>
              <a:t>pressed</a:t>
            </a:r>
            <a:endParaRPr lang="sv-SE" dirty="0"/>
          </a:p>
          <a:p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happens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The normal program loop is </a:t>
            </a:r>
            <a:r>
              <a:rPr lang="sv-SE" dirty="0" err="1"/>
              <a:t>interrupted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handler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handler</a:t>
            </a:r>
            <a:r>
              <a:rPr lang="sv-SE" dirty="0"/>
              <a:t> has </a:t>
            </a:r>
            <a:r>
              <a:rPr lang="sv-SE" dirty="0" err="1"/>
              <a:t>finished</a:t>
            </a:r>
            <a:r>
              <a:rPr lang="sv-SE" dirty="0"/>
              <a:t>, the normal program loop is </a:t>
            </a:r>
            <a:r>
              <a:rPr lang="sv-SE" dirty="0" err="1"/>
              <a:t>resumed</a:t>
            </a:r>
            <a:r>
              <a:rPr lang="sv-SE" dirty="0"/>
              <a:t>.</a:t>
            </a:r>
          </a:p>
          <a:p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a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 events </a:t>
            </a:r>
            <a:r>
              <a:rPr lang="sv-SE" dirty="0" err="1"/>
              <a:t>compared</a:t>
            </a:r>
            <a:r>
              <a:rPr lang="sv-SE" dirty="0"/>
              <a:t> to </a:t>
            </a:r>
            <a:r>
              <a:rPr lang="sv-SE" dirty="0" err="1"/>
              <a:t>polling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reason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the program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constantly</a:t>
            </a:r>
            <a:r>
              <a:rPr lang="sv-SE" dirty="0"/>
              <a:t> check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</a:t>
            </a:r>
            <a:r>
              <a:rPr lang="sv-SE" dirty="0" err="1"/>
              <a:t>happens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1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5BF55-9B8E-6EC1-DCE2-CC2B2103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720" y="304748"/>
            <a:ext cx="10538330" cy="1234440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calling</a:t>
            </a:r>
            <a:r>
              <a:rPr lang="sv-SE" dirty="0"/>
              <a:t> process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ED802818-8835-4E40-A17D-387DC7F4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85" y="1666152"/>
            <a:ext cx="5791199" cy="440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63B538-7BE6-4980-E3ED-755238E8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95528"/>
            <a:ext cx="11072880" cy="1234440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interrupts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B783D4-A094-BCDF-236C-6F7A3B68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different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interrupts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generated</a:t>
            </a:r>
            <a:r>
              <a:rPr lang="sv-SE" dirty="0"/>
              <a:t> from </a:t>
            </a:r>
            <a:r>
              <a:rPr lang="sv-SE" dirty="0" err="1"/>
              <a:t>within</a:t>
            </a:r>
            <a:r>
              <a:rPr lang="sv-SE" dirty="0"/>
              <a:t> the CPU, for </a:t>
            </a:r>
            <a:r>
              <a:rPr lang="sv-SE" dirty="0" err="1"/>
              <a:t>example</a:t>
            </a:r>
            <a:r>
              <a:rPr lang="sv-SE" dirty="0"/>
              <a:t> hardware </a:t>
            </a:r>
            <a:r>
              <a:rPr lang="sv-SE" dirty="0" err="1"/>
              <a:t>malfunction</a:t>
            </a:r>
            <a:r>
              <a:rPr lang="sv-SE" dirty="0"/>
              <a:t> or </a:t>
            </a:r>
            <a:r>
              <a:rPr lang="sv-SE" dirty="0" err="1"/>
              <a:t>reset</a:t>
            </a:r>
            <a:r>
              <a:rPr lang="sv-SE" dirty="0"/>
              <a:t> </a:t>
            </a:r>
            <a:r>
              <a:rPr lang="sv-SE" dirty="0" err="1"/>
              <a:t>interrupt</a:t>
            </a:r>
          </a:p>
          <a:p>
            <a:pPr lvl="1"/>
            <a:r>
              <a:rPr lang="sv-SE" dirty="0" err="1"/>
              <a:t>Interrupts</a:t>
            </a:r>
            <a:r>
              <a:rPr lang="sv-SE" dirty="0"/>
              <a:t> </a:t>
            </a:r>
            <a:r>
              <a:rPr lang="sv-SE" dirty="0" err="1"/>
              <a:t>generated</a:t>
            </a:r>
            <a:r>
              <a:rPr lang="sv-SE" dirty="0"/>
              <a:t> </a:t>
            </a:r>
            <a:r>
              <a:rPr lang="sv-SE" dirty="0" err="1"/>
              <a:t>externally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 an input signal on a GPIO pin.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has a </a:t>
            </a:r>
            <a:r>
              <a:rPr lang="sv-SE" dirty="0" err="1"/>
              <a:t>number</a:t>
            </a:r>
            <a:r>
              <a:rPr lang="sv-SE" dirty="0"/>
              <a:t>, </a:t>
            </a:r>
            <a:r>
              <a:rPr lang="sv-SE" dirty="0" err="1"/>
              <a:t>called</a:t>
            </a:r>
            <a:r>
              <a:rPr lang="sv-SE" dirty="0"/>
              <a:t> IRQ (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ReQuest</a:t>
            </a:r>
            <a:r>
              <a:rPr lang="sv-SE" dirty="0"/>
              <a:t>).</a:t>
            </a:r>
          </a:p>
          <a:p>
            <a:r>
              <a:rPr lang="sv-SE" dirty="0"/>
              <a:t>On the ARM Cortex, the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negative IRQs and the </a:t>
            </a:r>
            <a:r>
              <a:rPr lang="sv-SE" dirty="0" err="1"/>
              <a:t>externally</a:t>
            </a:r>
            <a:r>
              <a:rPr lang="sv-SE" dirty="0"/>
              <a:t> </a:t>
            </a:r>
            <a:r>
              <a:rPr lang="sv-SE" dirty="0" err="1"/>
              <a:t>generated</a:t>
            </a:r>
            <a:r>
              <a:rPr lang="sv-SE" dirty="0"/>
              <a:t> </a:t>
            </a:r>
            <a:r>
              <a:rPr lang="sv-SE" dirty="0" err="1"/>
              <a:t>ones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positive IRQ.</a:t>
            </a:r>
          </a:p>
          <a:p>
            <a:r>
              <a:rPr lang="sv-SE" dirty="0" err="1"/>
              <a:t>Interrupts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priorities</a:t>
            </a:r>
            <a:r>
              <a:rPr lang="sv-SE" dirty="0"/>
              <a:t>.</a:t>
            </a:r>
          </a:p>
          <a:p>
            <a:r>
              <a:rPr lang="sv-SE" dirty="0" err="1"/>
              <a:t>See</a:t>
            </a:r>
            <a:r>
              <a:rPr lang="sv-SE" dirty="0"/>
              <a:t> Smith, pages 203-204</a:t>
            </a:r>
          </a:p>
        </p:txBody>
      </p:sp>
    </p:spTree>
    <p:extLst>
      <p:ext uri="{BB962C8B-B14F-4D97-AF65-F5344CB8AC3E}">
        <p14:creationId xmlns:p14="http://schemas.microsoft.com/office/powerpoint/2010/main" val="183348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7FC776-75A4-00B5-A43A-890E45CF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vector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F7DA81-BD0E-9C22-5D61-0AB57134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IRQ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 to index in the </a:t>
            </a:r>
            <a:r>
              <a:rPr lang="sv-SE" i="1" dirty="0" err="1"/>
              <a:t>interrupt</a:t>
            </a:r>
            <a:r>
              <a:rPr lang="sv-SE" i="1" dirty="0"/>
              <a:t> </a:t>
            </a:r>
            <a:r>
              <a:rPr lang="sv-SE" i="1" dirty="0" err="1"/>
              <a:t>vector</a:t>
            </a:r>
            <a:r>
              <a:rPr lang="sv-SE" i="1" dirty="0"/>
              <a:t> table</a:t>
            </a:r>
            <a:r>
              <a:rPr lang="sv-SE" dirty="0"/>
              <a:t> (IVT).</a:t>
            </a:r>
          </a:p>
          <a:p>
            <a:r>
              <a:rPr lang="sv-SE" dirty="0"/>
              <a:t>The IVT is like an </a:t>
            </a:r>
            <a:r>
              <a:rPr lang="sv-SE" dirty="0" err="1"/>
              <a:t>array</a:t>
            </a:r>
            <a:r>
              <a:rPr lang="sv-SE" dirty="0"/>
              <a:t> in </a:t>
            </a:r>
            <a:r>
              <a:rPr lang="sv-SE" dirty="0" err="1"/>
              <a:t>memory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 index </a:t>
            </a:r>
            <a:r>
              <a:rPr lang="sv-SE" dirty="0" err="1"/>
              <a:t>number</a:t>
            </a:r>
            <a:r>
              <a:rPr lang="sv-SE" dirty="0"/>
              <a:t> (IRQ) </a:t>
            </a:r>
            <a:r>
              <a:rPr lang="sv-SE" dirty="0" err="1"/>
              <a:t>refers</a:t>
            </a:r>
            <a:r>
              <a:rPr lang="sv-SE" dirty="0"/>
              <a:t> to the </a:t>
            </a:r>
            <a:r>
              <a:rPr lang="sv-SE" i="1" dirty="0" err="1"/>
              <a:t>interrupt</a:t>
            </a:r>
            <a:r>
              <a:rPr lang="sv-SE" i="1" dirty="0"/>
              <a:t> </a:t>
            </a:r>
            <a:r>
              <a:rPr lang="sv-SE" i="1" dirty="0" err="1"/>
              <a:t>vector</a:t>
            </a:r>
            <a:r>
              <a:rPr lang="sv-SE" dirty="0"/>
              <a:t>.</a:t>
            </a:r>
          </a:p>
          <a:p>
            <a:r>
              <a:rPr lang="sv-SE" dirty="0"/>
              <a:t>To </a:t>
            </a:r>
            <a:r>
              <a:rPr lang="sv-SE" dirty="0" err="1"/>
              <a:t>use</a:t>
            </a:r>
            <a:r>
              <a:rPr lang="sv-SE" dirty="0"/>
              <a:t> the IVT, the program </a:t>
            </a:r>
            <a:r>
              <a:rPr lang="sv-SE" dirty="0" err="1"/>
              <a:t>needs</a:t>
            </a:r>
            <a:r>
              <a:rPr lang="sv-SE" dirty="0"/>
              <a:t> to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 to the start </a:t>
            </a:r>
            <a:r>
              <a:rPr lang="sv-SE" dirty="0" err="1"/>
              <a:t>of</a:t>
            </a:r>
            <a:r>
              <a:rPr lang="sv-SE" dirty="0"/>
              <a:t> the IVT.</a:t>
            </a:r>
          </a:p>
          <a:p>
            <a:r>
              <a:rPr lang="sv-SE" dirty="0" err="1"/>
              <a:t>Each</a:t>
            </a:r>
            <a:r>
              <a:rPr lang="sv-SE" dirty="0"/>
              <a:t> item in the </a:t>
            </a:r>
            <a:r>
              <a:rPr lang="sv-SE" dirty="0" err="1"/>
              <a:t>array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an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is a pointer (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) to the </a:t>
            </a:r>
            <a:r>
              <a:rPr lang="sv-SE" i="1" dirty="0" err="1"/>
              <a:t>interrupt</a:t>
            </a:r>
            <a:r>
              <a:rPr lang="sv-SE" i="1" dirty="0"/>
              <a:t> </a:t>
            </a:r>
            <a:r>
              <a:rPr lang="sv-SE" i="1" dirty="0" err="1"/>
              <a:t>handler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handler</a:t>
            </a:r>
            <a:r>
              <a:rPr lang="sv-SE" dirty="0"/>
              <a:t> is a </a:t>
            </a:r>
            <a:r>
              <a:rPr lang="sv-SE" dirty="0" err="1"/>
              <a:t>subroutine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handled the </a:t>
            </a:r>
            <a:r>
              <a:rPr lang="sv-SE" dirty="0" err="1"/>
              <a:t>interrupt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373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EC6407-61AC-077C-7211-6310A91F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Interrupt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on the </a:t>
            </a:r>
            <a:r>
              <a:rPr lang="sv-SE" dirty="0" err="1"/>
              <a:t>pico</a:t>
            </a:r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2694D09B-2996-403D-0C58-003C7450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83" y="2159083"/>
            <a:ext cx="3944318" cy="41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www.w3.org/XML/1998/namespace"/>
    <ds:schemaRef ds:uri="fcc5c06c-2abc-4316-8170-3edfc616a328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1959</TotalTime>
  <Words>668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Office-tema</vt:lpstr>
      <vt:lpstr>2DT901:  Computer Organization Lecture 11</vt:lpstr>
      <vt:lpstr>Polling</vt:lpstr>
      <vt:lpstr>Busy waitning</vt:lpstr>
      <vt:lpstr>C program using polling</vt:lpstr>
      <vt:lpstr>Interrupts</vt:lpstr>
      <vt:lpstr>The interrupt calling process</vt:lpstr>
      <vt:lpstr>Different types of interrupts</vt:lpstr>
      <vt:lpstr>Interrupt vector</vt:lpstr>
      <vt:lpstr>Interrupt vector on the pico</vt:lpstr>
      <vt:lpstr>Example C program using interrupts</vt:lpstr>
      <vt:lpstr>C-program, continued…</vt:lpstr>
      <vt:lpstr>From the SDK documentation</vt:lpstr>
      <vt:lpstr>Timer interrupts</vt:lpstr>
      <vt:lpstr>Example with timer interrupts</vt:lpstr>
      <vt:lpstr>Timer interrupt example, continued</vt:lpstr>
      <vt:lpstr>Timer example: Interrupt handler functions</vt:lpstr>
      <vt:lpstr>From the SDK documentation</vt:lpstr>
      <vt:lpstr>Reading and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107</cp:revision>
  <dcterms:created xsi:type="dcterms:W3CDTF">2023-03-28T08:36:29Z</dcterms:created>
  <dcterms:modified xsi:type="dcterms:W3CDTF">2024-05-16T08:48:32Z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