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6" r:id="rId5"/>
    <p:sldId id="269" r:id="rId6"/>
    <p:sldId id="270" r:id="rId7"/>
    <p:sldId id="271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72" r:id="rId28"/>
    <p:sldId id="281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D55D-D962-4CC8-95C1-D395AD32F7FC}" type="datetimeFigureOut">
              <a:rPr lang="sv-SE" smtClean="0"/>
              <a:t>2024-05-22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A2F90-F5AD-4C48-90FB-A6A30B0F39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79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yO2FBBfaB0" TargetMode="External"/><Relationship Id="rId2" Type="http://schemas.openxmlformats.org/officeDocument/2006/relationships/hyperlink" Target="https://www.youtube.com/watch?v=4e18yybPo1E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PmfprtdzCE" TargetMode="External"/><Relationship Id="rId2" Type="http://schemas.openxmlformats.org/officeDocument/2006/relationships/hyperlink" Target="https://www.youtube.com/watch?v=26ork6DRqNQ&amp;t=1089s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dirty="0"/>
              <a:t> 11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sv-SE" dirty="0">
              <a:cs typeface="Times New Roman"/>
            </a:endParaRPr>
          </a:p>
          <a:p>
            <a:r>
              <a:rPr lang="sv-SE" sz="2400" dirty="0" err="1">
                <a:cs typeface="Times New Roman"/>
              </a:rPr>
              <a:t>Virtual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memory</a:t>
            </a:r>
            <a:r>
              <a:rPr lang="sv-SE" sz="2400" dirty="0">
                <a:cs typeface="Times New Roman"/>
              </a:rPr>
              <a:t>, </a:t>
            </a:r>
            <a:r>
              <a:rPr lang="sv-SE" sz="2400" dirty="0" err="1">
                <a:cs typeface="Times New Roman"/>
              </a:rPr>
              <a:t>memory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hierarchy</a:t>
            </a:r>
            <a:r>
              <a:rPr lang="sv-SE" sz="2400" dirty="0">
                <a:cs typeface="Times New Roman"/>
              </a:rPr>
              <a:t> and </a:t>
            </a:r>
            <a:r>
              <a:rPr lang="sv-SE" sz="2400" dirty="0" err="1">
                <a:cs typeface="Times New Roman"/>
              </a:rPr>
              <a:t>pipelining</a:t>
            </a:r>
            <a:endParaRPr lang="sv-SE" sz="2400" dirty="0">
              <a:cs typeface="Times New Roman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86D6-FDD2-81BF-8745-A55F044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 </a:t>
            </a:r>
            <a:r>
              <a:rPr lang="sv-SE" dirty="0" err="1"/>
              <a:t>fault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E928-0B58-9888-EB39-A554E2AB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a page is </a:t>
            </a:r>
            <a:r>
              <a:rPr lang="sv-SE" dirty="0" err="1"/>
              <a:t>required</a:t>
            </a:r>
            <a:r>
              <a:rPr lang="sv-SE" dirty="0"/>
              <a:t> by the CPU, the MMU checks </a:t>
            </a:r>
            <a:r>
              <a:rPr lang="sv-SE" dirty="0" err="1"/>
              <a:t>if</a:t>
            </a:r>
            <a:r>
              <a:rPr lang="sv-SE" dirty="0"/>
              <a:t> the page is </a:t>
            </a:r>
            <a:r>
              <a:rPr lang="sv-SE" dirty="0" err="1"/>
              <a:t>available</a:t>
            </a:r>
            <a:r>
              <a:rPr lang="sv-SE" dirty="0"/>
              <a:t> in </a:t>
            </a:r>
            <a:r>
              <a:rPr lang="sv-SE" dirty="0" err="1"/>
              <a:t>primary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(RAM).</a:t>
            </a:r>
          </a:p>
          <a:p>
            <a:r>
              <a:rPr lang="sv-SE" dirty="0"/>
              <a:t>If </a:t>
            </a:r>
            <a:r>
              <a:rPr lang="sv-SE" dirty="0" err="1"/>
              <a:t>it’s</a:t>
            </a:r>
            <a:r>
              <a:rPr lang="sv-SE" dirty="0"/>
              <a:t> not, an event </a:t>
            </a:r>
            <a:r>
              <a:rPr lang="sv-SE" dirty="0" err="1"/>
              <a:t>called</a:t>
            </a:r>
            <a:r>
              <a:rPr lang="sv-SE" dirty="0"/>
              <a:t> a </a:t>
            </a:r>
            <a:r>
              <a:rPr lang="sv-SE" i="1" dirty="0"/>
              <a:t>page </a:t>
            </a:r>
            <a:r>
              <a:rPr lang="sv-SE" i="1" dirty="0" err="1"/>
              <a:t>fault</a:t>
            </a:r>
            <a:r>
              <a:rPr lang="sv-SE" i="1" dirty="0"/>
              <a:t> </a:t>
            </a:r>
            <a:r>
              <a:rPr lang="sv-SE" dirty="0" err="1"/>
              <a:t>occurs</a:t>
            </a:r>
            <a:r>
              <a:rPr lang="sv-SE" dirty="0"/>
              <a:t>.</a:t>
            </a:r>
          </a:p>
          <a:p>
            <a:r>
              <a:rPr lang="sv-SE" dirty="0" err="1"/>
              <a:t>After</a:t>
            </a:r>
            <a:r>
              <a:rPr lang="sv-SE" dirty="0"/>
              <a:t> a page </a:t>
            </a:r>
            <a:r>
              <a:rPr lang="sv-SE" dirty="0" err="1"/>
              <a:t>fault</a:t>
            </a:r>
            <a:r>
              <a:rPr lang="sv-SE" dirty="0"/>
              <a:t>, the </a:t>
            </a:r>
            <a:r>
              <a:rPr lang="sv-SE" dirty="0" err="1"/>
              <a:t>required</a:t>
            </a:r>
            <a:r>
              <a:rPr lang="sv-SE" dirty="0"/>
              <a:t> page must be </a:t>
            </a:r>
            <a:r>
              <a:rPr lang="sv-SE" dirty="0" err="1"/>
              <a:t>loaded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primary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from </a:t>
            </a:r>
            <a:r>
              <a:rPr lang="sv-SE" dirty="0" err="1"/>
              <a:t>secondary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and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moved</a:t>
            </a:r>
            <a:r>
              <a:rPr lang="sv-SE" dirty="0"/>
              <a:t> from </a:t>
            </a:r>
            <a:r>
              <a:rPr lang="sv-SE" dirty="0" err="1"/>
              <a:t>primary</a:t>
            </a:r>
            <a:r>
              <a:rPr lang="sv-SE" dirty="0"/>
              <a:t> to </a:t>
            </a:r>
            <a:r>
              <a:rPr lang="sv-SE" dirty="0" err="1"/>
              <a:t>secondary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process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swapping</a:t>
            </a:r>
            <a:r>
              <a:rPr lang="sv-SE" dirty="0"/>
              <a:t>, and has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penalty</a:t>
            </a:r>
            <a:r>
              <a:rPr lang="sv-SE" dirty="0"/>
              <a:t>,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secondary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(HDD, SSD)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slow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to RAM.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53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141-64CB-4DD7-472F-18BBBF5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 </a:t>
            </a:r>
            <a:r>
              <a:rPr lang="sv-SE" dirty="0" err="1"/>
              <a:t>placement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F57D-8A8D-4961-BF15-0E62F4DC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penalty</a:t>
            </a:r>
            <a:r>
              <a:rPr lang="sv-SE" dirty="0"/>
              <a:t>, it is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operating system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algorithms</a:t>
            </a:r>
            <a:r>
              <a:rPr lang="sv-SE" dirty="0"/>
              <a:t> to </a:t>
            </a:r>
            <a:r>
              <a:rPr lang="sv-SE" dirty="0" err="1"/>
              <a:t>optimize</a:t>
            </a:r>
            <a:r>
              <a:rPr lang="sv-SE" dirty="0"/>
              <a:t> page </a:t>
            </a:r>
            <a:r>
              <a:rPr lang="sv-SE" dirty="0" err="1"/>
              <a:t>placement</a:t>
            </a:r>
            <a:r>
              <a:rPr lang="sv-SE" dirty="0"/>
              <a:t>. </a:t>
            </a:r>
          </a:p>
          <a:p>
            <a:r>
              <a:rPr lang="sv-SE" dirty="0"/>
              <a:t>The page to be </a:t>
            </a:r>
            <a:r>
              <a:rPr lang="sv-SE" dirty="0" err="1"/>
              <a:t>swapped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a page </a:t>
            </a:r>
            <a:r>
              <a:rPr lang="sv-SE" dirty="0" err="1"/>
              <a:t>fault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a page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not be </a:t>
            </a:r>
            <a:r>
              <a:rPr lang="sv-SE" dirty="0" err="1"/>
              <a:t>needed</a:t>
            </a:r>
            <a:r>
              <a:rPr lang="sv-SE" dirty="0"/>
              <a:t> in a long </a:t>
            </a:r>
            <a:r>
              <a:rPr lang="sv-SE" dirty="0" err="1"/>
              <a:t>time</a:t>
            </a:r>
            <a:r>
              <a:rPr lang="sv-SE" dirty="0"/>
              <a:t>.</a:t>
            </a:r>
          </a:p>
          <a:p>
            <a:r>
              <a:rPr lang="sv-SE" dirty="0"/>
              <a:t>To </a:t>
            </a:r>
            <a:r>
              <a:rPr lang="sv-SE" dirty="0" err="1"/>
              <a:t>determine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page is in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or not in an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, a page table is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/>
              <a:t>The page table is a register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helps</a:t>
            </a:r>
            <a:r>
              <a:rPr lang="sv-SE" dirty="0"/>
              <a:t> </a:t>
            </a:r>
            <a:r>
              <a:rPr lang="sv-SE" dirty="0" err="1"/>
              <a:t>map</a:t>
            </a:r>
            <a:r>
              <a:rPr lang="sv-SE" dirty="0"/>
              <a:t> 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to the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. </a:t>
            </a:r>
            <a:r>
              <a:rPr lang="sv-SE" dirty="0" err="1"/>
              <a:t>Each</a:t>
            </a:r>
            <a:r>
              <a:rPr lang="sv-SE" dirty="0"/>
              <a:t> program has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page table.</a:t>
            </a:r>
          </a:p>
          <a:p>
            <a:r>
              <a:rPr lang="sv-SE" dirty="0"/>
              <a:t>The page table </a:t>
            </a:r>
            <a:r>
              <a:rPr lang="sv-SE" dirty="0" err="1"/>
              <a:t>keeps</a:t>
            </a:r>
            <a:r>
              <a:rPr lang="sv-SE" dirty="0"/>
              <a:t>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whether</a:t>
            </a:r>
            <a:r>
              <a:rPr lang="sv-SE" dirty="0"/>
              <a:t> a page is in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or not by </a:t>
            </a:r>
            <a:r>
              <a:rPr lang="sv-SE" dirty="0" err="1"/>
              <a:t>using</a:t>
            </a:r>
            <a:r>
              <a:rPr lang="sv-SE" dirty="0"/>
              <a:t> a bit </a:t>
            </a:r>
            <a:r>
              <a:rPr lang="sv-SE" dirty="0" err="1"/>
              <a:t>called</a:t>
            </a:r>
            <a:r>
              <a:rPr lang="sv-SE" dirty="0"/>
              <a:t> the </a:t>
            </a:r>
            <a:r>
              <a:rPr lang="sv-SE" i="1" dirty="0"/>
              <a:t>valid bit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58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865B-F21A-A247-56D9-8197510D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page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B50C7-BEAD-5038-31DE-CE69A0AA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35" y="1526235"/>
            <a:ext cx="5335926" cy="4685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30139-CB09-AEB6-34A2-619E82DB54D6}"/>
              </a:ext>
            </a:extLst>
          </p:cNvPr>
          <p:cNvSpPr txBox="1"/>
          <p:nvPr/>
        </p:nvSpPr>
        <p:spPr>
          <a:xfrm>
            <a:off x="1371600" y="2360645"/>
            <a:ext cx="4338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When</a:t>
            </a:r>
            <a:r>
              <a:rPr lang="sv-SE" dirty="0"/>
              <a:t> a page is </a:t>
            </a:r>
            <a:r>
              <a:rPr lang="sv-SE" dirty="0" err="1"/>
              <a:t>needed</a:t>
            </a:r>
            <a:r>
              <a:rPr lang="sv-SE" dirty="0"/>
              <a:t>, the page table is </a:t>
            </a:r>
            <a:r>
              <a:rPr lang="sv-SE" dirty="0" err="1"/>
              <a:t>checked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If the valid bit is 0, the page is not present in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and a </a:t>
            </a:r>
            <a:r>
              <a:rPr lang="sv-SE" i="1" dirty="0"/>
              <a:t>page </a:t>
            </a:r>
            <a:r>
              <a:rPr lang="sv-SE" i="1" dirty="0" err="1"/>
              <a:t>fault</a:t>
            </a:r>
            <a:r>
              <a:rPr lang="sv-SE" dirty="0"/>
              <a:t> </a:t>
            </a:r>
            <a:r>
              <a:rPr lang="sv-SE" dirty="0" err="1"/>
              <a:t>occurs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651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1748-0E49-3CBD-EDB5-6A646B83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Dirty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00E-D790-55DF-B33D-3B3070F3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 a page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written</a:t>
            </a:r>
            <a:r>
              <a:rPr lang="sv-SE" dirty="0"/>
              <a:t> to (</a:t>
            </a:r>
            <a:r>
              <a:rPr lang="sv-SE" dirty="0" err="1"/>
              <a:t>modified</a:t>
            </a:r>
            <a:r>
              <a:rPr lang="sv-SE" dirty="0"/>
              <a:t>), it </a:t>
            </a:r>
            <a:r>
              <a:rPr lang="sv-SE" dirty="0" err="1"/>
              <a:t>needs</a:t>
            </a:r>
            <a:r>
              <a:rPr lang="sv-SE" dirty="0"/>
              <a:t> to be </a:t>
            </a:r>
            <a:r>
              <a:rPr lang="sv-SE" dirty="0" err="1"/>
              <a:t>copied</a:t>
            </a:r>
            <a:r>
              <a:rPr lang="sv-SE" dirty="0"/>
              <a:t> back to disk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swapped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page.</a:t>
            </a:r>
          </a:p>
          <a:p>
            <a:r>
              <a:rPr lang="sv-SE" dirty="0"/>
              <a:t>If the page has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read, the page is </a:t>
            </a:r>
            <a:r>
              <a:rPr lang="sv-SE" dirty="0" err="1"/>
              <a:t>already</a:t>
            </a:r>
            <a:r>
              <a:rPr lang="sv-SE" dirty="0"/>
              <a:t> on disk and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need</a:t>
            </a:r>
            <a:r>
              <a:rPr lang="sv-SE" dirty="0"/>
              <a:t> to be </a:t>
            </a:r>
            <a:r>
              <a:rPr lang="sv-SE" dirty="0" err="1"/>
              <a:t>written</a:t>
            </a:r>
            <a:r>
              <a:rPr lang="sv-SE" dirty="0"/>
              <a:t> back.</a:t>
            </a:r>
          </a:p>
          <a:p>
            <a:r>
              <a:rPr lang="sv-SE" dirty="0"/>
              <a:t>To </a:t>
            </a:r>
            <a:r>
              <a:rPr lang="sv-SE" dirty="0" err="1"/>
              <a:t>determine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page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written</a:t>
            </a:r>
            <a:r>
              <a:rPr lang="sv-SE" dirty="0"/>
              <a:t>, a </a:t>
            </a:r>
            <a:r>
              <a:rPr lang="sv-SE" dirty="0" err="1"/>
              <a:t>dirty</a:t>
            </a:r>
            <a:r>
              <a:rPr lang="sv-SE" dirty="0"/>
              <a:t> bit is </a:t>
            </a:r>
            <a:r>
              <a:rPr lang="sv-SE" dirty="0" err="1"/>
              <a:t>used</a:t>
            </a:r>
            <a:r>
              <a:rPr lang="sv-SE" dirty="0"/>
              <a:t> in the page table.</a:t>
            </a:r>
          </a:p>
          <a:p>
            <a:r>
              <a:rPr lang="sv-SE" dirty="0"/>
              <a:t>The </a:t>
            </a:r>
            <a:r>
              <a:rPr lang="sv-SE" dirty="0" err="1"/>
              <a:t>dirty</a:t>
            </a:r>
            <a:r>
              <a:rPr lang="sv-SE" dirty="0"/>
              <a:t> bit is set to 1 </a:t>
            </a:r>
            <a:r>
              <a:rPr lang="sv-SE" dirty="0" err="1"/>
              <a:t>if</a:t>
            </a:r>
            <a:r>
              <a:rPr lang="sv-SE" dirty="0"/>
              <a:t> it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written</a:t>
            </a:r>
            <a:r>
              <a:rPr lang="sv-SE" dirty="0"/>
              <a:t> to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loading</a:t>
            </a:r>
            <a:r>
              <a:rPr lang="sv-SE" dirty="0"/>
              <a:t> it from disk.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009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CFE2-6696-3C6C-4061-4CE6AB2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1B34-386F-008D-5DE1-FB43E0A1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TLB (</a:t>
            </a:r>
            <a:r>
              <a:rPr lang="sv-SE" dirty="0" err="1"/>
              <a:t>Translation</a:t>
            </a:r>
            <a:r>
              <a:rPr lang="sv-SE" dirty="0"/>
              <a:t> Look-</a:t>
            </a:r>
            <a:r>
              <a:rPr lang="sv-SE" dirty="0" err="1"/>
              <a:t>Aside</a:t>
            </a:r>
            <a:r>
              <a:rPr lang="sv-SE" dirty="0"/>
              <a:t> </a:t>
            </a:r>
            <a:r>
              <a:rPr lang="sv-SE" dirty="0" err="1"/>
              <a:t>Buffer</a:t>
            </a:r>
            <a:r>
              <a:rPr lang="sv-SE" dirty="0"/>
              <a:t>) is a </a:t>
            </a:r>
            <a:r>
              <a:rPr lang="sv-SE" dirty="0" err="1"/>
              <a:t>technique</a:t>
            </a:r>
            <a:r>
              <a:rPr lang="sv-SE" dirty="0"/>
              <a:t> to make </a:t>
            </a:r>
            <a:r>
              <a:rPr lang="sv-SE" dirty="0" err="1"/>
              <a:t>translation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faster.</a:t>
            </a:r>
          </a:p>
          <a:p>
            <a:r>
              <a:rPr lang="sv-SE" dirty="0"/>
              <a:t>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TLB is to </a:t>
            </a:r>
            <a:r>
              <a:rPr lang="sv-SE" dirty="0" err="1"/>
              <a:t>reduce</a:t>
            </a:r>
            <a:r>
              <a:rPr lang="sv-SE" dirty="0"/>
              <a:t> the </a:t>
            </a:r>
            <a:r>
              <a:rPr lang="sv-SE" dirty="0" err="1"/>
              <a:t>time</a:t>
            </a:r>
            <a:r>
              <a:rPr lang="sv-SE" dirty="0"/>
              <a:t> to get data from a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.</a:t>
            </a:r>
          </a:p>
          <a:p>
            <a:r>
              <a:rPr lang="sv-SE" dirty="0" err="1"/>
              <a:t>Without</a:t>
            </a:r>
            <a:r>
              <a:rPr lang="sv-SE" dirty="0"/>
              <a:t> TLB, to get data from an </a:t>
            </a:r>
            <a:r>
              <a:rPr lang="sv-SE" dirty="0" err="1"/>
              <a:t>address</a:t>
            </a:r>
            <a:r>
              <a:rPr lang="sv-SE" dirty="0"/>
              <a:t>, </a:t>
            </a:r>
            <a:r>
              <a:rPr lang="sv-SE" dirty="0" err="1"/>
              <a:t>two</a:t>
            </a:r>
            <a:r>
              <a:rPr lang="sv-SE" dirty="0"/>
              <a:t> operations </a:t>
            </a:r>
            <a:r>
              <a:rPr lang="sv-SE" dirty="0" err="1"/>
              <a:t>need</a:t>
            </a:r>
            <a:r>
              <a:rPr lang="sv-SE" dirty="0"/>
              <a:t> to be </a:t>
            </a:r>
            <a:r>
              <a:rPr lang="sv-SE" dirty="0" err="1"/>
              <a:t>done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Get the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by </a:t>
            </a:r>
            <a:r>
              <a:rPr lang="sv-SE" dirty="0" err="1"/>
              <a:t>translating</a:t>
            </a:r>
            <a:r>
              <a:rPr lang="sv-SE" dirty="0"/>
              <a:t> 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</a:t>
            </a:r>
            <a:endParaRPr lang="sv-SE" dirty="0"/>
          </a:p>
          <a:p>
            <a:pPr lvl="1"/>
            <a:r>
              <a:rPr lang="sv-SE" dirty="0"/>
              <a:t>Read the data from the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</a:t>
            </a:r>
            <a:endParaRPr lang="sv-SE" dirty="0"/>
          </a:p>
          <a:p>
            <a:r>
              <a:rPr lang="sv-SE" dirty="0"/>
              <a:t>The TLB </a:t>
            </a:r>
            <a:r>
              <a:rPr lang="sv-SE" dirty="0" err="1"/>
              <a:t>works</a:t>
            </a:r>
            <a:r>
              <a:rPr lang="sv-SE" dirty="0"/>
              <a:t> as a cache </a:t>
            </a:r>
            <a:r>
              <a:rPr lang="sv-SE" dirty="0" err="1"/>
              <a:t>memory</a:t>
            </a:r>
            <a:r>
              <a:rPr lang="sv-SE" dirty="0"/>
              <a:t> for the page table.</a:t>
            </a:r>
          </a:p>
          <a:p>
            <a:r>
              <a:rPr lang="sv-SE" dirty="0"/>
              <a:t>The ref bit in the table </a:t>
            </a:r>
            <a:r>
              <a:rPr lang="sv-SE" dirty="0" err="1"/>
              <a:t>indicates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the page is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98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129D-3918-17B4-9556-44B05A4C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TLB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4B2F9-52B4-A6B7-148F-3F66949A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3" y="2026949"/>
            <a:ext cx="5726566" cy="40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4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3BEF-708C-7B98-3388-8AC978DE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Pipelining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5D01-9126-B558-8950-F3323C0D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00" y="1589242"/>
            <a:ext cx="11113200" cy="2192506"/>
          </a:xfrm>
        </p:spPr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 </a:t>
            </a:r>
            <a:r>
              <a:rPr lang="sv-SE" dirty="0" err="1"/>
              <a:t>increase</a:t>
            </a:r>
            <a:r>
              <a:rPr lang="sv-SE" dirty="0"/>
              <a:t> the speed </a:t>
            </a:r>
            <a:r>
              <a:rPr lang="sv-SE" dirty="0" err="1"/>
              <a:t>of</a:t>
            </a:r>
            <a:r>
              <a:rPr lang="sv-SE" dirty="0"/>
              <a:t> a computer programs is </a:t>
            </a:r>
            <a:r>
              <a:rPr lang="sv-SE" i="1" dirty="0"/>
              <a:t>data </a:t>
            </a:r>
            <a:r>
              <a:rPr lang="sv-SE" i="1" dirty="0" err="1"/>
              <a:t>pipelining</a:t>
            </a:r>
            <a:r>
              <a:rPr lang="sv-SE" dirty="0"/>
              <a:t>.</a:t>
            </a:r>
          </a:p>
          <a:p>
            <a:r>
              <a:rPr lang="sv-SE" dirty="0"/>
              <a:t>In a </a:t>
            </a:r>
            <a:r>
              <a:rPr lang="sv-SE" dirty="0" err="1"/>
              <a:t>pipelined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r>
              <a:rPr lang="sv-SE" dirty="0"/>
              <a:t>, data </a:t>
            </a:r>
            <a:r>
              <a:rPr lang="sv-SE" dirty="0" err="1"/>
              <a:t>flows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a series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i="1" dirty="0" err="1"/>
              <a:t>stages</a:t>
            </a:r>
            <a:r>
              <a:rPr lang="sv-SE" i="1" dirty="0"/>
              <a:t>, </a:t>
            </a:r>
            <a:r>
              <a:rPr lang="sv-SE" dirty="0" err="1"/>
              <a:t>done</a:t>
            </a:r>
            <a:r>
              <a:rPr lang="sv-SE" dirty="0"/>
              <a:t> in </a:t>
            </a:r>
            <a:r>
              <a:rPr lang="sv-SE" dirty="0" err="1"/>
              <a:t>sequence</a:t>
            </a:r>
            <a:r>
              <a:rPr lang="sv-SE" i="1" dirty="0"/>
              <a:t>.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picture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!</a:t>
            </a:r>
          </a:p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peace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must go </a:t>
            </a:r>
            <a:r>
              <a:rPr lang="sv-SE" dirty="0" err="1"/>
              <a:t>through</a:t>
            </a:r>
            <a:r>
              <a:rPr lang="sv-SE" dirty="0"/>
              <a:t> all the </a:t>
            </a:r>
            <a:r>
              <a:rPr lang="sv-SE" dirty="0" err="1"/>
              <a:t>stages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computation</a:t>
            </a:r>
            <a:r>
              <a:rPr lang="sv-SE" dirty="0"/>
              <a:t> is </a:t>
            </a:r>
            <a:r>
              <a:rPr lang="sv-SE" dirty="0" err="1"/>
              <a:t>complete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advantage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pipelining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a new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enter</a:t>
            </a:r>
            <a:r>
              <a:rPr lang="sv-SE" dirty="0"/>
              <a:t> the pipeline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has </a:t>
            </a:r>
            <a:r>
              <a:rPr lang="sv-SE" dirty="0" err="1"/>
              <a:t>completed</a:t>
            </a:r>
            <a:r>
              <a:rPr lang="sv-SE" dirty="0"/>
              <a:t> all </a:t>
            </a:r>
            <a:r>
              <a:rPr lang="sv-SE" dirty="0" err="1"/>
              <a:t>stages</a:t>
            </a:r>
            <a:r>
              <a:rPr lang="sv-SE" dirty="0"/>
              <a:t>.</a:t>
            </a:r>
          </a:p>
          <a:p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overlapped</a:t>
            </a:r>
            <a:r>
              <a:rPr lang="sv-SE" dirty="0"/>
              <a:t> in </a:t>
            </a:r>
            <a:r>
              <a:rPr lang="sv-SE" dirty="0" err="1"/>
              <a:t>execusion</a:t>
            </a:r>
            <a:r>
              <a:rPr lang="sv-SE" dirty="0"/>
              <a:t>, </a:t>
            </a:r>
            <a:r>
              <a:rPr lang="sv-SE" dirty="0" err="1"/>
              <a:t>much</a:t>
            </a:r>
            <a:r>
              <a:rPr lang="sv-SE" dirty="0"/>
              <a:t> like an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1026" name="Picture 2" descr="The five-stage pipeline ">
            <a:extLst>
              <a:ext uri="{FF2B5EF4-FFF2-40B4-BE49-F238E27FC236}">
                <a16:creationId xmlns:a16="http://schemas.microsoft.com/office/drawing/2014/main" id="{E917413F-2D60-14BD-9B92-56CD0BAA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44" y="4632302"/>
            <a:ext cx="4062985" cy="1546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2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8F8-4A95-D550-EABC-FDB1B4B0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From </a:t>
            </a:r>
            <a:r>
              <a:rPr lang="sv-SE" dirty="0" err="1"/>
              <a:t>Patterson&amp;Hennessy</a:t>
            </a:r>
            <a:r>
              <a:rPr lang="sv-SE" dirty="0"/>
              <a:t>: </a:t>
            </a:r>
            <a:r>
              <a:rPr lang="sv-SE" dirty="0" err="1"/>
              <a:t>Laundry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7543-6037-8CAA-C8CE-2AA2718F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an </a:t>
            </a:r>
            <a:r>
              <a:rPr lang="sv-SE" dirty="0" err="1"/>
              <a:t>everyday</a:t>
            </a:r>
            <a:r>
              <a:rPr lang="sv-SE" dirty="0"/>
              <a:t> situation </a:t>
            </a:r>
            <a:r>
              <a:rPr lang="sv-SE" dirty="0" err="1"/>
              <a:t>where</a:t>
            </a:r>
            <a:r>
              <a:rPr lang="sv-SE" dirty="0"/>
              <a:t> the </a:t>
            </a:r>
            <a:r>
              <a:rPr lang="sv-SE" dirty="0" err="1"/>
              <a:t>concept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pipelining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/>
              <a:t>Think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dirty="0" err="1"/>
              <a:t>laundry</a:t>
            </a:r>
            <a:r>
              <a:rPr lang="sv-SE" dirty="0"/>
              <a:t> stations: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Place </a:t>
            </a:r>
            <a:r>
              <a:rPr lang="sv-SE" dirty="0" err="1"/>
              <a:t>dirty</a:t>
            </a:r>
            <a:r>
              <a:rPr lang="sv-SE" dirty="0"/>
              <a:t> </a:t>
            </a:r>
            <a:r>
              <a:rPr lang="sv-SE" dirty="0" err="1"/>
              <a:t>clothes</a:t>
            </a:r>
            <a:r>
              <a:rPr lang="sv-SE" dirty="0"/>
              <a:t> in the </a:t>
            </a:r>
            <a:r>
              <a:rPr lang="sv-SE" dirty="0" err="1"/>
              <a:t>washer</a:t>
            </a:r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washer</a:t>
            </a:r>
            <a:r>
              <a:rPr lang="sv-SE" dirty="0"/>
              <a:t> has </a:t>
            </a:r>
            <a:r>
              <a:rPr lang="sv-SE" dirty="0" err="1"/>
              <a:t>finished</a:t>
            </a:r>
            <a:r>
              <a:rPr lang="sv-SE" dirty="0"/>
              <a:t>, </a:t>
            </a:r>
            <a:r>
              <a:rPr lang="sv-SE" dirty="0" err="1"/>
              <a:t>place</a:t>
            </a:r>
            <a:r>
              <a:rPr lang="sv-SE" dirty="0"/>
              <a:t> the </a:t>
            </a:r>
            <a:r>
              <a:rPr lang="sv-SE" dirty="0" err="1"/>
              <a:t>wet</a:t>
            </a:r>
            <a:r>
              <a:rPr lang="sv-SE" dirty="0"/>
              <a:t> </a:t>
            </a:r>
            <a:r>
              <a:rPr lang="sv-SE" dirty="0" err="1"/>
              <a:t>clothes</a:t>
            </a:r>
            <a:r>
              <a:rPr lang="sv-SE" dirty="0"/>
              <a:t> in the </a:t>
            </a:r>
            <a:r>
              <a:rPr lang="sv-SE" dirty="0" err="1"/>
              <a:t>dryer</a:t>
            </a:r>
            <a:endParaRPr lang="sv-SE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dryer</a:t>
            </a:r>
            <a:r>
              <a:rPr lang="sv-SE" dirty="0"/>
              <a:t> is </a:t>
            </a:r>
            <a:r>
              <a:rPr lang="sv-SE" dirty="0" err="1"/>
              <a:t>finished</a:t>
            </a:r>
            <a:r>
              <a:rPr lang="sv-SE" dirty="0"/>
              <a:t>, </a:t>
            </a:r>
            <a:r>
              <a:rPr lang="sv-SE" dirty="0" err="1"/>
              <a:t>put</a:t>
            </a:r>
            <a:r>
              <a:rPr lang="sv-SE" dirty="0"/>
              <a:t> the </a:t>
            </a:r>
            <a:r>
              <a:rPr lang="sv-SE" dirty="0" err="1"/>
              <a:t>dry</a:t>
            </a:r>
            <a:r>
              <a:rPr lang="sv-SE" dirty="0"/>
              <a:t> </a:t>
            </a:r>
            <a:r>
              <a:rPr lang="sv-SE" dirty="0" err="1"/>
              <a:t>clothes</a:t>
            </a:r>
            <a:r>
              <a:rPr lang="sv-SE" dirty="0"/>
              <a:t> on a table and </a:t>
            </a:r>
            <a:r>
              <a:rPr lang="sv-SE" dirty="0" err="1"/>
              <a:t>fold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folding</a:t>
            </a:r>
            <a:r>
              <a:rPr lang="sv-SE" dirty="0"/>
              <a:t> is </a:t>
            </a:r>
            <a:r>
              <a:rPr lang="sv-SE" dirty="0" err="1"/>
              <a:t>finished</a:t>
            </a:r>
            <a:r>
              <a:rPr lang="sv-SE" dirty="0"/>
              <a:t>, </a:t>
            </a:r>
            <a:r>
              <a:rPr lang="sv-SE" dirty="0" err="1"/>
              <a:t>put</a:t>
            </a:r>
            <a:r>
              <a:rPr lang="sv-SE" dirty="0"/>
              <a:t> the </a:t>
            </a:r>
            <a:r>
              <a:rPr lang="sv-SE" dirty="0" err="1"/>
              <a:t>clothed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in a </a:t>
            </a:r>
            <a:r>
              <a:rPr lang="sv-SE" dirty="0" err="1"/>
              <a:t>cabinet</a:t>
            </a:r>
            <a:r>
              <a:rPr lang="sv-SE" dirty="0"/>
              <a:t>.</a:t>
            </a:r>
          </a:p>
          <a:p>
            <a:r>
              <a:rPr lang="sv-SE" dirty="0"/>
              <a:t>It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lot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laundry</a:t>
            </a:r>
            <a:r>
              <a:rPr lang="sv-SE" dirty="0"/>
              <a:t>, It </a:t>
            </a:r>
            <a:r>
              <a:rPr lang="sv-SE" dirty="0" err="1"/>
              <a:t>would</a:t>
            </a:r>
            <a:r>
              <a:rPr lang="sv-SE" dirty="0"/>
              <a:t> not be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to do </a:t>
            </a:r>
            <a:r>
              <a:rPr lang="sv-SE" dirty="0" err="1"/>
              <a:t>let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laundry</a:t>
            </a:r>
            <a:r>
              <a:rPr lang="sv-SE" dirty="0"/>
              <a:t> at a </a:t>
            </a:r>
            <a:r>
              <a:rPr lang="sv-SE" dirty="0" err="1"/>
              <a:t>time</a:t>
            </a:r>
            <a:r>
              <a:rPr lang="sv-SE" dirty="0"/>
              <a:t> go </a:t>
            </a:r>
            <a:r>
              <a:rPr lang="sv-SE" dirty="0" err="1"/>
              <a:t>through</a:t>
            </a:r>
            <a:r>
              <a:rPr lang="sv-SE" dirty="0"/>
              <a:t> all the </a:t>
            </a:r>
            <a:r>
              <a:rPr lang="sv-SE" dirty="0" err="1"/>
              <a:t>stages</a:t>
            </a:r>
            <a:r>
              <a:rPr lang="sv-SE" dirty="0"/>
              <a:t>, 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done</a:t>
            </a:r>
            <a:r>
              <a:rPr lang="sv-SE" dirty="0"/>
              <a:t> in </a:t>
            </a:r>
            <a:r>
              <a:rPr lang="sv-SE" dirty="0" err="1"/>
              <a:t>parallel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1 is in the </a:t>
            </a:r>
            <a:r>
              <a:rPr lang="sv-SE" dirty="0" err="1"/>
              <a:t>dryer</a:t>
            </a:r>
            <a:r>
              <a:rPr lang="sv-SE" dirty="0"/>
              <a:t>, </a:t>
            </a:r>
            <a:r>
              <a:rPr lang="sv-SE" dirty="0" err="1"/>
              <a:t>put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1 in the </a:t>
            </a:r>
            <a:r>
              <a:rPr lang="sv-SE" dirty="0" err="1"/>
              <a:t>washer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57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C044-96C5-54B2-F3D8-3C09A0F1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Sequential</a:t>
            </a:r>
            <a:r>
              <a:rPr lang="sv-SE" dirty="0"/>
              <a:t> vs </a:t>
            </a:r>
            <a:r>
              <a:rPr lang="sv-SE" dirty="0" err="1"/>
              <a:t>pipelined</a:t>
            </a:r>
            <a:r>
              <a:rPr lang="sv-SE" dirty="0"/>
              <a:t> </a:t>
            </a:r>
            <a:r>
              <a:rPr lang="sv-SE" dirty="0" err="1"/>
              <a:t>laundry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5A98-9E25-F855-F746-AD020764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72" y="1466314"/>
            <a:ext cx="5725845" cy="43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0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220F-6A05-A699-1E8A-E0E4294A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Througput</a:t>
            </a:r>
            <a:r>
              <a:rPr lang="sv-SE" dirty="0"/>
              <a:t> </a:t>
            </a:r>
            <a:r>
              <a:rPr lang="sv-SE" dirty="0" err="1"/>
              <a:t>increase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67E0-42A7-1D6F-E40C-EEDE2BC2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the ideal situation, the </a:t>
            </a:r>
            <a:r>
              <a:rPr lang="sv-SE" dirty="0" err="1"/>
              <a:t>throught</a:t>
            </a:r>
            <a:r>
              <a:rPr lang="sv-SE" dirty="0"/>
              <a:t> (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per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) </a:t>
            </a:r>
            <a:r>
              <a:rPr lang="sv-SE" dirty="0" err="1"/>
              <a:t>increases</a:t>
            </a:r>
            <a:r>
              <a:rPr lang="sv-SE" dirty="0"/>
              <a:t> by a </a:t>
            </a:r>
            <a:r>
              <a:rPr lang="sv-SE" dirty="0" err="1"/>
              <a:t>factor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to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stages</a:t>
            </a:r>
            <a:r>
              <a:rPr lang="sv-SE" dirty="0"/>
              <a:t> in the pipeline.</a:t>
            </a:r>
          </a:p>
          <a:p>
            <a:r>
              <a:rPr lang="sv-SE" dirty="0"/>
              <a:t>In the </a:t>
            </a:r>
            <a:r>
              <a:rPr lang="sv-SE" dirty="0" err="1"/>
              <a:t>laundry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, the ideal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throught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a </a:t>
            </a:r>
            <a:r>
              <a:rPr lang="sv-SE" dirty="0" err="1"/>
              <a:t>factor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all </a:t>
            </a:r>
            <a:r>
              <a:rPr lang="sv-SE" dirty="0" err="1"/>
              <a:t>stages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.</a:t>
            </a:r>
          </a:p>
          <a:p>
            <a:r>
              <a:rPr lang="sv-SE" dirty="0"/>
              <a:t>If </a:t>
            </a:r>
            <a:r>
              <a:rPr lang="sv-SE" dirty="0" err="1"/>
              <a:t>one</a:t>
            </a:r>
            <a:r>
              <a:rPr lang="sv-SE" dirty="0"/>
              <a:t> station </a:t>
            </a: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longer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suppose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dryer</a:t>
            </a:r>
            <a:r>
              <a:rPr lang="sv-SE" dirty="0"/>
              <a:t> </a:t>
            </a: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twice</a:t>
            </a:r>
            <a:r>
              <a:rPr lang="sv-SE" dirty="0"/>
              <a:t> the </a:t>
            </a:r>
            <a:r>
              <a:rPr lang="sv-SE" dirty="0" err="1"/>
              <a:t>time</a:t>
            </a:r>
            <a:r>
              <a:rPr lang="sv-SE" dirty="0"/>
              <a:t> to </a:t>
            </a:r>
            <a:r>
              <a:rPr lang="sv-SE" dirty="0" err="1"/>
              <a:t>complete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to the </a:t>
            </a:r>
            <a:r>
              <a:rPr lang="sv-SE" dirty="0" err="1"/>
              <a:t>washer</a:t>
            </a:r>
            <a:r>
              <a:rPr lang="sv-SE" dirty="0"/>
              <a:t>, the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througput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smaller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stage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takes</a:t>
            </a:r>
            <a:r>
              <a:rPr lang="sv-SE" dirty="0"/>
              <a:t> the </a:t>
            </a:r>
            <a:r>
              <a:rPr lang="sv-SE" dirty="0" err="1"/>
              <a:t>longest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set the limit to the </a:t>
            </a:r>
            <a:r>
              <a:rPr lang="sv-SE" dirty="0" err="1"/>
              <a:t>increase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througput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64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89EB-00E9-0612-857A-AB643832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hierarchy</a:t>
            </a:r>
            <a:endParaRPr lang="sv-SE" dirty="0"/>
          </a:p>
        </p:txBody>
      </p:sp>
      <p:pic>
        <p:nvPicPr>
          <p:cNvPr id="1026" name="Picture 2" descr="Cache and memory hierarchy Flashcards | Quizlet">
            <a:extLst>
              <a:ext uri="{FF2B5EF4-FFF2-40B4-BE49-F238E27FC236}">
                <a16:creationId xmlns:a16="http://schemas.microsoft.com/office/drawing/2014/main" id="{83214BB1-B249-5D2B-5CB4-A652A91E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57" y="2346941"/>
            <a:ext cx="5358359" cy="35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555F21-8993-15F8-00B6-E9B1CC20DDDA}"/>
              </a:ext>
            </a:extLst>
          </p:cNvPr>
          <p:cNvSpPr txBox="1"/>
          <p:nvPr/>
        </p:nvSpPr>
        <p:spPr>
          <a:xfrm>
            <a:off x="7800392" y="2239347"/>
            <a:ext cx="4133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pyramid shows the </a:t>
            </a:r>
            <a:r>
              <a:rPr lang="sv-SE" dirty="0" err="1"/>
              <a:t>capacity</a:t>
            </a:r>
            <a:r>
              <a:rPr lang="sv-SE" dirty="0"/>
              <a:t> and speed for different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types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Fast </a:t>
            </a:r>
            <a:r>
              <a:rPr lang="sv-SE" dirty="0" err="1"/>
              <a:t>memorys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</a:t>
            </a:r>
            <a:r>
              <a:rPr lang="sv-SE" dirty="0" err="1"/>
              <a:t>compared</a:t>
            </a:r>
            <a:r>
              <a:rPr lang="sv-SE" dirty="0"/>
              <a:t> to </a:t>
            </a:r>
            <a:r>
              <a:rPr lang="sv-SE" dirty="0" err="1"/>
              <a:t>slower</a:t>
            </a:r>
            <a:r>
              <a:rPr lang="sv-SE" dirty="0"/>
              <a:t> </a:t>
            </a:r>
            <a:r>
              <a:rPr lang="sv-SE" dirty="0" err="1"/>
              <a:t>memories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is a </a:t>
            </a:r>
            <a:r>
              <a:rPr lang="sv-SE" dirty="0" err="1"/>
              <a:t>technique</a:t>
            </a:r>
            <a:r>
              <a:rPr lang="sv-SE" dirty="0"/>
              <a:t> to </a:t>
            </a:r>
            <a:r>
              <a:rPr lang="sv-SE" dirty="0" err="1"/>
              <a:t>allow</a:t>
            </a:r>
            <a:r>
              <a:rPr lang="sv-SE" dirty="0"/>
              <a:t> </a:t>
            </a:r>
            <a:r>
              <a:rPr lang="sv-SE" dirty="0" err="1"/>
              <a:t>primary</a:t>
            </a:r>
            <a:r>
              <a:rPr lang="sv-SE" dirty="0"/>
              <a:t> and </a:t>
            </a:r>
            <a:r>
              <a:rPr lang="sv-SE" dirty="0" err="1"/>
              <a:t>secondary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to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 to form a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, </a:t>
            </a:r>
            <a:r>
              <a:rPr lang="sv-SE" dirty="0" err="1"/>
              <a:t>that</a:t>
            </a:r>
            <a:r>
              <a:rPr lang="sv-SE" dirty="0"/>
              <a:t> gives the illusion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primary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889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102B-4457-E623-95EB-C69ED751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Stages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execusion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ED4C-3596-8896-9F53-4A0DAA704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3976918"/>
          </a:xfrm>
        </p:spPr>
        <p:txBody>
          <a:bodyPr/>
          <a:lstStyle/>
          <a:p>
            <a:pPr marL="0" indent="0">
              <a:buNone/>
            </a:pPr>
            <a:r>
              <a:rPr lang="sv-SE" dirty="0" err="1"/>
              <a:t>Typically</a:t>
            </a:r>
            <a:r>
              <a:rPr lang="sv-SE" dirty="0"/>
              <a:t>,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five</a:t>
            </a:r>
            <a:r>
              <a:rPr lang="sv-SE" dirty="0"/>
              <a:t> </a:t>
            </a:r>
            <a:r>
              <a:rPr lang="sv-SE" dirty="0" err="1"/>
              <a:t>stages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 for a LEGv8 </a:t>
            </a:r>
            <a:r>
              <a:rPr lang="sv-SE" dirty="0" err="1"/>
              <a:t>instruction</a:t>
            </a:r>
            <a:r>
              <a:rPr lang="sv-SE" dirty="0"/>
              <a:t> (page 285):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Fetch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from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 Read registers, </a:t>
            </a:r>
            <a:r>
              <a:rPr lang="sv-SE" dirty="0" err="1"/>
              <a:t>decode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Execute</a:t>
            </a:r>
            <a:r>
              <a:rPr lang="sv-SE" dirty="0"/>
              <a:t> operation or </a:t>
            </a:r>
            <a:r>
              <a:rPr lang="sv-SE" dirty="0" err="1"/>
              <a:t>calculate</a:t>
            </a:r>
            <a:r>
              <a:rPr lang="sv-SE" dirty="0"/>
              <a:t> an </a:t>
            </a:r>
            <a:r>
              <a:rPr lang="sv-SE" dirty="0" err="1"/>
              <a:t>address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Access an </a:t>
            </a:r>
            <a:r>
              <a:rPr lang="sv-SE" dirty="0" err="1"/>
              <a:t>operand</a:t>
            </a:r>
            <a:r>
              <a:rPr lang="sv-SE" dirty="0"/>
              <a:t> in data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a register.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executing</a:t>
            </a:r>
            <a:r>
              <a:rPr lang="sv-SE" dirty="0"/>
              <a:t> a program,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saved</a:t>
            </a:r>
            <a:r>
              <a:rPr lang="sv-SE" dirty="0"/>
              <a:t> by </a:t>
            </a:r>
            <a:r>
              <a:rPr lang="sv-SE" dirty="0" err="1"/>
              <a:t>letting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start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previous</a:t>
            </a:r>
            <a:r>
              <a:rPr lang="sv-SE" dirty="0"/>
              <a:t> has </a:t>
            </a:r>
            <a:r>
              <a:rPr lang="sv-SE" dirty="0" err="1"/>
              <a:t>gone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all </a:t>
            </a:r>
            <a:r>
              <a:rPr lang="sv-SE" dirty="0" err="1"/>
              <a:t>stages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03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A83A-2931-D843-8F53-D26379A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Sequential</a:t>
            </a:r>
            <a:r>
              <a:rPr lang="sv-SE" dirty="0"/>
              <a:t> vs </a:t>
            </a:r>
            <a:r>
              <a:rPr lang="sv-SE" dirty="0" err="1"/>
              <a:t>pipelined</a:t>
            </a:r>
            <a:r>
              <a:rPr lang="sv-SE" dirty="0"/>
              <a:t> </a:t>
            </a: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LEGv8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480E-5254-0B12-9540-7B56B906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6" y="1549199"/>
            <a:ext cx="6619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1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720-EC61-BD84-9688-C9CACE3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Limits to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increase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2A94-E4E0-27D1-B734-2CAEDBA8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performance</a:t>
            </a:r>
            <a:r>
              <a:rPr lang="sv-SE" dirty="0"/>
              <a:t> is </a:t>
            </a:r>
            <a:r>
              <a:rPr lang="sv-SE" dirty="0" err="1"/>
              <a:t>generally</a:t>
            </a:r>
            <a:r>
              <a:rPr lang="sv-SE" dirty="0"/>
              <a:t> not proportional to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pipeline </a:t>
            </a:r>
            <a:r>
              <a:rPr lang="sv-SE" dirty="0" err="1"/>
              <a:t>stages</a:t>
            </a:r>
            <a:r>
              <a:rPr lang="sv-SE" dirty="0"/>
              <a:t>.</a:t>
            </a:r>
          </a:p>
          <a:p>
            <a:r>
              <a:rPr lang="sv-SE" dirty="0" err="1"/>
              <a:t>One</a:t>
            </a:r>
            <a:r>
              <a:rPr lang="sv-SE" dirty="0"/>
              <a:t> limit is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, like </a:t>
            </a:r>
            <a:r>
              <a:rPr lang="sv-SE" dirty="0" err="1"/>
              <a:t>memory</a:t>
            </a:r>
            <a:r>
              <a:rPr lang="sv-SE" dirty="0"/>
              <a:t> access,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slower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register access.</a:t>
            </a:r>
          </a:p>
          <a:p>
            <a:r>
              <a:rPr lang="sv-SE" dirty="0"/>
              <a:t>Like in the </a:t>
            </a:r>
            <a:r>
              <a:rPr lang="sv-SE" dirty="0" err="1"/>
              <a:t>laundry</a:t>
            </a:r>
            <a:r>
              <a:rPr lang="sv-SE" dirty="0"/>
              <a:t> </a:t>
            </a:r>
            <a:r>
              <a:rPr lang="sv-SE" dirty="0" err="1"/>
              <a:t>analogy</a:t>
            </a:r>
            <a:r>
              <a:rPr lang="sv-SE" dirty="0"/>
              <a:t>, the </a:t>
            </a:r>
            <a:r>
              <a:rPr lang="sv-SE" dirty="0" err="1"/>
              <a:t>slowest</a:t>
            </a:r>
            <a:r>
              <a:rPr lang="sv-SE" dirty="0"/>
              <a:t> </a:t>
            </a:r>
            <a:r>
              <a:rPr lang="sv-SE" dirty="0" err="1"/>
              <a:t>stages</a:t>
            </a:r>
            <a:r>
              <a:rPr lang="sv-SE" dirty="0"/>
              <a:t> </a:t>
            </a:r>
            <a:r>
              <a:rPr lang="sv-SE" dirty="0" err="1"/>
              <a:t>put</a:t>
            </a:r>
            <a:r>
              <a:rPr lang="sv-SE" dirty="0"/>
              <a:t> the limit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increase</a:t>
            </a:r>
            <a:r>
              <a:rPr lang="sv-SE" dirty="0"/>
              <a:t>.</a:t>
            </a:r>
          </a:p>
          <a:p>
            <a:r>
              <a:rPr lang="sv-SE" dirty="0" err="1"/>
              <a:t>Also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situations </a:t>
            </a:r>
            <a:r>
              <a:rPr lang="sv-SE" dirty="0" err="1"/>
              <a:t>where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depend</a:t>
            </a:r>
            <a:r>
              <a:rPr lang="sv-SE" dirty="0"/>
              <a:t> on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i="1" dirty="0"/>
              <a:t>pipeline </a:t>
            </a:r>
            <a:r>
              <a:rPr lang="sv-SE" i="1" dirty="0" err="1"/>
              <a:t>hazards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37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D4B-0726-ECC1-B3E1-50B94CB3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Pipeline </a:t>
            </a:r>
            <a:r>
              <a:rPr lang="sv-SE" dirty="0" err="1"/>
              <a:t>Hazards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067F-DD43-0081-9180-4F51158E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Three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events (</a:t>
            </a:r>
            <a:r>
              <a:rPr lang="sv-SE" dirty="0" err="1"/>
              <a:t>hazards</a:t>
            </a:r>
            <a:r>
              <a:rPr lang="sv-SE" dirty="0"/>
              <a:t>)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prevent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from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executed</a:t>
            </a:r>
            <a:r>
              <a:rPr lang="sv-SE" dirty="0"/>
              <a:t> (page 292):</a:t>
            </a:r>
          </a:p>
          <a:p>
            <a:pPr lvl="1"/>
            <a:r>
              <a:rPr lang="sv-SE" dirty="0" err="1"/>
              <a:t>Structural</a:t>
            </a:r>
            <a:r>
              <a:rPr lang="sv-SE" dirty="0"/>
              <a:t> </a:t>
            </a:r>
            <a:r>
              <a:rPr lang="sv-SE" dirty="0" err="1"/>
              <a:t>Hazards</a:t>
            </a:r>
            <a:r>
              <a:rPr lang="sv-SE" dirty="0"/>
              <a:t>: If the hardware </a:t>
            </a:r>
            <a:r>
              <a:rPr lang="sv-SE" dirty="0" err="1"/>
              <a:t>architecture</a:t>
            </a:r>
            <a:r>
              <a:rPr lang="sv-SE" dirty="0"/>
              <a:t> </a:t>
            </a:r>
            <a:r>
              <a:rPr lang="sv-SE" dirty="0" err="1"/>
              <a:t>prevents</a:t>
            </a:r>
            <a:r>
              <a:rPr lang="sv-SE" dirty="0"/>
              <a:t> a combination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at the same </a:t>
            </a:r>
            <a:r>
              <a:rPr lang="sv-SE" dirty="0" err="1"/>
              <a:t>time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Data </a:t>
            </a:r>
            <a:r>
              <a:rPr lang="sv-SE" dirty="0" err="1"/>
              <a:t>Hazards</a:t>
            </a:r>
            <a:r>
              <a:rPr lang="sv-SE" dirty="0"/>
              <a:t>: If an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it </a:t>
            </a:r>
            <a:r>
              <a:rPr lang="sv-SE" dirty="0" err="1"/>
              <a:t>needs</a:t>
            </a:r>
            <a:r>
              <a:rPr lang="sv-SE" dirty="0"/>
              <a:t> </a:t>
            </a:r>
            <a:r>
              <a:rPr lang="sv-SE" dirty="0" err="1"/>
              <a:t>result</a:t>
            </a:r>
            <a:r>
              <a:rPr lang="sv-SE" dirty="0"/>
              <a:t> from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.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ADD X2, X0, X1		SUB X4, X2, X3</a:t>
            </a:r>
            <a:br>
              <a:rPr lang="sv-SE" dirty="0"/>
            </a:br>
            <a:r>
              <a:rPr lang="sv-SE" dirty="0"/>
              <a:t>The second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 from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Control </a:t>
            </a:r>
            <a:r>
              <a:rPr lang="sv-SE" dirty="0" err="1"/>
              <a:t>Hazards</a:t>
            </a:r>
            <a:r>
              <a:rPr lang="sv-SE" dirty="0"/>
              <a:t>: If the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fetched</a:t>
            </a:r>
            <a:r>
              <a:rPr lang="sv-SE" dirty="0"/>
              <a:t> is not the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is </a:t>
            </a:r>
            <a:r>
              <a:rPr lang="sv-SE" dirty="0" err="1"/>
              <a:t>needed</a:t>
            </a:r>
            <a:r>
              <a:rPr lang="sv-SE" dirty="0"/>
              <a:t>.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occurs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the program </a:t>
            </a: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in a </a:t>
            </a:r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06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AF9-236D-5ADC-F111-4A5D8C6B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  <a:r>
              <a:rPr lang="sv-SE" dirty="0"/>
              <a:t>: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0980-B1C9-9B62-4666-C49E8B3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Patterson &amp; </a:t>
            </a:r>
            <a:r>
              <a:rPr lang="sv-SE" dirty="0" err="1"/>
              <a:t>Hennessy</a:t>
            </a:r>
            <a:r>
              <a:rPr lang="sv-SE" dirty="0"/>
              <a:t> </a:t>
            </a:r>
            <a:r>
              <a:rPr lang="sv-SE" dirty="0" err="1"/>
              <a:t>section</a:t>
            </a:r>
            <a:r>
              <a:rPr lang="sv-SE" dirty="0"/>
              <a:t> 5.7, pages 441-456</a:t>
            </a:r>
          </a:p>
          <a:p>
            <a:r>
              <a:rPr lang="sv-SE" dirty="0" err="1"/>
              <a:t>Sections</a:t>
            </a:r>
            <a:r>
              <a:rPr lang="sv-SE" dirty="0"/>
              <a:t> 5.1-5.6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hierarchies</a:t>
            </a:r>
            <a:r>
              <a:rPr lang="sv-SE" dirty="0"/>
              <a:t>, cache </a:t>
            </a:r>
            <a:r>
              <a:rPr lang="sv-SE" dirty="0" err="1"/>
              <a:t>memory</a:t>
            </a:r>
            <a:r>
              <a:rPr lang="sv-SE" dirty="0"/>
              <a:t> and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machines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recommended</a:t>
            </a:r>
            <a:r>
              <a:rPr lang="sv-SE" dirty="0"/>
              <a:t> and makes it </a:t>
            </a:r>
            <a:r>
              <a:rPr lang="sv-SE" dirty="0" err="1"/>
              <a:t>easier</a:t>
            </a:r>
            <a:r>
              <a:rPr lang="sv-SE" dirty="0"/>
              <a:t> to understand </a:t>
            </a:r>
            <a:r>
              <a:rPr lang="sv-SE" dirty="0" err="1"/>
              <a:t>section</a:t>
            </a:r>
            <a:r>
              <a:rPr lang="sv-SE" dirty="0"/>
              <a:t> 5.7</a:t>
            </a:r>
          </a:p>
          <a:p>
            <a:pPr marL="0" indent="0">
              <a:buNone/>
            </a:pPr>
            <a:r>
              <a:rPr lang="sv-SE" dirty="0"/>
              <a:t>Youtube videos:</a:t>
            </a:r>
          </a:p>
          <a:p>
            <a:pPr marL="0" indent="0">
              <a:buNone/>
            </a:pPr>
            <a:r>
              <a:rPr lang="sv-SE" dirty="0">
                <a:hlinkClick r:id="rId2"/>
              </a:rPr>
              <a:t>https://www.youtube.com/watch?v=4e18yybPo1E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3"/>
              </a:rPr>
              <a:t>https://www.youtube.com/watch?v=8yO2FBBfaB0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39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C129-52BE-A8EF-5465-9FBDCEF5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  <a:r>
              <a:rPr lang="sv-SE" dirty="0"/>
              <a:t>: </a:t>
            </a:r>
            <a:r>
              <a:rPr lang="sv-SE" dirty="0" err="1"/>
              <a:t>Pipelining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B9AE-0DD5-1577-7B56-48B5702A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Patterson &amp; </a:t>
            </a:r>
            <a:r>
              <a:rPr lang="sv-SE" dirty="0" err="1"/>
              <a:t>Hennessy</a:t>
            </a:r>
            <a:r>
              <a:rPr lang="sv-SE" dirty="0"/>
              <a:t>: </a:t>
            </a:r>
            <a:r>
              <a:rPr lang="sv-SE" dirty="0" err="1"/>
              <a:t>Section</a:t>
            </a:r>
            <a:r>
              <a:rPr lang="sv-SE" dirty="0"/>
              <a:t> 4.5, pages 283-297</a:t>
            </a:r>
          </a:p>
          <a:p>
            <a:r>
              <a:rPr lang="sv-SE" dirty="0"/>
              <a:t>Youtube videos: </a:t>
            </a:r>
          </a:p>
          <a:p>
            <a:pPr lvl="1"/>
            <a:r>
              <a:rPr lang="en-US" dirty="0">
                <a:hlinkClick r:id="rId2"/>
              </a:rPr>
              <a:t>Introduction to the ARM Pipeline Architecture (youtube.com)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1 3 1 Pipelining Principles (youtube.com)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05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25B5-4122-A6DE-0C4C-E1D14682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protection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8CFD-D20F-3DA3-B618-75F6BCCC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766" y="2112264"/>
            <a:ext cx="5100113" cy="3959352"/>
          </a:xfrm>
        </p:spPr>
        <p:txBody>
          <a:bodyPr>
            <a:normAutofit fontScale="92500"/>
          </a:bodyPr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dirty="0" err="1"/>
              <a:t>protection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different programs.</a:t>
            </a:r>
          </a:p>
          <a:p>
            <a:r>
              <a:rPr lang="sv-SE" dirty="0"/>
              <a:t>It is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different programs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blocked</a:t>
            </a:r>
            <a:r>
              <a:rPr lang="sv-SE" dirty="0"/>
              <a:t> from </a:t>
            </a:r>
            <a:r>
              <a:rPr lang="sv-SE" dirty="0" err="1"/>
              <a:t>writing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by </a:t>
            </a:r>
            <a:r>
              <a:rPr lang="sv-SE" dirty="0" err="1"/>
              <a:t>another</a:t>
            </a:r>
            <a:r>
              <a:rPr lang="sv-SE" dirty="0"/>
              <a:t> program.</a:t>
            </a:r>
          </a:p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solved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, </a:t>
            </a:r>
            <a:r>
              <a:rPr lang="sv-SE" dirty="0" err="1"/>
              <a:t>each</a:t>
            </a:r>
            <a:r>
              <a:rPr lang="sv-SE" dirty="0"/>
              <a:t> program gets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, </a:t>
            </a:r>
            <a:r>
              <a:rPr lang="sv-SE" dirty="0" err="1"/>
              <a:t>disconnected</a:t>
            </a:r>
            <a:r>
              <a:rPr lang="sv-SE" dirty="0"/>
              <a:t> from the </a:t>
            </a:r>
            <a:r>
              <a:rPr lang="sv-SE" dirty="0" err="1"/>
              <a:t>memory</a:t>
            </a:r>
            <a:r>
              <a:rPr lang="sv-SE" dirty="0"/>
              <a:t> sets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other</a:t>
            </a:r>
            <a:r>
              <a:rPr lang="sv-SE" dirty="0"/>
              <a:t> programs.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534AF-069C-DA1B-06D7-1C7A3EAA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57" y="2112264"/>
            <a:ext cx="3810188" cy="40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9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41BD5-26C4-CB90-D63C-1797E7E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485C2-1AE0-8A16-7EAF-CC094BAE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>
                <a:ea typeface="+mn-lt"/>
                <a:cs typeface="+mn-lt"/>
              </a:rPr>
              <a:t>Virtual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allows</a:t>
            </a:r>
            <a:r>
              <a:rPr lang="sv-SE" dirty="0">
                <a:ea typeface="+mn-lt"/>
                <a:cs typeface="+mn-lt"/>
              </a:rPr>
              <a:t> a computer to </a:t>
            </a:r>
            <a:r>
              <a:rPr lang="sv-SE" dirty="0" err="1">
                <a:ea typeface="+mn-lt"/>
                <a:cs typeface="+mn-lt"/>
              </a:rPr>
              <a:t>use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more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than</a:t>
            </a:r>
            <a:r>
              <a:rPr lang="sv-SE" dirty="0">
                <a:ea typeface="+mn-lt"/>
                <a:cs typeface="+mn-lt"/>
              </a:rPr>
              <a:t> is </a:t>
            </a:r>
            <a:r>
              <a:rPr lang="sv-SE" dirty="0" err="1">
                <a:ea typeface="+mn-lt"/>
                <a:cs typeface="+mn-lt"/>
              </a:rPr>
              <a:t>physically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available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 err="1">
                <a:ea typeface="+mn-lt"/>
                <a:cs typeface="+mn-lt"/>
              </a:rPr>
              <a:t>This</a:t>
            </a:r>
            <a:r>
              <a:rPr lang="sv-SE" dirty="0">
                <a:ea typeface="+mn-lt"/>
                <a:cs typeface="+mn-lt"/>
              </a:rPr>
              <a:t> is </a:t>
            </a:r>
            <a:r>
              <a:rPr lang="sv-SE" dirty="0" err="1">
                <a:ea typeface="+mn-lt"/>
                <a:cs typeface="+mn-lt"/>
              </a:rPr>
              <a:t>made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possible</a:t>
            </a:r>
            <a:r>
              <a:rPr lang="sv-SE" dirty="0">
                <a:ea typeface="+mn-lt"/>
                <a:cs typeface="+mn-lt"/>
              </a:rPr>
              <a:t> by </a:t>
            </a:r>
            <a:r>
              <a:rPr lang="sv-SE" dirty="0" err="1">
                <a:ea typeface="+mn-lt"/>
                <a:cs typeface="+mn-lt"/>
              </a:rPr>
              <a:t>using</a:t>
            </a:r>
            <a:r>
              <a:rPr lang="sv-SE" dirty="0">
                <a:ea typeface="+mn-lt"/>
                <a:cs typeface="+mn-lt"/>
              </a:rPr>
              <a:t> the </a:t>
            </a:r>
            <a:r>
              <a:rPr lang="sv-SE" dirty="0" err="1">
                <a:ea typeface="+mn-lt"/>
                <a:cs typeface="+mn-lt"/>
              </a:rPr>
              <a:t>secondary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(Hard disk, SSD) as a cache for the </a:t>
            </a:r>
            <a:r>
              <a:rPr lang="sv-SE" dirty="0" err="1">
                <a:ea typeface="+mn-lt"/>
                <a:cs typeface="+mn-lt"/>
              </a:rPr>
              <a:t>primary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 err="1">
                <a:ea typeface="+mn-lt"/>
                <a:cs typeface="+mn-lt"/>
              </a:rPr>
              <a:t>Virtual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also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provides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protection</a:t>
            </a:r>
            <a:r>
              <a:rPr lang="sv-SE" dirty="0">
                <a:ea typeface="+mn-lt"/>
                <a:cs typeface="+mn-lt"/>
              </a:rPr>
              <a:t> by </a:t>
            </a:r>
            <a:r>
              <a:rPr lang="sv-SE" dirty="0" err="1">
                <a:ea typeface="+mn-lt"/>
                <a:cs typeface="+mn-lt"/>
              </a:rPr>
              <a:t>separating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virtual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addresses</a:t>
            </a:r>
            <a:r>
              <a:rPr lang="sv-SE" dirty="0">
                <a:ea typeface="+mn-lt"/>
                <a:cs typeface="+mn-lt"/>
              </a:rPr>
              <a:t> from </a:t>
            </a:r>
            <a:r>
              <a:rPr lang="sv-SE" dirty="0" err="1">
                <a:ea typeface="+mn-lt"/>
                <a:cs typeface="+mn-lt"/>
              </a:rPr>
              <a:t>psysical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addresses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 err="1">
                <a:ea typeface="+mn-lt"/>
                <a:cs typeface="+mn-lt"/>
              </a:rPr>
              <a:t>With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virtual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, a program </a:t>
            </a:r>
            <a:r>
              <a:rPr lang="sv-SE" dirty="0" err="1">
                <a:ea typeface="+mn-lt"/>
                <a:cs typeface="+mn-lt"/>
              </a:rPr>
              <a:t>can</a:t>
            </a:r>
            <a:r>
              <a:rPr lang="sv-SE" dirty="0">
                <a:ea typeface="+mn-lt"/>
                <a:cs typeface="+mn-lt"/>
              </a:rPr>
              <a:t> not </a:t>
            </a:r>
            <a:r>
              <a:rPr lang="sv-SE" dirty="0" err="1">
                <a:ea typeface="+mn-lt"/>
                <a:cs typeface="+mn-lt"/>
              </a:rPr>
              <a:t>write</a:t>
            </a:r>
            <a:r>
              <a:rPr lang="sv-SE" dirty="0">
                <a:ea typeface="+mn-lt"/>
                <a:cs typeface="+mn-lt"/>
              </a:rPr>
              <a:t> inside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used</a:t>
            </a:r>
            <a:r>
              <a:rPr lang="sv-SE" dirty="0">
                <a:ea typeface="+mn-lt"/>
                <a:cs typeface="+mn-lt"/>
              </a:rPr>
              <a:t> by </a:t>
            </a:r>
            <a:r>
              <a:rPr lang="sv-SE" dirty="0" err="1">
                <a:ea typeface="+mn-lt"/>
                <a:cs typeface="+mn-lt"/>
              </a:rPr>
              <a:t>another</a:t>
            </a:r>
            <a:r>
              <a:rPr lang="sv-SE" dirty="0">
                <a:ea typeface="+mn-lt"/>
                <a:cs typeface="+mn-lt"/>
              </a:rPr>
              <a:t> program.</a:t>
            </a:r>
          </a:p>
          <a:p>
            <a:r>
              <a:rPr lang="sv-SE" dirty="0" err="1">
                <a:ea typeface="+mn-lt"/>
                <a:cs typeface="+mn-lt"/>
              </a:rPr>
              <a:t>When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virtual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is </a:t>
            </a:r>
            <a:r>
              <a:rPr lang="sv-SE" dirty="0" err="1">
                <a:ea typeface="+mn-lt"/>
                <a:cs typeface="+mn-lt"/>
              </a:rPr>
              <a:t>used</a:t>
            </a:r>
            <a:r>
              <a:rPr lang="sv-SE" dirty="0">
                <a:ea typeface="+mn-lt"/>
                <a:cs typeface="+mn-lt"/>
              </a:rPr>
              <a:t>, the </a:t>
            </a:r>
            <a:r>
              <a:rPr lang="sv-SE" dirty="0" err="1">
                <a:ea typeface="+mn-lt"/>
                <a:cs typeface="+mn-lt"/>
              </a:rPr>
              <a:t>programmers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don’t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need</a:t>
            </a:r>
            <a:r>
              <a:rPr lang="sv-SE" dirty="0">
                <a:ea typeface="+mn-lt"/>
                <a:cs typeface="+mn-lt"/>
              </a:rPr>
              <a:t> to </a:t>
            </a:r>
            <a:r>
              <a:rPr lang="sv-SE" dirty="0" err="1">
                <a:ea typeface="+mn-lt"/>
                <a:cs typeface="+mn-lt"/>
              </a:rPr>
              <a:t>worry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about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limited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primary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(RAM).</a:t>
            </a:r>
          </a:p>
          <a:p>
            <a:endParaRPr lang="sv-SE" dirty="0">
              <a:ea typeface="+mn-lt"/>
              <a:cs typeface="+mn-lt"/>
            </a:endParaRPr>
          </a:p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21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3308-D4E8-FBDE-4A66-6FE857DC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2E90-734C-F836-6BD0-340B4DDC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a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system, </a:t>
            </a:r>
            <a:r>
              <a:rPr lang="sv-SE" dirty="0" err="1"/>
              <a:t>each</a:t>
            </a:r>
            <a:r>
              <a:rPr lang="sv-SE" dirty="0"/>
              <a:t> program </a:t>
            </a:r>
            <a:r>
              <a:rPr lang="sv-SE" dirty="0" err="1"/>
              <a:t>runs</a:t>
            </a:r>
            <a:r>
              <a:rPr lang="sv-SE" dirty="0"/>
              <a:t> in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space.</a:t>
            </a:r>
          </a:p>
          <a:p>
            <a:r>
              <a:rPr lang="sv-SE" dirty="0"/>
              <a:t>A program </a:t>
            </a:r>
            <a:r>
              <a:rPr lang="sv-SE" dirty="0" err="1"/>
              <a:t>can</a:t>
            </a:r>
            <a:r>
              <a:rPr lang="sv-SE" dirty="0"/>
              <a:t> not access a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space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the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translation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.</a:t>
            </a:r>
          </a:p>
          <a:p>
            <a:r>
              <a:rPr lang="sv-SE" dirty="0"/>
              <a:t>To </a:t>
            </a:r>
            <a:r>
              <a:rPr lang="sv-SE" dirty="0" err="1"/>
              <a:t>implement</a:t>
            </a:r>
            <a:r>
              <a:rPr lang="sv-SE" dirty="0"/>
              <a:t> support for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in an OS, the CPU </a:t>
            </a:r>
            <a:r>
              <a:rPr lang="sv-SE" dirty="0" err="1"/>
              <a:t>needs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support for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r>
              <a:rPr lang="sv-SE" dirty="0"/>
              <a:t>The hardware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handles</a:t>
            </a:r>
            <a:r>
              <a:rPr lang="sv-SE" dirty="0"/>
              <a:t> 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Management </a:t>
            </a:r>
            <a:r>
              <a:rPr lang="sv-SE" dirty="0" err="1"/>
              <a:t>Unit</a:t>
            </a:r>
            <a:r>
              <a:rPr lang="sv-SE" dirty="0"/>
              <a:t> (MMU).</a:t>
            </a:r>
          </a:p>
        </p:txBody>
      </p:sp>
    </p:spTree>
    <p:extLst>
      <p:ext uri="{BB962C8B-B14F-4D97-AF65-F5344CB8AC3E}">
        <p14:creationId xmlns:p14="http://schemas.microsoft.com/office/powerpoint/2010/main" val="4531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7D25-8F73-8938-ED31-7AE62EAF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translation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0E7C-7C01-DDDF-56E6-4CA4FB0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a program </a:t>
            </a:r>
            <a:r>
              <a:rPr lang="sv-SE" dirty="0" err="1"/>
              <a:t>needs</a:t>
            </a:r>
            <a:r>
              <a:rPr lang="sv-SE" dirty="0"/>
              <a:t> a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, the OS </a:t>
            </a:r>
            <a:r>
              <a:rPr lang="sv-SE" dirty="0" err="1"/>
              <a:t>provides</a:t>
            </a:r>
            <a:r>
              <a:rPr lang="sv-SE" dirty="0"/>
              <a:t> a </a:t>
            </a:r>
            <a:r>
              <a:rPr lang="sv-SE" dirty="0" err="1"/>
              <a:t>virtual</a:t>
            </a:r>
            <a:r>
              <a:rPr lang="sv-SE" dirty="0"/>
              <a:t> adress.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is </a:t>
            </a:r>
            <a:r>
              <a:rPr lang="sv-SE" dirty="0" err="1"/>
              <a:t>then</a:t>
            </a:r>
            <a:r>
              <a:rPr lang="sv-SE" dirty="0"/>
              <a:t>, </a:t>
            </a:r>
            <a:r>
              <a:rPr lang="sv-SE" dirty="0" err="1"/>
              <a:t>using</a:t>
            </a:r>
            <a:r>
              <a:rPr lang="sv-SE" dirty="0"/>
              <a:t> a combination </a:t>
            </a:r>
            <a:r>
              <a:rPr lang="sv-SE" dirty="0" err="1"/>
              <a:t>of</a:t>
            </a:r>
            <a:r>
              <a:rPr lang="sv-SE" dirty="0"/>
              <a:t> hardware and software, </a:t>
            </a:r>
            <a:r>
              <a:rPr lang="sv-SE" dirty="0" err="1"/>
              <a:t>translated</a:t>
            </a:r>
            <a:r>
              <a:rPr lang="sv-SE" dirty="0"/>
              <a:t> to a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i="1" dirty="0" err="1"/>
              <a:t>address</a:t>
            </a:r>
            <a:r>
              <a:rPr lang="sv-SE" i="1" dirty="0"/>
              <a:t> </a:t>
            </a:r>
            <a:r>
              <a:rPr lang="sv-SE" i="1" dirty="0" err="1"/>
              <a:t>translation</a:t>
            </a:r>
            <a:r>
              <a:rPr lang="sv-SE" dirty="0"/>
              <a:t> or </a:t>
            </a:r>
            <a:r>
              <a:rPr lang="sv-SE" i="1" dirty="0" err="1"/>
              <a:t>address</a:t>
            </a:r>
            <a:r>
              <a:rPr lang="sv-SE" i="1" dirty="0"/>
              <a:t> </a:t>
            </a:r>
            <a:r>
              <a:rPr lang="sv-SE" i="1" dirty="0" err="1"/>
              <a:t>mapping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space is </a:t>
            </a:r>
            <a:r>
              <a:rPr lang="sv-SE" dirty="0" err="1"/>
              <a:t>divided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blocks,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i="1" dirty="0"/>
              <a:t>pages</a:t>
            </a:r>
            <a:r>
              <a:rPr lang="sv-SE" dirty="0"/>
              <a:t>.</a:t>
            </a:r>
          </a:p>
          <a:p>
            <a:r>
              <a:rPr lang="sv-SE" dirty="0"/>
              <a:t>If a program </a:t>
            </a:r>
            <a:r>
              <a:rPr lang="sv-SE" dirty="0" err="1"/>
              <a:t>requests</a:t>
            </a:r>
            <a:r>
              <a:rPr lang="sv-SE" dirty="0"/>
              <a:t> a page </a:t>
            </a:r>
            <a:r>
              <a:rPr lang="sv-SE" dirty="0" err="1"/>
              <a:t>which</a:t>
            </a:r>
            <a:r>
              <a:rPr lang="sv-SE" dirty="0"/>
              <a:t> is not in </a:t>
            </a:r>
            <a:r>
              <a:rPr lang="sv-SE" dirty="0" err="1"/>
              <a:t>memory</a:t>
            </a:r>
            <a:r>
              <a:rPr lang="sv-SE" dirty="0"/>
              <a:t>, a </a:t>
            </a:r>
            <a:r>
              <a:rPr lang="sv-SE" i="1" dirty="0"/>
              <a:t>page </a:t>
            </a:r>
            <a:r>
              <a:rPr lang="sv-SE" i="1" dirty="0" err="1"/>
              <a:t>fault</a:t>
            </a:r>
            <a:r>
              <a:rPr lang="sv-SE" dirty="0"/>
              <a:t> </a:t>
            </a:r>
            <a:r>
              <a:rPr lang="sv-SE" dirty="0" err="1"/>
              <a:t>occurs</a:t>
            </a:r>
            <a:r>
              <a:rPr lang="sv-SE" dirty="0"/>
              <a:t>.</a:t>
            </a:r>
          </a:p>
          <a:p>
            <a:r>
              <a:rPr lang="sv-SE" dirty="0" err="1"/>
              <a:t>After</a:t>
            </a:r>
            <a:r>
              <a:rPr lang="sv-SE" dirty="0"/>
              <a:t> a page </a:t>
            </a:r>
            <a:r>
              <a:rPr lang="sv-SE" dirty="0" err="1"/>
              <a:t>fault</a:t>
            </a:r>
            <a:r>
              <a:rPr lang="sv-SE" dirty="0"/>
              <a:t>, the </a:t>
            </a:r>
            <a:r>
              <a:rPr lang="sv-SE" dirty="0" err="1"/>
              <a:t>missing</a:t>
            </a:r>
            <a:r>
              <a:rPr lang="sv-SE" dirty="0"/>
              <a:t> page must be </a:t>
            </a:r>
            <a:r>
              <a:rPr lang="sv-SE" dirty="0" err="1"/>
              <a:t>loaded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from SSD or HDD and </a:t>
            </a:r>
            <a:r>
              <a:rPr lang="sv-SE" dirty="0" err="1"/>
              <a:t>another</a:t>
            </a:r>
            <a:r>
              <a:rPr lang="sv-SE" dirty="0"/>
              <a:t> page be </a:t>
            </a:r>
            <a:r>
              <a:rPr lang="sv-SE" dirty="0" err="1"/>
              <a:t>moved</a:t>
            </a:r>
            <a:r>
              <a:rPr lang="sv-SE" dirty="0"/>
              <a:t> to it.</a:t>
            </a:r>
          </a:p>
          <a:p>
            <a:r>
              <a:rPr lang="sv-SE" dirty="0" err="1"/>
              <a:t>This</a:t>
            </a:r>
            <a:r>
              <a:rPr lang="sv-SE" dirty="0"/>
              <a:t> process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i="1" dirty="0" err="1"/>
              <a:t>swapping</a:t>
            </a:r>
            <a:r>
              <a:rPr lang="sv-S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550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52EB-DBB6-111A-0AEF-7EDEB23B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Blocks and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8997-3987-96B0-D873-2544C3D0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i="1" dirty="0" err="1"/>
              <a:t>relocation</a:t>
            </a:r>
            <a:r>
              <a:rPr lang="sv-SE" dirty="0"/>
              <a:t>.</a:t>
            </a:r>
          </a:p>
          <a:p>
            <a:r>
              <a:rPr lang="sv-SE" dirty="0" err="1"/>
              <a:t>Relocation</a:t>
            </a:r>
            <a:r>
              <a:rPr lang="sv-SE" dirty="0"/>
              <a:t> </a:t>
            </a:r>
            <a:r>
              <a:rPr lang="sv-SE" dirty="0" err="1"/>
              <a:t>maps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to different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.</a:t>
            </a:r>
          </a:p>
          <a:p>
            <a:r>
              <a:rPr lang="sv-SE" dirty="0"/>
              <a:t>All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systems </a:t>
            </a:r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fixed-sized</a:t>
            </a:r>
            <a:r>
              <a:rPr lang="sv-SE" dirty="0"/>
              <a:t> blocks call </a:t>
            </a:r>
            <a:r>
              <a:rPr lang="sv-SE" i="1" dirty="0"/>
              <a:t>pages</a:t>
            </a:r>
            <a:r>
              <a:rPr lang="sv-SE" dirty="0"/>
              <a:t>.</a:t>
            </a:r>
          </a:p>
          <a:p>
            <a:r>
              <a:rPr lang="sv-SE" dirty="0"/>
              <a:t>It is not </a:t>
            </a:r>
            <a:r>
              <a:rPr lang="sv-SE" dirty="0" err="1"/>
              <a:t>required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program is </a:t>
            </a:r>
            <a:r>
              <a:rPr lang="sv-SE" dirty="0" err="1"/>
              <a:t>located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contigous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area.</a:t>
            </a:r>
          </a:p>
          <a:p>
            <a:r>
              <a:rPr lang="sv-SE" dirty="0"/>
              <a:t>The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requirement</a:t>
            </a:r>
            <a:r>
              <a:rPr lang="sv-SE" dirty="0"/>
              <a:t> to </a:t>
            </a:r>
            <a:r>
              <a:rPr lang="sv-SE" dirty="0" err="1"/>
              <a:t>load</a:t>
            </a:r>
            <a:r>
              <a:rPr lang="sv-SE" dirty="0"/>
              <a:t> a program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enough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pages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to fit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29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2A5B-BB5F-F066-D267-ADD913C4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2DDFD-8D18-83FA-AB81-25BC5F18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7" y="2195955"/>
            <a:ext cx="5929359" cy="400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DCA64-8CBB-DB11-8A96-0A7148CC3FC7}"/>
              </a:ext>
            </a:extLst>
          </p:cNvPr>
          <p:cNvSpPr txBox="1"/>
          <p:nvPr/>
        </p:nvSpPr>
        <p:spPr>
          <a:xfrm>
            <a:off x="8346332" y="2393004"/>
            <a:ext cx="308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connected</a:t>
            </a:r>
            <a:r>
              <a:rPr lang="sv-SE" dirty="0"/>
              <a:t> to </a:t>
            </a:r>
            <a:r>
              <a:rPr lang="sv-SE" dirty="0" err="1"/>
              <a:t>addresses</a:t>
            </a:r>
            <a:r>
              <a:rPr lang="sv-SE" dirty="0"/>
              <a:t> in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,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on disk.</a:t>
            </a:r>
          </a:p>
          <a:p>
            <a:endParaRPr lang="sv-SE" dirty="0"/>
          </a:p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is </a:t>
            </a:r>
            <a:r>
              <a:rPr lang="sv-SE" dirty="0" err="1"/>
              <a:t>available</a:t>
            </a:r>
            <a:r>
              <a:rPr lang="sv-SE" dirty="0"/>
              <a:t> in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21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7A0F-2BD0-3040-8196-C10BD5F0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Pages and page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6CD1-F06E-B939-E68A-39547F6F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740721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is </a:t>
            </a:r>
            <a:r>
              <a:rPr lang="sv-SE" dirty="0" err="1"/>
              <a:t>divided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i="1" dirty="0" err="1"/>
              <a:t>virtual</a:t>
            </a:r>
            <a:r>
              <a:rPr lang="sv-SE" i="1" dirty="0"/>
              <a:t> page </a:t>
            </a:r>
            <a:r>
              <a:rPr lang="sv-SE" i="1" dirty="0" err="1"/>
              <a:t>number</a:t>
            </a:r>
            <a:r>
              <a:rPr lang="sv-SE" dirty="0"/>
              <a:t> and a </a:t>
            </a:r>
            <a:r>
              <a:rPr lang="sv-SE" i="1" dirty="0"/>
              <a:t>page offset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on ARMv8 is </a:t>
            </a:r>
            <a:r>
              <a:rPr lang="sv-SE" dirty="0" err="1"/>
              <a:t>bigger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potentially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C565B-4032-980F-4001-F6EC2C62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08" y="4098953"/>
            <a:ext cx="3774233" cy="23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1727</TotalTime>
  <Words>1706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Office-tema</vt:lpstr>
      <vt:lpstr>2DT901:  Computer Organization Lecture 11</vt:lpstr>
      <vt:lpstr>Memory hierarchy</vt:lpstr>
      <vt:lpstr>Memory protection</vt:lpstr>
      <vt:lpstr>What is virtual memory?</vt:lpstr>
      <vt:lpstr>Virtual addresses</vt:lpstr>
      <vt:lpstr>Address translation</vt:lpstr>
      <vt:lpstr>Blocks and pages</vt:lpstr>
      <vt:lpstr>Mapping of pages</vt:lpstr>
      <vt:lpstr>Pages and page offset</vt:lpstr>
      <vt:lpstr>Page fault</vt:lpstr>
      <vt:lpstr>Page placement</vt:lpstr>
      <vt:lpstr>A page table</vt:lpstr>
      <vt:lpstr>Dirty bit</vt:lpstr>
      <vt:lpstr>The TLB</vt:lpstr>
      <vt:lpstr>Virtual memory with TLB</vt:lpstr>
      <vt:lpstr>Pipelining</vt:lpstr>
      <vt:lpstr>From Patterson&amp;Hennessy: Laundry example</vt:lpstr>
      <vt:lpstr>Sequential vs pipelined laundry</vt:lpstr>
      <vt:lpstr>Througput increase</vt:lpstr>
      <vt:lpstr>Stages of a instruction execusion </vt:lpstr>
      <vt:lpstr>Sequential vs pipelined execution of LEGv8</vt:lpstr>
      <vt:lpstr>Limits to performance increase </vt:lpstr>
      <vt:lpstr>Pipeline Hazards</vt:lpstr>
      <vt:lpstr>Recommended reading: Virtual Memory </vt:lpstr>
      <vt:lpstr>Recommended reading: Pipelining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99</cp:revision>
  <dcterms:created xsi:type="dcterms:W3CDTF">2023-03-28T08:36:29Z</dcterms:created>
  <dcterms:modified xsi:type="dcterms:W3CDTF">2024-05-22T14:28:10Z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