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6" r:id="rId17"/>
    <p:sldId id="284" r:id="rId18"/>
    <p:sldId id="287" r:id="rId19"/>
    <p:sldId id="288" r:id="rId20"/>
    <p:sldId id="289" r:id="rId21"/>
    <p:sldId id="290" r:id="rId22"/>
    <p:sldId id="291" r:id="rId23"/>
    <p:sldId id="293" r:id="rId24"/>
    <p:sldId id="294" r:id="rId25"/>
    <p:sldId id="295" r:id="rId26"/>
    <p:sldId id="292" r:id="rId27"/>
    <p:sldId id="25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6327"/>
  </p:normalViewPr>
  <p:slideViewPr>
    <p:cSldViewPr snapToGrid="0" snapToObjects="1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450800"/>
            <a:ext cx="11113200" cy="2152800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8000"/>
            <a:ext cx="8535600" cy="1753200"/>
          </a:xfrm>
        </p:spPr>
        <p:txBody>
          <a:bodyPr lIns="9000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cxnSp>
        <p:nvCxnSpPr>
          <p:cNvPr id="4" name="Rak koppling 6">
            <a:extLst>
              <a:ext uri="{FF2B5EF4-FFF2-40B4-BE49-F238E27FC236}">
                <a16:creationId xmlns:a16="http://schemas.microsoft.com/office/drawing/2014/main" id="{C0CC0EDB-9E23-4012-95DB-FAA5BA8E2C17}"/>
              </a:ext>
            </a:extLst>
          </p:cNvPr>
          <p:cNvCxnSpPr/>
          <p:nvPr userDrawn="1"/>
        </p:nvCxnSpPr>
        <p:spPr bwMode="auto">
          <a:xfrm>
            <a:off x="540000" y="6120000"/>
            <a:ext cx="111120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4000" y="457200"/>
            <a:ext cx="6469200" cy="5184000"/>
          </a:xfrm>
        </p:spPr>
        <p:txBody>
          <a:bodyPr lIns="900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Click to add a picture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8F20F4AD-0351-CD42-A823-3BFD15DA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885E900A-46AA-4244-A00C-6A160437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DC958E08-B1E5-CD4C-97AF-F53950C9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705F7-233E-DF49-8122-C7A20A72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788BAB-8AC1-CE4C-8777-5B86D0B35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Linnéuniversitetets symbol.">
            <a:extLst>
              <a:ext uri="{FF2B5EF4-FFF2-40B4-BE49-F238E27FC236}">
                <a16:creationId xmlns:a16="http://schemas.microsoft.com/office/drawing/2014/main" id="{3D72221E-47D8-B54A-9DF8-E75AB9AC50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1882" y="1484785"/>
            <a:ext cx="2092544" cy="2775570"/>
          </a:xfrm>
          <a:prstGeom prst="rect">
            <a:avLst/>
          </a:prstGeom>
        </p:spPr>
      </p:pic>
      <p:pic>
        <p:nvPicPr>
          <p:cNvPr id="7" name="Bild 6" descr="Linnéuniversitetets webbplats Lnu.se.">
            <a:extLst>
              <a:ext uri="{FF2B5EF4-FFF2-40B4-BE49-F238E27FC236}">
                <a16:creationId xmlns:a16="http://schemas.microsoft.com/office/drawing/2014/main" id="{B50C8DD6-BD93-7146-8978-8E910BC57E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575" y="4725143"/>
            <a:ext cx="2096851" cy="5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1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March 29,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1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text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881C5599-E9D3-BC47-8203-9AC0581E4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28000" y="1980000"/>
            <a:ext cx="5425200" cy="37798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ADC283-11B7-4FE5-B0F0-653F7BB7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24FA75-1F45-4301-9D8B-DFF6163980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800" y="1979999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F83BBBB-AC7A-434B-A5F1-D1A605B3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67BC478-6DD7-904D-AD08-22699BE6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BFC0D1A-792D-D846-964E-3EF2E3B8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FBC4B802-165C-A341-B586-BAE2C11F05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00" y="1980000"/>
            <a:ext cx="11113200" cy="3780000"/>
          </a:xfrm>
        </p:spPr>
        <p:txBody>
          <a:bodyPr lIns="90000"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11EEC-88E3-4692-A02E-6793562E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BBBF91B-258F-1C44-AFFD-E1CF2170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D853139-D8D3-0946-926A-4447B087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2E8AE22-1C9E-3F4D-BD48-63113C27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8D5AC-6E45-494A-A6C4-80CA9DFF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34C5887-282B-AF40-975D-15494C51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FDBEC93-10C1-A64C-A4F9-7FF41FAB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905BF45-696A-EA4F-ACD2-DD0C00A4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649547A5-C90B-4144-A9E1-5AC6FE0DAA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228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3CD61-B479-40F8-808C-E0347B3A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4F56F4-DD8D-4E30-86F6-0619ADCB26B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0000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3DF7E60-9A91-40FE-BB7B-E6E94ECCB86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4975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710000"/>
            <a:ext cx="11113200" cy="2852737"/>
          </a:xfrm>
          <a:prstGeom prst="rect">
            <a:avLst/>
          </a:prstGeom>
        </p:spPr>
        <p:txBody>
          <a:bodyPr lIns="90000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4590000"/>
            <a:ext cx="11113200" cy="1209600"/>
          </a:xfrm>
        </p:spPr>
        <p:txBody>
          <a:bodyPr lIns="9000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D3F3545A-00F1-0048-930E-C215B3DE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0E6477AE-9F94-9B49-9CE1-FE7D583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D81B9B8A-2D4F-6649-B230-BA1E20A0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FEDB8D8C-7CD7-2640-A44B-1F99634E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5680F5B9-F216-4D4E-A6FA-ECA4A843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4EC11366-C776-8C4D-BBC0-64BCBE15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2E100-C70C-4B78-9AE2-60F30170AB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2937" y="456425"/>
            <a:ext cx="6469063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79999"/>
            <a:ext cx="11113200" cy="37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796000"/>
            <a:ext cx="41148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latshållare för rubrik 7">
            <a:extLst>
              <a:ext uri="{FF2B5EF4-FFF2-40B4-BE49-F238E27FC236}">
                <a16:creationId xmlns:a16="http://schemas.microsoft.com/office/drawing/2014/main" id="{813AF82C-A3D8-2049-8982-E0E7D7AE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11112000" cy="13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C7078C4-D37C-F243-968D-810ECC17E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8800" y="5796000"/>
            <a:ext cx="27432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11" name="Graphic 10" descr="Linnéuniversitetets symbol.">
            <a:extLst>
              <a:ext uri="{FF2B5EF4-FFF2-40B4-BE49-F238E27FC236}">
                <a16:creationId xmlns:a16="http://schemas.microsoft.com/office/drawing/2014/main" id="{98BEDE1D-A0E5-5547-ACA7-853BD32091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36000" y="6311147"/>
            <a:ext cx="216000" cy="286503"/>
          </a:xfrm>
          <a:prstGeom prst="rect">
            <a:avLst/>
          </a:prstGeom>
        </p:spPr>
      </p:pic>
      <p:sp>
        <p:nvSpPr>
          <p:cNvPr id="13" name="Platshållare för datum 1">
            <a:extLst>
              <a:ext uri="{FF2B5EF4-FFF2-40B4-BE49-F238E27FC236}">
                <a16:creationId xmlns:a16="http://schemas.microsoft.com/office/drawing/2014/main" id="{2C57036E-FC3E-EC49-B006-88F6D461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5797555"/>
            <a:ext cx="3138629" cy="286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sv-S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5D8A813-46E0-4E01-9B2D-E13E8F4A1E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1429" y="6388459"/>
            <a:ext cx="2352738" cy="266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5" r:id="rId5"/>
    <p:sldLayoutId id="2147483660" r:id="rId6"/>
    <p:sldLayoutId id="2147483659" r:id="rId7"/>
    <p:sldLayoutId id="2147483651" r:id="rId8"/>
    <p:sldLayoutId id="2147483656" r:id="rId9"/>
    <p:sldLayoutId id="2147483657" r:id="rId10"/>
    <p:sldLayoutId id="2147483658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1AD5F5-D8CE-7248-AF38-E477BFBAF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sz="6000" dirty="0"/>
              <a:t>2DT901: </a:t>
            </a:r>
            <a:br>
              <a:rPr lang="sv-SE" sz="6000" dirty="0"/>
            </a:br>
            <a:r>
              <a:rPr lang="sv-SE" sz="6000" dirty="0"/>
              <a:t>Computer </a:t>
            </a:r>
            <a:r>
              <a:rPr lang="sv-SE" sz="6000" dirty="0" err="1"/>
              <a:t>Organization</a:t>
            </a:r>
            <a:br>
              <a:rPr lang="sv-SE" sz="6000" dirty="0"/>
            </a:br>
            <a:r>
              <a:rPr lang="sv-SE" sz="6000" dirty="0" err="1"/>
              <a:t>Lecture</a:t>
            </a:r>
            <a:r>
              <a:rPr lang="sv-SE" sz="6000" dirty="0"/>
              <a:t> 2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05A23E9-0B6F-8F4D-AC30-EBCBF6800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z="2400" dirty="0" err="1"/>
              <a:t>Lecture</a:t>
            </a:r>
            <a:r>
              <a:rPr lang="sv-SE" sz="2400" dirty="0"/>
              <a:t> 2: </a:t>
            </a:r>
            <a:br>
              <a:rPr lang="sv-SE" sz="2400" dirty="0"/>
            </a:br>
            <a:r>
              <a:rPr lang="sv-SE" sz="2400" dirty="0" err="1"/>
              <a:t>Binary</a:t>
            </a:r>
            <a:r>
              <a:rPr lang="sv-SE" sz="2400" dirty="0"/>
              <a:t> </a:t>
            </a:r>
            <a:r>
              <a:rPr lang="sv-SE" sz="2400" dirty="0" err="1"/>
              <a:t>numbers</a:t>
            </a:r>
            <a:r>
              <a:rPr lang="sv-SE" sz="2400" dirty="0"/>
              <a:t> and computer </a:t>
            </a:r>
            <a:r>
              <a:rPr lang="sv-SE" sz="2400" dirty="0" err="1"/>
              <a:t>arithmetics</a:t>
            </a:r>
            <a:endParaRPr lang="sv-SE" sz="24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348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A6ED9A0-9B5D-04BC-8D2B-0FBB46CC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4-bit </a:t>
            </a:r>
            <a:r>
              <a:rPr lang="sv-SE" dirty="0" err="1"/>
              <a:t>adder</a:t>
            </a:r>
            <a:r>
              <a:rPr lang="sv-SE" dirty="0"/>
              <a:t> </a:t>
            </a:r>
            <a:r>
              <a:rPr lang="sv-SE" dirty="0" err="1"/>
              <a:t>cirquit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C773FFE-0427-DF5B-06CC-9CBACF202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470835"/>
            <a:ext cx="10241280" cy="1600781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sv-SE" dirty="0" err="1"/>
              <a:t>Four</a:t>
            </a:r>
            <a:r>
              <a:rPr lang="sv-SE" dirty="0"/>
              <a:t> Full </a:t>
            </a:r>
            <a:r>
              <a:rPr lang="sv-SE" dirty="0" err="1"/>
              <a:t>Adders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combined</a:t>
            </a:r>
            <a:r>
              <a:rPr lang="sv-SE" dirty="0"/>
              <a:t> to form a 4-bit </a:t>
            </a:r>
            <a:r>
              <a:rPr lang="sv-SE" dirty="0" err="1"/>
              <a:t>adder</a:t>
            </a:r>
            <a:r>
              <a:rPr lang="sv-SE" dirty="0"/>
              <a:t>.</a:t>
            </a:r>
          </a:p>
          <a:p>
            <a:r>
              <a:rPr lang="sv-SE" dirty="0"/>
              <a:t>In the same </a:t>
            </a:r>
            <a:r>
              <a:rPr lang="sv-SE" dirty="0" err="1"/>
              <a:t>way</a:t>
            </a:r>
            <a:r>
              <a:rPr lang="sv-SE" dirty="0"/>
              <a:t>, a 32-bit </a:t>
            </a:r>
            <a:r>
              <a:rPr lang="sv-SE" dirty="0" err="1"/>
              <a:t>adder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constructed</a:t>
            </a:r>
            <a:r>
              <a:rPr lang="sv-SE" dirty="0"/>
              <a:t> from 32 Full </a:t>
            </a:r>
            <a:r>
              <a:rPr lang="sv-SE" dirty="0" err="1"/>
              <a:t>Adders</a:t>
            </a:r>
            <a:r>
              <a:rPr lang="sv-SE" dirty="0"/>
              <a:t>.</a:t>
            </a:r>
          </a:p>
          <a:p>
            <a:r>
              <a:rPr lang="sv-SE" dirty="0"/>
              <a:t>A fast addition </a:t>
            </a:r>
            <a:r>
              <a:rPr lang="sv-SE" dirty="0" err="1"/>
              <a:t>curquit</a:t>
            </a:r>
            <a:r>
              <a:rPr lang="sv-SE" dirty="0"/>
              <a:t> is fundamental for the </a:t>
            </a:r>
            <a:r>
              <a:rPr lang="sv-SE" dirty="0" err="1"/>
              <a:t>performance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computer system!</a:t>
            </a:r>
          </a:p>
        </p:txBody>
      </p:sp>
      <p:pic>
        <p:nvPicPr>
          <p:cNvPr id="6" name="Bildobjekt 6">
            <a:extLst>
              <a:ext uri="{FF2B5EF4-FFF2-40B4-BE49-F238E27FC236}">
                <a16:creationId xmlns:a16="http://schemas.microsoft.com/office/drawing/2014/main" id="{6D2B452F-E49D-691E-5861-D552504C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29" y="2345070"/>
            <a:ext cx="4194628" cy="142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75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AECF96-E067-ED76-6AC7-7806E232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Subtraction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5599ECF-9FC2-5388-EEB7-13BC62DE7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A </a:t>
            </a:r>
            <a:r>
              <a:rPr lang="sv-SE" dirty="0" err="1"/>
              <a:t>subtraction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always</a:t>
            </a:r>
            <a:r>
              <a:rPr lang="sv-SE" dirty="0"/>
              <a:t> be </a:t>
            </a:r>
            <a:r>
              <a:rPr lang="sv-SE" dirty="0" err="1"/>
              <a:t>written</a:t>
            </a:r>
            <a:r>
              <a:rPr lang="sv-SE" dirty="0"/>
              <a:t> as an addition </a:t>
            </a:r>
            <a:r>
              <a:rPr lang="sv-SE" dirty="0" err="1"/>
              <a:t>with</a:t>
            </a:r>
            <a:r>
              <a:rPr lang="sv-SE" dirty="0"/>
              <a:t> a negativt </a:t>
            </a:r>
            <a:r>
              <a:rPr lang="sv-SE" dirty="0" err="1"/>
              <a:t>number</a:t>
            </a:r>
            <a:r>
              <a:rPr lang="sv-SE" dirty="0"/>
              <a:t>.</a:t>
            </a:r>
          </a:p>
          <a:p>
            <a:r>
              <a:rPr lang="sv-SE" dirty="0" err="1"/>
              <a:t>Example</a:t>
            </a:r>
            <a:r>
              <a:rPr lang="sv-SE" dirty="0"/>
              <a:t>: 122-17 = 122+(-17) or 1001-0110 = 1001+(-0010)</a:t>
            </a:r>
          </a:p>
          <a:p>
            <a:r>
              <a:rPr lang="sv-SE" dirty="0"/>
              <a:t>Negative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 in a computer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represented</a:t>
            </a:r>
            <a:r>
              <a:rPr lang="sv-SE" dirty="0"/>
              <a:t> as:</a:t>
            </a:r>
          </a:p>
          <a:p>
            <a:pPr lvl="1"/>
            <a:r>
              <a:rPr lang="sv-SE" dirty="0"/>
              <a:t>A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where</a:t>
            </a:r>
            <a:r>
              <a:rPr lang="sv-SE" dirty="0"/>
              <a:t> the </a:t>
            </a:r>
            <a:r>
              <a:rPr lang="sv-SE" dirty="0" err="1"/>
              <a:t>left-most</a:t>
            </a:r>
            <a:r>
              <a:rPr lang="sv-SE" dirty="0"/>
              <a:t> bit is a </a:t>
            </a:r>
            <a:r>
              <a:rPr lang="sv-SE" dirty="0" err="1"/>
              <a:t>sign</a:t>
            </a:r>
            <a:r>
              <a:rPr lang="sv-SE" dirty="0"/>
              <a:t> bit: 0 </a:t>
            </a:r>
            <a:r>
              <a:rPr lang="sv-SE" dirty="0" err="1"/>
              <a:t>if</a:t>
            </a:r>
            <a:r>
              <a:rPr lang="sv-SE" dirty="0"/>
              <a:t> positivt, 1 </a:t>
            </a:r>
            <a:r>
              <a:rPr lang="sv-SE" dirty="0" err="1"/>
              <a:t>if</a:t>
            </a:r>
            <a:r>
              <a:rPr lang="sv-SE" dirty="0"/>
              <a:t> negative</a:t>
            </a:r>
          </a:p>
          <a:p>
            <a:pPr lvl="1"/>
            <a:r>
              <a:rPr lang="sv-SE" dirty="0" err="1"/>
              <a:t>Two's-complementary</a:t>
            </a:r>
            <a:r>
              <a:rPr lang="sv-SE" dirty="0"/>
              <a:t> form: The </a:t>
            </a:r>
            <a:r>
              <a:rPr lang="sv-SE" dirty="0" err="1"/>
              <a:t>most</a:t>
            </a:r>
            <a:r>
              <a:rPr lang="sv-SE" dirty="0"/>
              <a:t> common form </a:t>
            </a:r>
            <a:r>
              <a:rPr lang="sv-SE" dirty="0" err="1"/>
              <a:t>used</a:t>
            </a:r>
            <a:r>
              <a:rPr lang="sv-SE" dirty="0"/>
              <a:t>.</a:t>
            </a:r>
          </a:p>
          <a:p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Two's-complementary</a:t>
            </a:r>
            <a:r>
              <a:rPr lang="sv-SE" dirty="0"/>
              <a:t> form </a:t>
            </a:r>
            <a:r>
              <a:rPr lang="sv-SE" dirty="0" err="1"/>
              <a:t>leads</a:t>
            </a:r>
            <a:r>
              <a:rPr lang="sv-SE" dirty="0"/>
              <a:t> to </a:t>
            </a:r>
            <a:r>
              <a:rPr lang="sv-SE" dirty="0" err="1"/>
              <a:t>simpler</a:t>
            </a:r>
            <a:r>
              <a:rPr lang="sv-SE" dirty="0"/>
              <a:t> hardware.</a:t>
            </a:r>
          </a:p>
        </p:txBody>
      </p:sp>
    </p:spTree>
    <p:extLst>
      <p:ext uri="{BB962C8B-B14F-4D97-AF65-F5344CB8AC3E}">
        <p14:creationId xmlns:p14="http://schemas.microsoft.com/office/powerpoint/2010/main" val="1214754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E80F7-BA3C-450D-9A2D-DB4506FCF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two’s</a:t>
            </a:r>
            <a:r>
              <a:rPr lang="sv-SE" dirty="0"/>
              <a:t> </a:t>
            </a:r>
            <a:r>
              <a:rPr lang="sv-SE" dirty="0" err="1"/>
              <a:t>complement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1E19-3F11-4B95-BBE5-BD9BDCF96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1865767"/>
          </a:xfrm>
        </p:spPr>
        <p:txBody>
          <a:bodyPr>
            <a:normAutofit fontScale="92500"/>
          </a:bodyPr>
          <a:lstStyle/>
          <a:p>
            <a:r>
              <a:rPr lang="sv-SE" dirty="0"/>
              <a:t>The </a:t>
            </a:r>
            <a:r>
              <a:rPr lang="sv-SE" dirty="0" err="1"/>
              <a:t>method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invented</a:t>
            </a:r>
            <a:r>
              <a:rPr lang="sv-SE" dirty="0"/>
              <a:t> by John von </a:t>
            </a:r>
            <a:r>
              <a:rPr lang="sv-SE" dirty="0" err="1"/>
              <a:t>Newmann</a:t>
            </a:r>
            <a:r>
              <a:rPr lang="sv-SE" dirty="0"/>
              <a:t> in 1945 </a:t>
            </a:r>
            <a:r>
              <a:rPr lang="sv-SE" dirty="0" err="1"/>
              <a:t>while</a:t>
            </a:r>
            <a:r>
              <a:rPr lang="sv-SE" dirty="0"/>
              <a:t> </a:t>
            </a:r>
            <a:r>
              <a:rPr lang="sv-SE" dirty="0" err="1"/>
              <a:t>working</a:t>
            </a:r>
            <a:r>
              <a:rPr lang="sv-SE" dirty="0"/>
              <a:t> on the EDVAC computer.</a:t>
            </a:r>
          </a:p>
          <a:p>
            <a:r>
              <a:rPr lang="sv-SE" dirty="0"/>
              <a:t>It </a:t>
            </a:r>
            <a:r>
              <a:rPr lang="sv-SE" dirty="0" err="1"/>
              <a:t>works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fixed</a:t>
            </a:r>
            <a:r>
              <a:rPr lang="sv-SE" dirty="0"/>
              <a:t> bit-</a:t>
            </a:r>
            <a:r>
              <a:rPr lang="sv-SE" dirty="0" err="1"/>
              <a:t>length</a:t>
            </a:r>
            <a:r>
              <a:rPr lang="sv-SE" dirty="0"/>
              <a:t> is </a:t>
            </a:r>
            <a:r>
              <a:rPr lang="sv-SE" dirty="0" err="1"/>
              <a:t>used</a:t>
            </a:r>
            <a:r>
              <a:rPr lang="sv-SE" dirty="0"/>
              <a:t> and the </a:t>
            </a:r>
            <a:r>
              <a:rPr lang="sv-SE" dirty="0" err="1"/>
              <a:t>overflow</a:t>
            </a:r>
            <a:r>
              <a:rPr lang="sv-SE" dirty="0"/>
              <a:t> bit is </a:t>
            </a:r>
            <a:r>
              <a:rPr lang="sv-SE" dirty="0" err="1"/>
              <a:t>ignored</a:t>
            </a:r>
            <a:r>
              <a:rPr lang="sv-SE" dirty="0"/>
              <a:t>.</a:t>
            </a:r>
          </a:p>
          <a:p>
            <a:r>
              <a:rPr lang="sv-SE" dirty="0" err="1"/>
              <a:t>Example</a:t>
            </a:r>
            <a:r>
              <a:rPr lang="sv-SE" dirty="0"/>
              <a:t>: 8-bit </a:t>
            </a:r>
            <a:r>
              <a:rPr lang="sv-SE" dirty="0" err="1"/>
              <a:t>numbers</a:t>
            </a:r>
            <a:r>
              <a:rPr lang="sv-SE" dirty="0"/>
              <a:t>: </a:t>
            </a:r>
            <a:r>
              <a:rPr lang="sv-SE" dirty="0" err="1"/>
              <a:t>What</a:t>
            </a:r>
            <a:r>
              <a:rPr lang="sv-SE" dirty="0"/>
              <a:t> is the </a:t>
            </a:r>
            <a:r>
              <a:rPr lang="sv-SE" dirty="0" err="1"/>
              <a:t>result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addition 0000 0001 + 1111 1111?</a:t>
            </a:r>
            <a:br>
              <a:rPr lang="sv-SE" dirty="0"/>
            </a:br>
            <a:endParaRPr lang="sv-SE" dirty="0"/>
          </a:p>
          <a:p>
            <a:endParaRPr lang="sv-SE" dirty="0"/>
          </a:p>
        </p:txBody>
      </p:sp>
      <p:graphicFrame>
        <p:nvGraphicFramePr>
          <p:cNvPr id="4" name="Tabell 7">
            <a:extLst>
              <a:ext uri="{FF2B5EF4-FFF2-40B4-BE49-F238E27FC236}">
                <a16:creationId xmlns:a16="http://schemas.microsoft.com/office/drawing/2014/main" id="{BC35732D-10FF-42D4-965D-B25913AC6304}"/>
              </a:ext>
            </a:extLst>
          </p:cNvPr>
          <p:cNvGraphicFramePr>
            <a:graphicFrameLocks noGrp="1"/>
          </p:cNvGraphicFramePr>
          <p:nvPr/>
        </p:nvGraphicFramePr>
        <p:xfrm>
          <a:off x="2630713" y="4109357"/>
          <a:ext cx="4825167" cy="148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40">
                  <a:extLst>
                    <a:ext uri="{9D8B030D-6E8A-4147-A177-3AD203B41FA5}">
                      <a16:colId xmlns:a16="http://schemas.microsoft.com/office/drawing/2014/main" val="3620353702"/>
                    </a:ext>
                  </a:extLst>
                </a:gridCol>
                <a:gridCol w="573040">
                  <a:extLst>
                    <a:ext uri="{9D8B030D-6E8A-4147-A177-3AD203B41FA5}">
                      <a16:colId xmlns:a16="http://schemas.microsoft.com/office/drawing/2014/main" val="2570141715"/>
                    </a:ext>
                  </a:extLst>
                </a:gridCol>
                <a:gridCol w="510591">
                  <a:extLst>
                    <a:ext uri="{9D8B030D-6E8A-4147-A177-3AD203B41FA5}">
                      <a16:colId xmlns:a16="http://schemas.microsoft.com/office/drawing/2014/main" val="1404805277"/>
                    </a:ext>
                  </a:extLst>
                </a:gridCol>
                <a:gridCol w="510591">
                  <a:extLst>
                    <a:ext uri="{9D8B030D-6E8A-4147-A177-3AD203B41FA5}">
                      <a16:colId xmlns:a16="http://schemas.microsoft.com/office/drawing/2014/main" val="3212425279"/>
                    </a:ext>
                  </a:extLst>
                </a:gridCol>
                <a:gridCol w="531581">
                  <a:extLst>
                    <a:ext uri="{9D8B030D-6E8A-4147-A177-3AD203B41FA5}">
                      <a16:colId xmlns:a16="http://schemas.microsoft.com/office/drawing/2014/main" val="2512874688"/>
                    </a:ext>
                  </a:extLst>
                </a:gridCol>
                <a:gridCol w="531581">
                  <a:extLst>
                    <a:ext uri="{9D8B030D-6E8A-4147-A177-3AD203B41FA5}">
                      <a16:colId xmlns:a16="http://schemas.microsoft.com/office/drawing/2014/main" val="403585542"/>
                    </a:ext>
                  </a:extLst>
                </a:gridCol>
                <a:gridCol w="531581">
                  <a:extLst>
                    <a:ext uri="{9D8B030D-6E8A-4147-A177-3AD203B41FA5}">
                      <a16:colId xmlns:a16="http://schemas.microsoft.com/office/drawing/2014/main" val="517012038"/>
                    </a:ext>
                  </a:extLst>
                </a:gridCol>
                <a:gridCol w="531581">
                  <a:extLst>
                    <a:ext uri="{9D8B030D-6E8A-4147-A177-3AD203B41FA5}">
                      <a16:colId xmlns:a16="http://schemas.microsoft.com/office/drawing/2014/main" val="2384809499"/>
                    </a:ext>
                  </a:extLst>
                </a:gridCol>
                <a:gridCol w="531581">
                  <a:extLst>
                    <a:ext uri="{9D8B030D-6E8A-4147-A177-3AD203B41FA5}">
                      <a16:colId xmlns:a16="http://schemas.microsoft.com/office/drawing/2014/main" val="5231324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0533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v-SE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10183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dirty="0"/>
                        <a:t>+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6832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(1)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621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3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22742-E391-466C-996F-3F208438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two’s</a:t>
            </a:r>
            <a:r>
              <a:rPr lang="sv-SE" dirty="0"/>
              <a:t> </a:t>
            </a:r>
            <a:r>
              <a:rPr lang="sv-SE" dirty="0" err="1"/>
              <a:t>complement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F851-88E1-48C0-937A-2AB28BB37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If the </a:t>
            </a:r>
            <a:r>
              <a:rPr lang="sv-SE" dirty="0" err="1"/>
              <a:t>overflow</a:t>
            </a:r>
            <a:r>
              <a:rPr lang="sv-SE" dirty="0"/>
              <a:t> bit is </a:t>
            </a:r>
            <a:r>
              <a:rPr lang="sv-SE" dirty="0" err="1"/>
              <a:t>ignored</a:t>
            </a:r>
            <a:r>
              <a:rPr lang="sv-SE" dirty="0"/>
              <a:t>, the </a:t>
            </a:r>
            <a:r>
              <a:rPr lang="sv-SE" dirty="0" err="1"/>
              <a:t>result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addition</a:t>
            </a:r>
            <a:br>
              <a:rPr lang="sv-SE" dirty="0"/>
            </a:br>
            <a:r>
              <a:rPr lang="sv-SE" dirty="0"/>
              <a:t>0000 0001 + 1111 1111 = 0000 0000</a:t>
            </a:r>
          </a:p>
          <a:p>
            <a:r>
              <a:rPr lang="sv-SE" dirty="0"/>
              <a:t>If </a:t>
            </a:r>
            <a:r>
              <a:rPr lang="sv-SE" dirty="0" err="1"/>
              <a:t>a+b</a:t>
            </a:r>
            <a:r>
              <a:rPr lang="sv-SE" dirty="0"/>
              <a:t>=0,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must </a:t>
            </a:r>
            <a:r>
              <a:rPr lang="sv-SE" dirty="0" err="1"/>
              <a:t>have</a:t>
            </a:r>
            <a:r>
              <a:rPr lang="sv-SE" dirty="0"/>
              <a:t> the </a:t>
            </a:r>
            <a:r>
              <a:rPr lang="sv-SE" dirty="0" err="1"/>
              <a:t>identity</a:t>
            </a:r>
            <a:r>
              <a:rPr lang="sv-SE" dirty="0"/>
              <a:t> b=-a</a:t>
            </a:r>
          </a:p>
          <a:p>
            <a:r>
              <a:rPr lang="sv-SE" dirty="0" err="1"/>
              <a:t>That</a:t>
            </a:r>
            <a:r>
              <a:rPr lang="sv-SE" dirty="0"/>
              <a:t> is, the </a:t>
            </a:r>
            <a:r>
              <a:rPr lang="sv-SE" dirty="0" err="1"/>
              <a:t>number</a:t>
            </a:r>
            <a:r>
              <a:rPr lang="sv-SE" dirty="0"/>
              <a:t> 1111 1111 is the </a:t>
            </a:r>
            <a:r>
              <a:rPr lang="sv-SE" dirty="0" err="1"/>
              <a:t>additive</a:t>
            </a:r>
            <a:r>
              <a:rPr lang="sv-SE" dirty="0"/>
              <a:t> </a:t>
            </a:r>
            <a:r>
              <a:rPr lang="sv-SE" dirty="0" err="1"/>
              <a:t>inverse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to 0000 0001.</a:t>
            </a:r>
          </a:p>
          <a:p>
            <a:r>
              <a:rPr lang="sv-SE" dirty="0"/>
              <a:t>The </a:t>
            </a:r>
            <a:r>
              <a:rPr lang="sv-SE" dirty="0" err="1"/>
              <a:t>number</a:t>
            </a:r>
            <a:r>
              <a:rPr lang="sv-SE" dirty="0"/>
              <a:t> 1111 1111 is </a:t>
            </a:r>
            <a:r>
              <a:rPr lang="sv-SE" dirty="0" err="1"/>
              <a:t>called</a:t>
            </a:r>
            <a:r>
              <a:rPr lang="sv-SE" dirty="0"/>
              <a:t> the </a:t>
            </a:r>
            <a:r>
              <a:rPr lang="sv-SE" dirty="0" err="1"/>
              <a:t>two’s</a:t>
            </a:r>
            <a:r>
              <a:rPr lang="sv-SE" dirty="0"/>
              <a:t> </a:t>
            </a:r>
            <a:r>
              <a:rPr lang="sv-SE" dirty="0" err="1"/>
              <a:t>completent</a:t>
            </a:r>
            <a:r>
              <a:rPr lang="sv-SE" dirty="0"/>
              <a:t> to 0000 0001.</a:t>
            </a:r>
          </a:p>
          <a:p>
            <a:r>
              <a:rPr lang="sv-SE" dirty="0" err="1"/>
              <a:t>This</a:t>
            </a:r>
            <a:r>
              <a:rPr lang="sv-SE" dirty="0"/>
              <a:t> is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subtraction</a:t>
            </a:r>
            <a:r>
              <a:rPr lang="sv-SE" dirty="0"/>
              <a:t> </a:t>
            </a:r>
            <a:r>
              <a:rPr lang="sv-SE" dirty="0" err="1"/>
              <a:t>works</a:t>
            </a:r>
            <a:r>
              <a:rPr lang="sv-SE" dirty="0"/>
              <a:t> in a CPU.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subtracting</a:t>
            </a:r>
            <a:r>
              <a:rPr lang="sv-SE" dirty="0"/>
              <a:t>, the processor </a:t>
            </a:r>
            <a:r>
              <a:rPr lang="sv-SE" dirty="0" err="1"/>
              <a:t>adds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two’s</a:t>
            </a:r>
            <a:r>
              <a:rPr lang="sv-SE" dirty="0"/>
              <a:t> </a:t>
            </a:r>
            <a:r>
              <a:rPr lang="sv-SE" dirty="0" err="1"/>
              <a:t>complement</a:t>
            </a:r>
            <a:r>
              <a:rPr lang="sv-S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35599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DCE39F-1BCD-A288-7F33-AFB84A7AD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Subtraction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7B772B7-7984-EFD5-21C8-3B9B7EAEC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sv-SE" dirty="0" err="1"/>
              <a:t>Calculate</a:t>
            </a:r>
            <a:r>
              <a:rPr lang="sv-SE" dirty="0"/>
              <a:t> the </a:t>
            </a:r>
            <a:r>
              <a:rPr lang="sv-SE" dirty="0" err="1"/>
              <a:t>subtraction</a:t>
            </a:r>
            <a:r>
              <a:rPr lang="sv-SE" dirty="0"/>
              <a:t> 1101-1011.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two’s</a:t>
            </a:r>
            <a:r>
              <a:rPr lang="sv-SE" dirty="0"/>
              <a:t> </a:t>
            </a:r>
            <a:r>
              <a:rPr lang="sv-SE" dirty="0" err="1"/>
              <a:t>complement</a:t>
            </a:r>
            <a:r>
              <a:rPr lang="sv-SE" dirty="0"/>
              <a:t> </a:t>
            </a:r>
            <a:r>
              <a:rPr lang="sv-SE" dirty="0" err="1"/>
              <a:t>method</a:t>
            </a:r>
            <a:r>
              <a:rPr lang="sv-SE" dirty="0"/>
              <a:t>.</a:t>
            </a:r>
          </a:p>
          <a:p>
            <a:pPr marL="457200" indent="-457200">
              <a:buAutoNum type="arabicPeriod"/>
            </a:pPr>
            <a:r>
              <a:rPr lang="sv-SE" dirty="0" err="1"/>
              <a:t>Invert</a:t>
            </a:r>
            <a:r>
              <a:rPr lang="sv-SE" dirty="0"/>
              <a:t> all bits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number</a:t>
            </a:r>
            <a:r>
              <a:rPr lang="sv-SE" dirty="0"/>
              <a:t> 1011 =&gt; 0100</a:t>
            </a:r>
          </a:p>
          <a:p>
            <a:pPr marL="457200" indent="-457200">
              <a:buAutoNum type="arabicPeriod"/>
            </a:pPr>
            <a:r>
              <a:rPr lang="sv-SE" dirty="0" err="1"/>
              <a:t>Add</a:t>
            </a:r>
            <a:r>
              <a:rPr lang="sv-SE" dirty="0"/>
              <a:t> 1 to the </a:t>
            </a:r>
            <a:r>
              <a:rPr lang="sv-SE" dirty="0" err="1"/>
              <a:t>number</a:t>
            </a:r>
            <a:r>
              <a:rPr lang="sv-SE" dirty="0"/>
              <a:t>. 0100+0001=0101. </a:t>
            </a:r>
            <a:r>
              <a:rPr lang="sv-SE" dirty="0" err="1"/>
              <a:t>This</a:t>
            </a:r>
            <a:r>
              <a:rPr lang="sv-SE" dirty="0"/>
              <a:t> is the </a:t>
            </a:r>
            <a:r>
              <a:rPr lang="sv-SE" dirty="0" err="1"/>
              <a:t>two's-complement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1011!</a:t>
            </a:r>
          </a:p>
          <a:p>
            <a:pPr marL="457200" indent="-457200">
              <a:buAutoNum type="arabicPeriod"/>
            </a:pPr>
            <a:r>
              <a:rPr lang="sv-SE" dirty="0" err="1"/>
              <a:t>Write</a:t>
            </a:r>
            <a:r>
              <a:rPr lang="sv-SE" dirty="0"/>
              <a:t> the </a:t>
            </a:r>
            <a:r>
              <a:rPr lang="sv-SE" dirty="0" err="1"/>
              <a:t>subtraction</a:t>
            </a:r>
            <a:r>
              <a:rPr lang="sv-SE" dirty="0"/>
              <a:t> as addition: 1101-1011=1101+0101. </a:t>
            </a:r>
            <a:r>
              <a:rPr lang="sv-SE" dirty="0" err="1"/>
              <a:t>Ignore</a:t>
            </a:r>
            <a:r>
              <a:rPr lang="sv-SE" dirty="0"/>
              <a:t> the </a:t>
            </a:r>
            <a:r>
              <a:rPr lang="sv-SE" dirty="0" err="1"/>
              <a:t>overflow</a:t>
            </a:r>
            <a:r>
              <a:rPr lang="sv-SE" dirty="0"/>
              <a:t> bit!</a:t>
            </a:r>
          </a:p>
          <a:p>
            <a:pPr marL="457200" indent="-457200">
              <a:buAutoNum type="arabicPeriod"/>
            </a:pPr>
            <a:endParaRPr lang="sv-SE" dirty="0"/>
          </a:p>
        </p:txBody>
      </p:sp>
      <p:graphicFrame>
        <p:nvGraphicFramePr>
          <p:cNvPr id="5" name="Tabell 7">
            <a:extLst>
              <a:ext uri="{FF2B5EF4-FFF2-40B4-BE49-F238E27FC236}">
                <a16:creationId xmlns:a16="http://schemas.microsoft.com/office/drawing/2014/main" id="{E3C9DBFF-DE0A-EE06-133C-E88E742E17D9}"/>
              </a:ext>
            </a:extLst>
          </p:cNvPr>
          <p:cNvGraphicFramePr>
            <a:graphicFrameLocks noGrp="1"/>
          </p:cNvGraphicFramePr>
          <p:nvPr/>
        </p:nvGraphicFramePr>
        <p:xfrm>
          <a:off x="2630714" y="4109357"/>
          <a:ext cx="2482685" cy="148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44">
                  <a:extLst>
                    <a:ext uri="{9D8B030D-6E8A-4147-A177-3AD203B41FA5}">
                      <a16:colId xmlns:a16="http://schemas.microsoft.com/office/drawing/2014/main" val="3620353702"/>
                    </a:ext>
                  </a:extLst>
                </a:gridCol>
                <a:gridCol w="527144">
                  <a:extLst>
                    <a:ext uri="{9D8B030D-6E8A-4147-A177-3AD203B41FA5}">
                      <a16:colId xmlns:a16="http://schemas.microsoft.com/office/drawing/2014/main" val="2570141715"/>
                    </a:ext>
                  </a:extLst>
                </a:gridCol>
                <a:gridCol w="469696">
                  <a:extLst>
                    <a:ext uri="{9D8B030D-6E8A-4147-A177-3AD203B41FA5}">
                      <a16:colId xmlns:a16="http://schemas.microsoft.com/office/drawing/2014/main" val="1404805277"/>
                    </a:ext>
                  </a:extLst>
                </a:gridCol>
                <a:gridCol w="469696">
                  <a:extLst>
                    <a:ext uri="{9D8B030D-6E8A-4147-A177-3AD203B41FA5}">
                      <a16:colId xmlns:a16="http://schemas.microsoft.com/office/drawing/2014/main" val="3212425279"/>
                    </a:ext>
                  </a:extLst>
                </a:gridCol>
                <a:gridCol w="489005">
                  <a:extLst>
                    <a:ext uri="{9D8B030D-6E8A-4147-A177-3AD203B41FA5}">
                      <a16:colId xmlns:a16="http://schemas.microsoft.com/office/drawing/2014/main" val="2512874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0533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v-SE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10183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dirty="0"/>
                        <a:t>+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6832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(1)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621167"/>
                  </a:ext>
                </a:extLst>
              </a:tr>
            </a:tbl>
          </a:graphicData>
        </a:graphic>
      </p:graphicFrame>
      <p:sp>
        <p:nvSpPr>
          <p:cNvPr id="7" name="textruta 6">
            <a:extLst>
              <a:ext uri="{FF2B5EF4-FFF2-40B4-BE49-F238E27FC236}">
                <a16:creationId xmlns:a16="http://schemas.microsoft.com/office/drawing/2014/main" id="{F441BF68-24DA-EEA2-0BD6-463A10AB2D59}"/>
              </a:ext>
            </a:extLst>
          </p:cNvPr>
          <p:cNvSpPr txBox="1"/>
          <p:nvPr/>
        </p:nvSpPr>
        <p:spPr>
          <a:xfrm>
            <a:off x="6023428" y="4354286"/>
            <a:ext cx="3283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/>
              <a:t>1101-1011=0010</a:t>
            </a:r>
          </a:p>
        </p:txBody>
      </p:sp>
    </p:spTree>
    <p:extLst>
      <p:ext uri="{BB962C8B-B14F-4D97-AF65-F5344CB8AC3E}">
        <p14:creationId xmlns:p14="http://schemas.microsoft.com/office/powerpoint/2010/main" val="4065093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AE64D-F547-4938-A6ED-50033F7A9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Hexadecimal </a:t>
            </a:r>
            <a:r>
              <a:rPr lang="sv-SE" dirty="0" err="1"/>
              <a:t>numbers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404BC-15FE-4EB3-BF46-48A32BAD8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Large</a:t>
            </a:r>
            <a:r>
              <a:rPr lang="sv-SE" dirty="0"/>
              <a:t>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longer</a:t>
            </a:r>
            <a:r>
              <a:rPr lang="sv-SE" dirty="0"/>
              <a:t> (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digits</a:t>
            </a:r>
            <a:r>
              <a:rPr lang="sv-SE" dirty="0"/>
              <a:t>) </a:t>
            </a:r>
            <a:r>
              <a:rPr lang="sv-SE" dirty="0" err="1"/>
              <a:t>than</a:t>
            </a:r>
            <a:r>
              <a:rPr lang="sv-SE" dirty="0"/>
              <a:t> decimal </a:t>
            </a:r>
            <a:r>
              <a:rPr lang="sv-SE" dirty="0" err="1"/>
              <a:t>numbers</a:t>
            </a:r>
            <a:r>
              <a:rPr lang="sv-SE" dirty="0"/>
              <a:t>.</a:t>
            </a:r>
          </a:p>
          <a:p>
            <a:r>
              <a:rPr lang="sv-SE" dirty="0"/>
              <a:t>For </a:t>
            </a:r>
            <a:r>
              <a:rPr lang="sv-SE" dirty="0" err="1"/>
              <a:t>example</a:t>
            </a:r>
            <a:r>
              <a:rPr lang="sv-SE" dirty="0"/>
              <a:t>, 783</a:t>
            </a:r>
            <a:r>
              <a:rPr lang="sv-SE" baseline="-25000" dirty="0"/>
              <a:t>dec</a:t>
            </a:r>
            <a:r>
              <a:rPr lang="sv-SE" dirty="0"/>
              <a:t> = 1100001111</a:t>
            </a:r>
            <a:r>
              <a:rPr lang="sv-SE" baseline="-25000" dirty="0"/>
              <a:t>bin</a:t>
            </a:r>
          </a:p>
          <a:p>
            <a:r>
              <a:rPr lang="sv-SE" dirty="0" err="1"/>
              <a:t>Because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,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difficult</a:t>
            </a:r>
            <a:r>
              <a:rPr lang="sv-SE" dirty="0"/>
              <a:t> for humans to </a:t>
            </a:r>
            <a:r>
              <a:rPr lang="sv-SE" dirty="0" err="1"/>
              <a:t>work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.</a:t>
            </a:r>
          </a:p>
          <a:p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expressed</a:t>
            </a:r>
            <a:r>
              <a:rPr lang="sv-SE" dirty="0"/>
              <a:t> as </a:t>
            </a:r>
            <a:r>
              <a:rPr lang="sv-SE" i="1" dirty="0"/>
              <a:t>hexadecimal </a:t>
            </a:r>
            <a:r>
              <a:rPr lang="sv-SE" i="1" dirty="0" err="1"/>
              <a:t>numbers</a:t>
            </a:r>
            <a:r>
              <a:rPr lang="sv-SE" i="1" dirty="0"/>
              <a:t> </a:t>
            </a:r>
            <a:r>
              <a:rPr lang="sv-SE" dirty="0"/>
              <a:t>(</a:t>
            </a:r>
            <a:r>
              <a:rPr lang="sv-SE" dirty="0" err="1"/>
              <a:t>base</a:t>
            </a:r>
            <a:r>
              <a:rPr lang="sv-SE" dirty="0"/>
              <a:t> 16).</a:t>
            </a:r>
          </a:p>
          <a:p>
            <a:r>
              <a:rPr lang="sv-SE" dirty="0" err="1"/>
              <a:t>Hex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shorter</a:t>
            </a:r>
            <a:r>
              <a:rPr lang="sv-SE" dirty="0"/>
              <a:t> and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suitable</a:t>
            </a:r>
            <a:r>
              <a:rPr lang="sv-SE" dirty="0"/>
              <a:t> for humans to </a:t>
            </a:r>
            <a:r>
              <a:rPr lang="sv-SE" dirty="0" err="1"/>
              <a:t>handle</a:t>
            </a:r>
            <a:r>
              <a:rPr lang="sv-SE" dirty="0"/>
              <a:t>!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7854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57FF-A256-4E28-A01C-EB4503B4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117000"/>
            <a:ext cx="10241280" cy="740430"/>
          </a:xfrm>
        </p:spPr>
        <p:txBody>
          <a:bodyPr/>
          <a:lstStyle/>
          <a:p>
            <a:r>
              <a:rPr lang="sv-SE" dirty="0"/>
              <a:t>The hexadecimal system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37758F-B500-4867-9957-A68F53FE46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70978" y="857430"/>
          <a:ext cx="2342930" cy="542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443">
                  <a:extLst>
                    <a:ext uri="{9D8B030D-6E8A-4147-A177-3AD203B41FA5}">
                      <a16:colId xmlns:a16="http://schemas.microsoft.com/office/drawing/2014/main" val="3769119412"/>
                    </a:ext>
                  </a:extLst>
                </a:gridCol>
                <a:gridCol w="695503">
                  <a:extLst>
                    <a:ext uri="{9D8B030D-6E8A-4147-A177-3AD203B41FA5}">
                      <a16:colId xmlns:a16="http://schemas.microsoft.com/office/drawing/2014/main" val="3532733912"/>
                    </a:ext>
                  </a:extLst>
                </a:gridCol>
                <a:gridCol w="804984">
                  <a:extLst>
                    <a:ext uri="{9D8B030D-6E8A-4147-A177-3AD203B41FA5}">
                      <a16:colId xmlns:a16="http://schemas.microsoft.com/office/drawing/2014/main" val="26225449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 err="1"/>
                        <a:t>Hex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dirty="0"/>
                        <a:t>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66253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4534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37678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1874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7816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5725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32686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2397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004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68966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4792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3635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9537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048854"/>
                  </a:ext>
                </a:extLst>
              </a:tr>
              <a:tr h="364514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621125"/>
                  </a:ext>
                </a:extLst>
              </a:tr>
              <a:tr h="364514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55131"/>
                  </a:ext>
                </a:extLst>
              </a:tr>
              <a:tr h="364514"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29847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F90EE5-E0D7-4413-B8E6-86A25A90A4CD}"/>
              </a:ext>
            </a:extLst>
          </p:cNvPr>
          <p:cNvSpPr txBox="1">
            <a:spLocks/>
          </p:cNvSpPr>
          <p:nvPr/>
        </p:nvSpPr>
        <p:spPr>
          <a:xfrm>
            <a:off x="4306276" y="945662"/>
            <a:ext cx="6235895" cy="416466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 err="1"/>
              <a:t>With</a:t>
            </a:r>
            <a:r>
              <a:rPr lang="sv-SE" dirty="0"/>
              <a:t> 4 bits, 2</a:t>
            </a:r>
            <a:r>
              <a:rPr lang="sv-SE" baseline="30000" dirty="0"/>
              <a:t>4</a:t>
            </a:r>
            <a:r>
              <a:rPr lang="sv-SE" dirty="0"/>
              <a:t>=16 different </a:t>
            </a:r>
            <a:r>
              <a:rPr lang="sv-SE" dirty="0" err="1"/>
              <a:t>numbers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represented</a:t>
            </a:r>
            <a:r>
              <a:rPr lang="sv-SE" dirty="0"/>
              <a:t>.</a:t>
            </a:r>
          </a:p>
          <a:p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decimal </a:t>
            </a:r>
            <a:r>
              <a:rPr lang="sv-SE" dirty="0" err="1"/>
              <a:t>numbers</a:t>
            </a:r>
            <a:r>
              <a:rPr lang="sv-SE" dirty="0"/>
              <a:t>,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 </a:t>
            </a:r>
            <a:r>
              <a:rPr lang="sv-SE" dirty="0" err="1"/>
              <a:t>require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digits</a:t>
            </a:r>
            <a:r>
              <a:rPr lang="sv-SE" dirty="0"/>
              <a:t>.</a:t>
            </a:r>
          </a:p>
          <a:p>
            <a:r>
              <a:rPr lang="sv-SE" dirty="0"/>
              <a:t>If the hexadecimal system is </a:t>
            </a:r>
            <a:r>
              <a:rPr lang="sv-SE" dirty="0" err="1"/>
              <a:t>used</a:t>
            </a:r>
            <a:r>
              <a:rPr lang="sv-SE" dirty="0"/>
              <a:t>,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four</a:t>
            </a:r>
            <a:r>
              <a:rPr lang="sv-SE" dirty="0"/>
              <a:t>-bit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represents</a:t>
            </a:r>
            <a:r>
              <a:rPr lang="sv-SE" dirty="0"/>
              <a:t> </a:t>
            </a:r>
            <a:r>
              <a:rPr lang="sv-SE" dirty="0" err="1"/>
              <a:t>exactly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hexadecimal </a:t>
            </a:r>
            <a:r>
              <a:rPr lang="sv-SE" dirty="0" err="1"/>
              <a:t>number</a:t>
            </a:r>
            <a:r>
              <a:rPr lang="sv-SE" dirty="0"/>
              <a:t>.</a:t>
            </a:r>
          </a:p>
          <a:p>
            <a:r>
              <a:rPr lang="sv-SE" dirty="0"/>
              <a:t>The hexadecimal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uses</a:t>
            </a:r>
            <a:r>
              <a:rPr lang="sv-SE" dirty="0"/>
              <a:t> </a:t>
            </a:r>
            <a:r>
              <a:rPr lang="sv-SE" dirty="0" err="1"/>
              <a:t>base</a:t>
            </a:r>
            <a:r>
              <a:rPr lang="sv-SE" dirty="0"/>
              <a:t> 16 and </a:t>
            </a:r>
            <a:r>
              <a:rPr lang="sv-SE" dirty="0" err="1"/>
              <a:t>thus</a:t>
            </a:r>
            <a:r>
              <a:rPr lang="sv-SE" dirty="0"/>
              <a:t> </a:t>
            </a:r>
            <a:r>
              <a:rPr lang="sv-SE" dirty="0" err="1"/>
              <a:t>required</a:t>
            </a:r>
            <a:r>
              <a:rPr lang="sv-SE" dirty="0"/>
              <a:t> 16 different </a:t>
            </a:r>
            <a:r>
              <a:rPr lang="sv-SE" dirty="0" err="1"/>
              <a:t>number</a:t>
            </a:r>
            <a:r>
              <a:rPr lang="sv-SE" dirty="0"/>
              <a:t> symbols: 0, 1, 2, 3, 4, 5, 6, 7, 8, 9, A, B, C, D, E, F</a:t>
            </a:r>
          </a:p>
        </p:txBody>
      </p:sp>
    </p:spTree>
    <p:extLst>
      <p:ext uri="{BB962C8B-B14F-4D97-AF65-F5344CB8AC3E}">
        <p14:creationId xmlns:p14="http://schemas.microsoft.com/office/powerpoint/2010/main" val="1387929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DFA9-3814-4A23-881C-A19B0A26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Converting</a:t>
            </a:r>
            <a:r>
              <a:rPr lang="sv-SE" dirty="0"/>
              <a:t> </a:t>
            </a:r>
            <a:r>
              <a:rPr lang="sv-SE" dirty="0" err="1"/>
              <a:t>bin</a:t>
            </a:r>
            <a:r>
              <a:rPr lang="sv-SE" dirty="0" err="1">
                <a:sym typeface="Wingdings" panose="05000000000000000000" pitchFamily="2" charset="2"/>
              </a:rPr>
              <a:t>hex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3ED3D-C571-48B5-BE8B-D8E4625C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Write</a:t>
            </a:r>
            <a:r>
              <a:rPr lang="sv-SE" dirty="0"/>
              <a:t> the </a:t>
            </a:r>
            <a:r>
              <a:rPr lang="sv-SE" dirty="0" err="1"/>
              <a:t>following</a:t>
            </a:r>
            <a:r>
              <a:rPr lang="sv-SE" dirty="0"/>
              <a:t>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 to </a:t>
            </a:r>
            <a:r>
              <a:rPr lang="sv-SE" dirty="0" err="1"/>
              <a:t>base</a:t>
            </a:r>
            <a:r>
              <a:rPr lang="sv-SE" dirty="0"/>
              <a:t> 16.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10010011</a:t>
            </a:r>
            <a:br>
              <a:rPr lang="sv-SE" dirty="0"/>
            </a:br>
            <a:r>
              <a:rPr lang="sv-SE" dirty="0" err="1"/>
              <a:t>Divide</a:t>
            </a:r>
            <a:r>
              <a:rPr lang="sv-SE" dirty="0"/>
              <a:t> the </a:t>
            </a:r>
            <a:r>
              <a:rPr lang="sv-SE" dirty="0" err="1"/>
              <a:t>number</a:t>
            </a:r>
            <a:r>
              <a:rPr lang="sv-SE" dirty="0"/>
              <a:t> in </a:t>
            </a:r>
            <a:r>
              <a:rPr lang="sv-SE" dirty="0" err="1"/>
              <a:t>groups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four</a:t>
            </a:r>
            <a:r>
              <a:rPr lang="sv-SE" dirty="0"/>
              <a:t>, </a:t>
            </a:r>
            <a:r>
              <a:rPr lang="sv-SE" dirty="0" err="1"/>
              <a:t>convert</a:t>
            </a:r>
            <a:r>
              <a:rPr lang="sv-SE" dirty="0"/>
              <a:t>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four-group</a:t>
            </a:r>
            <a:r>
              <a:rPr lang="sv-SE" dirty="0"/>
              <a:t> to </a:t>
            </a:r>
            <a:r>
              <a:rPr lang="sv-SE" dirty="0" err="1"/>
              <a:t>base</a:t>
            </a:r>
            <a:r>
              <a:rPr lang="sv-SE" dirty="0"/>
              <a:t> 16: </a:t>
            </a:r>
            <a:br>
              <a:rPr lang="sv-SE" dirty="0"/>
            </a:br>
            <a:r>
              <a:rPr lang="sv-SE" dirty="0"/>
              <a:t>1001 0011</a:t>
            </a:r>
            <a:r>
              <a:rPr lang="sv-SE" baseline="-25000" dirty="0"/>
              <a:t>bin</a:t>
            </a:r>
            <a:r>
              <a:rPr lang="sv-SE" dirty="0"/>
              <a:t> = 93</a:t>
            </a:r>
            <a:r>
              <a:rPr lang="sv-SE" baseline="-25000" dirty="0"/>
              <a:t>hex</a:t>
            </a:r>
          </a:p>
          <a:p>
            <a:pPr marL="914400" lvl="1" indent="-457200">
              <a:buFont typeface="+mj-lt"/>
              <a:buAutoNum type="arabicPeriod"/>
            </a:pPr>
            <a:r>
              <a:rPr lang="sv-SE" dirty="0"/>
              <a:t>101101</a:t>
            </a:r>
            <a:br>
              <a:rPr lang="sv-SE" dirty="0"/>
            </a:br>
            <a:r>
              <a:rPr lang="sv-SE" dirty="0" err="1"/>
              <a:t>Insert</a:t>
            </a:r>
            <a:r>
              <a:rPr lang="sv-SE" dirty="0"/>
              <a:t> 0s in the </a:t>
            </a:r>
            <a:r>
              <a:rPr lang="sv-SE" dirty="0" err="1"/>
              <a:t>beginning</a:t>
            </a:r>
            <a:r>
              <a:rPr lang="sv-SE" dirty="0"/>
              <a:t>, to make full </a:t>
            </a:r>
            <a:r>
              <a:rPr lang="sv-SE" dirty="0" err="1"/>
              <a:t>four-groups</a:t>
            </a:r>
            <a:r>
              <a:rPr lang="sv-SE" dirty="0"/>
              <a:t>.</a:t>
            </a:r>
            <a:br>
              <a:rPr lang="sv-SE" dirty="0"/>
            </a:br>
            <a:r>
              <a:rPr lang="sv-SE" dirty="0"/>
              <a:t>0010 1101</a:t>
            </a:r>
            <a:r>
              <a:rPr lang="sv-SE" baseline="-25000" dirty="0"/>
              <a:t>bin</a:t>
            </a:r>
            <a:r>
              <a:rPr lang="sv-SE" dirty="0"/>
              <a:t> = 2D</a:t>
            </a:r>
            <a:r>
              <a:rPr lang="sv-SE" baseline="-25000" dirty="0"/>
              <a:t>hex</a:t>
            </a:r>
          </a:p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Write</a:t>
            </a:r>
            <a:r>
              <a:rPr lang="sv-SE" dirty="0"/>
              <a:t> the </a:t>
            </a:r>
            <a:r>
              <a:rPr lang="sv-SE" dirty="0" err="1"/>
              <a:t>following</a:t>
            </a:r>
            <a:r>
              <a:rPr lang="sv-SE" dirty="0"/>
              <a:t> </a:t>
            </a:r>
            <a:r>
              <a:rPr lang="sv-SE" dirty="0" err="1"/>
              <a:t>hex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in </a:t>
            </a:r>
            <a:r>
              <a:rPr lang="sv-SE" dirty="0" err="1"/>
              <a:t>base</a:t>
            </a:r>
            <a:r>
              <a:rPr lang="sv-SE" dirty="0"/>
              <a:t> 2.</a:t>
            </a:r>
          </a:p>
          <a:p>
            <a:pPr lvl="1"/>
            <a:r>
              <a:rPr lang="sv-SE" dirty="0"/>
              <a:t>3CA</a:t>
            </a:r>
            <a:r>
              <a:rPr lang="sv-SE" baseline="-25000" dirty="0"/>
              <a:t>hex</a:t>
            </a:r>
            <a:r>
              <a:rPr lang="sv-SE" dirty="0"/>
              <a:t> = 0011 1100 1010</a:t>
            </a:r>
            <a:r>
              <a:rPr lang="sv-SE" baseline="-25000" dirty="0"/>
              <a:t>bin </a:t>
            </a:r>
            <a:r>
              <a:rPr lang="sv-SE" dirty="0"/>
              <a:t>= 1111001010</a:t>
            </a:r>
            <a:r>
              <a:rPr lang="sv-SE" baseline="-25000" dirty="0"/>
              <a:t>bin</a:t>
            </a:r>
          </a:p>
        </p:txBody>
      </p:sp>
    </p:spTree>
    <p:extLst>
      <p:ext uri="{BB962C8B-B14F-4D97-AF65-F5344CB8AC3E}">
        <p14:creationId xmlns:p14="http://schemas.microsoft.com/office/powerpoint/2010/main" val="205820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24BE-1245-4FE9-BE43-08EC27156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Converting</a:t>
            </a:r>
            <a:r>
              <a:rPr lang="sv-SE" dirty="0"/>
              <a:t> </a:t>
            </a:r>
            <a:r>
              <a:rPr lang="sv-SE" dirty="0" err="1"/>
              <a:t>hex</a:t>
            </a:r>
            <a:r>
              <a:rPr lang="sv-SE" dirty="0" err="1">
                <a:sym typeface="Wingdings" panose="05000000000000000000" pitchFamily="2" charset="2"/>
              </a:rPr>
              <a:t>dec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6853D-8035-495B-B8AD-DE96088B1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converting</a:t>
            </a:r>
            <a:r>
              <a:rPr lang="sv-SE" dirty="0"/>
              <a:t> from </a:t>
            </a:r>
            <a:r>
              <a:rPr lang="sv-SE" dirty="0" err="1"/>
              <a:t>hex</a:t>
            </a:r>
            <a:r>
              <a:rPr lang="sv-SE" dirty="0"/>
              <a:t> to dec, </a:t>
            </a:r>
            <a:r>
              <a:rPr lang="sv-SE" dirty="0" err="1"/>
              <a:t>write</a:t>
            </a:r>
            <a:r>
              <a:rPr lang="sv-SE" dirty="0"/>
              <a:t>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and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power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16 in decimal form.</a:t>
            </a:r>
          </a:p>
          <a:p>
            <a:pPr lvl="1"/>
            <a:r>
              <a:rPr lang="sv-SE" dirty="0" err="1"/>
              <a:t>Example</a:t>
            </a:r>
            <a:r>
              <a:rPr lang="sv-SE" dirty="0"/>
              <a:t>: 24C3hex = 2·16</a:t>
            </a:r>
            <a:r>
              <a:rPr lang="sv-SE" baseline="30000" dirty="0"/>
              <a:t>3</a:t>
            </a:r>
            <a:r>
              <a:rPr lang="sv-SE" dirty="0"/>
              <a:t>+4·16</a:t>
            </a:r>
            <a:r>
              <a:rPr lang="sv-SE" baseline="30000" dirty="0"/>
              <a:t>2</a:t>
            </a:r>
            <a:r>
              <a:rPr lang="sv-SE" dirty="0"/>
              <a:t>+12·16</a:t>
            </a:r>
            <a:r>
              <a:rPr lang="sv-SE" baseline="30000" dirty="0"/>
              <a:t>1</a:t>
            </a:r>
            <a:r>
              <a:rPr lang="sv-SE" dirty="0"/>
              <a:t>+3·16</a:t>
            </a:r>
            <a:r>
              <a:rPr lang="sv-SE" baseline="30000" dirty="0"/>
              <a:t>0</a:t>
            </a:r>
            <a:r>
              <a:rPr lang="sv-SE" dirty="0"/>
              <a:t> = 9411</a:t>
            </a:r>
            <a:r>
              <a:rPr lang="sv-SE" baseline="-25000" dirty="0"/>
              <a:t>dec</a:t>
            </a:r>
          </a:p>
          <a:p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converting</a:t>
            </a:r>
            <a:r>
              <a:rPr lang="sv-SE" dirty="0"/>
              <a:t> dec to </a:t>
            </a:r>
            <a:r>
              <a:rPr lang="sv-SE" dirty="0" err="1"/>
              <a:t>hex</a:t>
            </a:r>
            <a:r>
              <a:rPr lang="sv-SE" dirty="0"/>
              <a:t>, </a:t>
            </a:r>
            <a:r>
              <a:rPr lang="sv-SE" dirty="0" err="1"/>
              <a:t>find</a:t>
            </a:r>
            <a:r>
              <a:rPr lang="sv-SE" dirty="0"/>
              <a:t> the maximum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highest</a:t>
            </a:r>
            <a:r>
              <a:rPr lang="sv-SE" dirty="0"/>
              <a:t> </a:t>
            </a:r>
            <a:r>
              <a:rPr lang="sv-SE" dirty="0" err="1"/>
              <a:t>power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16, </a:t>
            </a:r>
            <a:r>
              <a:rPr lang="sv-SE" dirty="0" err="1"/>
              <a:t>continue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digit</a:t>
            </a:r>
            <a:r>
              <a:rPr lang="sv-SE" dirty="0"/>
              <a:t> to the right and so on…</a:t>
            </a:r>
          </a:p>
          <a:p>
            <a:pPr lvl="1"/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Convert</a:t>
            </a:r>
            <a:r>
              <a:rPr lang="sv-SE" dirty="0"/>
              <a:t> 1374</a:t>
            </a:r>
            <a:r>
              <a:rPr lang="sv-SE" baseline="-25000" dirty="0"/>
              <a:t>dec</a:t>
            </a:r>
            <a:r>
              <a:rPr lang="sv-SE" dirty="0"/>
              <a:t> to </a:t>
            </a:r>
            <a:r>
              <a:rPr lang="sv-SE" dirty="0" err="1"/>
              <a:t>base</a:t>
            </a:r>
            <a:r>
              <a:rPr lang="sv-SE" dirty="0"/>
              <a:t> 16.</a:t>
            </a:r>
          </a:p>
          <a:p>
            <a:pPr lvl="1"/>
            <a:endParaRPr lang="sv-S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3A4457C-DBC0-4764-B4A1-4F2C0EE02D6D}"/>
              </a:ext>
            </a:extLst>
          </p:cNvPr>
          <p:cNvGraphicFramePr>
            <a:graphicFrameLocks noGrp="1"/>
          </p:cNvGraphicFramePr>
          <p:nvPr/>
        </p:nvGraphicFramePr>
        <p:xfrm>
          <a:off x="2297722" y="4889173"/>
          <a:ext cx="133643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108">
                  <a:extLst>
                    <a:ext uri="{9D8B030D-6E8A-4147-A177-3AD203B41FA5}">
                      <a16:colId xmlns:a16="http://schemas.microsoft.com/office/drawing/2014/main" val="3611590541"/>
                    </a:ext>
                  </a:extLst>
                </a:gridCol>
                <a:gridCol w="334108">
                  <a:extLst>
                    <a:ext uri="{9D8B030D-6E8A-4147-A177-3AD203B41FA5}">
                      <a16:colId xmlns:a16="http://schemas.microsoft.com/office/drawing/2014/main" val="3629147041"/>
                    </a:ext>
                  </a:extLst>
                </a:gridCol>
                <a:gridCol w="334108">
                  <a:extLst>
                    <a:ext uri="{9D8B030D-6E8A-4147-A177-3AD203B41FA5}">
                      <a16:colId xmlns:a16="http://schemas.microsoft.com/office/drawing/2014/main" val="3670964158"/>
                    </a:ext>
                  </a:extLst>
                </a:gridCol>
                <a:gridCol w="334108">
                  <a:extLst>
                    <a:ext uri="{9D8B030D-6E8A-4147-A177-3AD203B41FA5}">
                      <a16:colId xmlns:a16="http://schemas.microsoft.com/office/drawing/2014/main" val="30134517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9290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392080-BF4C-4AA2-B7A6-5BBDB9FA908B}"/>
              </a:ext>
            </a:extLst>
          </p:cNvPr>
          <p:cNvSpPr txBox="1"/>
          <p:nvPr/>
        </p:nvSpPr>
        <p:spPr>
          <a:xfrm>
            <a:off x="3634154" y="4889173"/>
            <a:ext cx="354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=5·16</a:t>
            </a:r>
            <a:r>
              <a:rPr lang="sv-SE" baseline="30000" dirty="0"/>
              <a:t>2</a:t>
            </a:r>
            <a:r>
              <a:rPr lang="sv-SE" dirty="0"/>
              <a:t>+5·16</a:t>
            </a:r>
            <a:r>
              <a:rPr lang="sv-SE" baseline="30000" dirty="0"/>
              <a:t>1</a:t>
            </a:r>
            <a:r>
              <a:rPr lang="sv-SE" dirty="0"/>
              <a:t>+14·16</a:t>
            </a:r>
            <a:r>
              <a:rPr lang="sv-SE" baseline="30000" dirty="0"/>
              <a:t>0</a:t>
            </a:r>
            <a:r>
              <a:rPr lang="sv-SE" dirty="0"/>
              <a:t>=1374</a:t>
            </a:r>
            <a:r>
              <a:rPr lang="sv-SE" baseline="-25000" dirty="0"/>
              <a:t>dec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B384C-2121-46AC-8B7F-91EE5ABFFD78}"/>
              </a:ext>
            </a:extLst>
          </p:cNvPr>
          <p:cNvSpPr txBox="1"/>
          <p:nvPr/>
        </p:nvSpPr>
        <p:spPr>
          <a:xfrm>
            <a:off x="2215661" y="4616299"/>
            <a:ext cx="3548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dirty="0"/>
              <a:t> 16</a:t>
            </a:r>
            <a:r>
              <a:rPr lang="sv-SE" sz="1200" baseline="30000" dirty="0"/>
              <a:t>3</a:t>
            </a:r>
            <a:r>
              <a:rPr lang="sv-SE" sz="1200" dirty="0"/>
              <a:t>   16</a:t>
            </a:r>
            <a:r>
              <a:rPr lang="sv-SE" sz="1200" baseline="30000" dirty="0"/>
              <a:t>2</a:t>
            </a:r>
            <a:r>
              <a:rPr lang="sv-SE" sz="1200" dirty="0"/>
              <a:t>   16</a:t>
            </a:r>
            <a:r>
              <a:rPr lang="sv-SE" sz="1200" baseline="30000" dirty="0"/>
              <a:t>1</a:t>
            </a:r>
            <a:r>
              <a:rPr lang="sv-SE" sz="1200" dirty="0"/>
              <a:t>   16</a:t>
            </a:r>
            <a:r>
              <a:rPr lang="sv-SE" sz="1200" baseline="300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06037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8A5D-9DB6-400A-944D-342B84BE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Operations </a:t>
            </a:r>
            <a:r>
              <a:rPr lang="sv-SE" dirty="0" err="1"/>
              <a:t>of</a:t>
            </a:r>
            <a:r>
              <a:rPr lang="sv-SE" dirty="0"/>
              <a:t>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C2C53-2FA1-4C2F-882C-F2908309F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dirty="0"/>
              <a:t>To </a:t>
            </a:r>
            <a:r>
              <a:rPr lang="sv-SE" dirty="0" err="1"/>
              <a:t>command</a:t>
            </a:r>
            <a:r>
              <a:rPr lang="sv-SE" dirty="0"/>
              <a:t> a </a:t>
            </a:r>
            <a:r>
              <a:rPr lang="sv-SE" dirty="0" err="1"/>
              <a:t>microprocessor</a:t>
            </a:r>
            <a:r>
              <a:rPr lang="sv-SE" dirty="0"/>
              <a:t>, the </a:t>
            </a:r>
            <a:r>
              <a:rPr lang="sv-SE" dirty="0" err="1"/>
              <a:t>instructions</a:t>
            </a:r>
            <a:r>
              <a:rPr lang="sv-SE" dirty="0"/>
              <a:t> must be </a:t>
            </a:r>
            <a:r>
              <a:rPr lang="sv-SE" dirty="0" err="1"/>
              <a:t>expressed</a:t>
            </a:r>
            <a:r>
              <a:rPr lang="sv-SE" dirty="0"/>
              <a:t> in </a:t>
            </a:r>
            <a:r>
              <a:rPr lang="sv-SE" dirty="0" err="1"/>
              <a:t>its</a:t>
            </a:r>
            <a:r>
              <a:rPr lang="sv-SE" dirty="0"/>
              <a:t> special </a:t>
            </a:r>
            <a:r>
              <a:rPr lang="sv-SE" dirty="0" err="1"/>
              <a:t>language</a:t>
            </a:r>
            <a:r>
              <a:rPr lang="sv-SE" dirty="0"/>
              <a:t>.</a:t>
            </a:r>
          </a:p>
          <a:p>
            <a:r>
              <a:rPr lang="sv-SE" dirty="0" err="1"/>
              <a:t>Each</a:t>
            </a:r>
            <a:r>
              <a:rPr lang="sv-SE" dirty="0"/>
              <a:t> processor </a:t>
            </a:r>
            <a:r>
              <a:rPr lang="sv-SE" dirty="0" err="1"/>
              <a:t>family</a:t>
            </a:r>
            <a:r>
              <a:rPr lang="sv-SE" dirty="0"/>
              <a:t> has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. For </a:t>
            </a:r>
            <a:r>
              <a:rPr lang="sv-SE" dirty="0" err="1"/>
              <a:t>example</a:t>
            </a:r>
            <a:r>
              <a:rPr lang="sv-SE" dirty="0"/>
              <a:t>, an ARM processor and an Intel x86 processor </a:t>
            </a:r>
            <a:r>
              <a:rPr lang="sv-SE" dirty="0" err="1"/>
              <a:t>have</a:t>
            </a:r>
            <a:r>
              <a:rPr lang="sv-SE" dirty="0"/>
              <a:t> different </a:t>
            </a:r>
            <a:r>
              <a:rPr lang="sv-SE" dirty="0" err="1"/>
              <a:t>languages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languages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different processors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quite</a:t>
            </a:r>
            <a:r>
              <a:rPr lang="sv-SE" dirty="0"/>
              <a:t> </a:t>
            </a:r>
            <a:r>
              <a:rPr lang="sv-SE" dirty="0" err="1"/>
              <a:t>similar</a:t>
            </a:r>
            <a:r>
              <a:rPr lang="sv-SE" dirty="0"/>
              <a:t>, so it is </a:t>
            </a:r>
            <a:r>
              <a:rPr lang="sv-SE" dirty="0" err="1"/>
              <a:t>quite</a:t>
            </a:r>
            <a:r>
              <a:rPr lang="sv-SE" dirty="0"/>
              <a:t> </a:t>
            </a:r>
            <a:r>
              <a:rPr lang="sv-SE" dirty="0" err="1"/>
              <a:t>easy</a:t>
            </a:r>
            <a:r>
              <a:rPr lang="sv-SE" dirty="0"/>
              <a:t> to </a:t>
            </a:r>
            <a:r>
              <a:rPr lang="sv-SE" dirty="0" err="1"/>
              <a:t>learn</a:t>
            </a:r>
            <a:r>
              <a:rPr lang="sv-SE" dirty="0"/>
              <a:t> for </a:t>
            </a:r>
            <a:r>
              <a:rPr lang="sv-SE" dirty="0" err="1"/>
              <a:t>example</a:t>
            </a:r>
            <a:r>
              <a:rPr lang="sv-SE" dirty="0"/>
              <a:t> x86 </a:t>
            </a:r>
            <a:r>
              <a:rPr lang="sv-SE" dirty="0" err="1"/>
              <a:t>Assembly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know</a:t>
            </a:r>
            <a:r>
              <a:rPr lang="sv-SE" dirty="0"/>
              <a:t> ARM </a:t>
            </a:r>
            <a:r>
              <a:rPr lang="sv-SE" dirty="0" err="1"/>
              <a:t>Assembly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reason</a:t>
            </a:r>
            <a:r>
              <a:rPr lang="sv-SE" dirty="0"/>
              <a:t> for the </a:t>
            </a:r>
            <a:r>
              <a:rPr lang="sv-SE" dirty="0" err="1"/>
              <a:t>similarities</a:t>
            </a:r>
            <a:r>
              <a:rPr lang="sv-SE" dirty="0"/>
              <a:t> is </a:t>
            </a:r>
            <a:r>
              <a:rPr lang="sv-SE" dirty="0" err="1"/>
              <a:t>that</a:t>
            </a:r>
            <a:r>
              <a:rPr lang="sv-SE" dirty="0"/>
              <a:t> all processors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constructed</a:t>
            </a:r>
            <a:r>
              <a:rPr lang="sv-SE" dirty="0"/>
              <a:t> from </a:t>
            </a:r>
            <a:r>
              <a:rPr lang="sv-SE" dirty="0" err="1"/>
              <a:t>similar</a:t>
            </a:r>
            <a:r>
              <a:rPr lang="sv-SE" dirty="0"/>
              <a:t> hardware </a:t>
            </a:r>
            <a:r>
              <a:rPr lang="sv-SE" dirty="0" err="1"/>
              <a:t>components</a:t>
            </a:r>
            <a:r>
              <a:rPr lang="sv-SE" dirty="0"/>
              <a:t>.</a:t>
            </a:r>
          </a:p>
          <a:p>
            <a:r>
              <a:rPr lang="sv-SE" dirty="0" err="1"/>
              <a:t>However</a:t>
            </a:r>
            <a:r>
              <a:rPr lang="sv-SE" dirty="0"/>
              <a:t>,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 </a:t>
            </a:r>
            <a:r>
              <a:rPr lang="sv-SE" dirty="0" err="1"/>
              <a:t>differences</a:t>
            </a:r>
            <a:r>
              <a:rPr lang="sv-SE" dirty="0"/>
              <a:t>, for </a:t>
            </a:r>
            <a:r>
              <a:rPr lang="sv-SE" dirty="0" err="1"/>
              <a:t>example</a:t>
            </a:r>
            <a:r>
              <a:rPr lang="sv-SE" dirty="0"/>
              <a:t> the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registers, the </a:t>
            </a:r>
            <a:r>
              <a:rPr lang="sv-SE" dirty="0" err="1"/>
              <a:t>length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, the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organization</a:t>
            </a:r>
            <a:r>
              <a:rPr lang="sv-SE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56804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79DB4D-5CC6-6183-01EF-F9AEF752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Decimal </a:t>
            </a:r>
            <a:r>
              <a:rPr lang="sv-SE" dirty="0" err="1"/>
              <a:t>number</a:t>
            </a:r>
            <a:r>
              <a:rPr lang="sv-SE" dirty="0"/>
              <a:t> systems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4E4D118-B850-38FE-03D9-966A3C5B7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2335449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sv-SE" dirty="0"/>
              <a:t>The </a:t>
            </a:r>
            <a:r>
              <a:rPr lang="sv-SE" dirty="0" err="1"/>
              <a:t>number</a:t>
            </a:r>
            <a:r>
              <a:rPr lang="sv-SE" dirty="0"/>
              <a:t> system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every</a:t>
            </a:r>
            <a:r>
              <a:rPr lang="sv-SE" dirty="0"/>
              <a:t> </a:t>
            </a:r>
            <a:r>
              <a:rPr lang="sv-SE" dirty="0" err="1"/>
              <a:t>day</a:t>
            </a:r>
            <a:r>
              <a:rPr lang="sv-SE" dirty="0"/>
              <a:t> is </a:t>
            </a:r>
            <a:r>
              <a:rPr lang="sv-SE" dirty="0" err="1"/>
              <a:t>based</a:t>
            </a:r>
            <a:r>
              <a:rPr lang="sv-SE" dirty="0"/>
              <a:t> on the </a:t>
            </a:r>
            <a:r>
              <a:rPr lang="sv-SE" dirty="0" err="1"/>
              <a:t>number</a:t>
            </a:r>
            <a:r>
              <a:rPr lang="sv-SE" dirty="0"/>
              <a:t> 10.</a:t>
            </a:r>
          </a:p>
          <a:p>
            <a:r>
              <a:rPr lang="sv-SE" dirty="0" err="1"/>
              <a:t>Because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require</a:t>
            </a:r>
            <a:r>
              <a:rPr lang="sv-SE" dirty="0"/>
              <a:t> 10 different symbols (</a:t>
            </a:r>
            <a:r>
              <a:rPr lang="sv-SE" dirty="0" err="1"/>
              <a:t>figures</a:t>
            </a:r>
            <a:r>
              <a:rPr lang="sv-SE" dirty="0"/>
              <a:t>), 0, 1, …, 9.</a:t>
            </a:r>
          </a:p>
          <a:p>
            <a:r>
              <a:rPr lang="sv-SE" dirty="0"/>
              <a:t>The system is a position system,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means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the position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figure</a:t>
            </a:r>
            <a:r>
              <a:rPr lang="sv-SE" dirty="0"/>
              <a:t> </a:t>
            </a:r>
            <a:r>
              <a:rPr lang="sv-SE" dirty="0" err="1"/>
              <a:t>determines</a:t>
            </a:r>
            <a:r>
              <a:rPr lang="sv-SE" dirty="0"/>
              <a:t> </a:t>
            </a:r>
            <a:r>
              <a:rPr lang="sv-SE" dirty="0" err="1"/>
              <a:t>its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.</a:t>
            </a:r>
          </a:p>
          <a:p>
            <a:r>
              <a:rPr lang="sv-SE" dirty="0" err="1"/>
              <a:t>Example</a:t>
            </a:r>
            <a:r>
              <a:rPr lang="sv-SE" dirty="0"/>
              <a:t>: 2398 = 2·10</a:t>
            </a:r>
            <a:r>
              <a:rPr lang="sv-SE" baseline="30000" dirty="0"/>
              <a:t>3</a:t>
            </a:r>
            <a:r>
              <a:rPr lang="sv-SE" dirty="0"/>
              <a:t>+3·10</a:t>
            </a:r>
            <a:r>
              <a:rPr lang="sv-SE" baseline="30000" dirty="0"/>
              <a:t>2</a:t>
            </a:r>
            <a:r>
              <a:rPr lang="sv-SE" dirty="0"/>
              <a:t>+9·10</a:t>
            </a:r>
            <a:r>
              <a:rPr lang="sv-SE" baseline="30000" dirty="0"/>
              <a:t>1</a:t>
            </a:r>
            <a:r>
              <a:rPr lang="sv-SE" dirty="0"/>
              <a:t>+8·10</a:t>
            </a:r>
            <a:r>
              <a:rPr lang="sv-SE" baseline="30000" dirty="0"/>
              <a:t>0 </a:t>
            </a:r>
            <a:r>
              <a:rPr lang="sv-SE" dirty="0"/>
              <a:t>=2·1000+3·100+9·10+8·1</a:t>
            </a:r>
          </a:p>
          <a:p>
            <a:pPr marL="0" indent="0">
              <a:buNone/>
            </a:pPr>
            <a:r>
              <a:rPr lang="sv-SE" baseline="30000" dirty="0"/>
              <a:t> </a:t>
            </a:r>
          </a:p>
          <a:p>
            <a:endParaRPr lang="sv-SE" dirty="0"/>
          </a:p>
          <a:p>
            <a:endParaRPr lang="sv-SE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5BC6728-F4D2-4DE9-B0C9-E482C44E5CCD}"/>
              </a:ext>
            </a:extLst>
          </p:cNvPr>
          <p:cNvGrpSpPr/>
          <p:nvPr/>
        </p:nvGrpSpPr>
        <p:grpSpPr>
          <a:xfrm>
            <a:off x="1744290" y="4170259"/>
            <a:ext cx="1491798" cy="653693"/>
            <a:chOff x="1744290" y="4170259"/>
            <a:chExt cx="1491798" cy="6536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0D2CE9-8BC6-4079-886D-5867020F9E8E}"/>
                </a:ext>
              </a:extLst>
            </p:cNvPr>
            <p:cNvSpPr txBox="1"/>
            <p:nvPr/>
          </p:nvSpPr>
          <p:spPr>
            <a:xfrm>
              <a:off x="1837678" y="4447713"/>
              <a:ext cx="328474" cy="372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dirty="0"/>
                <a:t>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0F59CB2-B33C-4F49-B370-FC94833F1AA4}"/>
                </a:ext>
              </a:extLst>
            </p:cNvPr>
            <p:cNvSpPr txBox="1"/>
            <p:nvPr/>
          </p:nvSpPr>
          <p:spPr>
            <a:xfrm>
              <a:off x="2167634" y="4449192"/>
              <a:ext cx="328474" cy="372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dirty="0"/>
                <a:t>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E5B6B1-6692-4BC0-BE25-EA415F7AC661}"/>
                </a:ext>
              </a:extLst>
            </p:cNvPr>
            <p:cNvSpPr txBox="1"/>
            <p:nvPr/>
          </p:nvSpPr>
          <p:spPr>
            <a:xfrm>
              <a:off x="2497589" y="4450673"/>
              <a:ext cx="32847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dirty="0"/>
                <a:t>9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62D2C4-5F38-456C-9661-FEB219DC2D07}"/>
                </a:ext>
              </a:extLst>
            </p:cNvPr>
            <p:cNvSpPr txBox="1"/>
            <p:nvPr/>
          </p:nvSpPr>
          <p:spPr>
            <a:xfrm>
              <a:off x="2818668" y="4451090"/>
              <a:ext cx="328474" cy="3728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dirty="0"/>
                <a:t>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1C4391-34EB-41CE-8C3B-70DE0D0F7D4C}"/>
                </a:ext>
              </a:extLst>
            </p:cNvPr>
            <p:cNvSpPr txBox="1"/>
            <p:nvPr/>
          </p:nvSpPr>
          <p:spPr>
            <a:xfrm>
              <a:off x="1744290" y="4170259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10</a:t>
              </a:r>
              <a:r>
                <a:rPr lang="sv-SE" sz="1400" baseline="300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8CBA75-DCFB-4B2A-B48A-5A6DA4439277}"/>
                </a:ext>
              </a:extLst>
            </p:cNvPr>
            <p:cNvSpPr txBox="1"/>
            <p:nvPr/>
          </p:nvSpPr>
          <p:spPr>
            <a:xfrm>
              <a:off x="2092001" y="4171738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10</a:t>
              </a:r>
              <a:r>
                <a:rPr lang="sv-SE" sz="1400" baseline="30000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9F2B1D1-6AA6-45E7-8620-D1BF070D170D}"/>
                </a:ext>
              </a:extLst>
            </p:cNvPr>
            <p:cNvSpPr txBox="1"/>
            <p:nvPr/>
          </p:nvSpPr>
          <p:spPr>
            <a:xfrm>
              <a:off x="2429354" y="4171737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10</a:t>
              </a:r>
              <a:r>
                <a:rPr lang="sv-SE" sz="1400" baseline="30000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894C92-0B50-40AA-ABE5-94562E2815D3}"/>
                </a:ext>
              </a:extLst>
            </p:cNvPr>
            <p:cNvSpPr txBox="1"/>
            <p:nvPr/>
          </p:nvSpPr>
          <p:spPr>
            <a:xfrm>
              <a:off x="2774102" y="4170259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400" dirty="0"/>
                <a:t>10</a:t>
              </a:r>
              <a:r>
                <a:rPr lang="sv-SE" sz="1400" baseline="30000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20427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7241C-86D9-79AB-9597-E10A2B00A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DEC and </a:t>
            </a:r>
            <a:r>
              <a:rPr lang="sv-SE" dirty="0" err="1"/>
              <a:t>hex</a:t>
            </a:r>
            <a:r>
              <a:rPr lang="sv-SE" dirty="0"/>
              <a:t> as </a:t>
            </a:r>
            <a:r>
              <a:rPr lang="sv-SE" dirty="0" err="1"/>
              <a:t>constants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0236-9BF7-BB8F-58EA-5BCCFCC47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instruction</a:t>
            </a:r>
            <a:r>
              <a:rPr lang="sv-SE" dirty="0"/>
              <a:t> MOVZ X1, #457 </a:t>
            </a:r>
            <a:r>
              <a:rPr lang="sv-SE" dirty="0" err="1"/>
              <a:t>inserts</a:t>
            </a:r>
            <a:r>
              <a:rPr lang="sv-SE" dirty="0"/>
              <a:t> the decimal </a:t>
            </a:r>
            <a:r>
              <a:rPr lang="sv-SE" dirty="0" err="1"/>
              <a:t>constant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(</a:t>
            </a:r>
            <a:r>
              <a:rPr lang="sv-SE" dirty="0" err="1"/>
              <a:t>immediate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) </a:t>
            </a:r>
            <a:r>
              <a:rPr lang="sv-SE" dirty="0" err="1"/>
              <a:t>into</a:t>
            </a:r>
            <a:r>
              <a:rPr lang="sv-SE" dirty="0"/>
              <a:t> register X1.</a:t>
            </a:r>
            <a:br>
              <a:rPr lang="sv-SE" dirty="0"/>
            </a:br>
            <a:endParaRPr lang="sv-SE" dirty="0"/>
          </a:p>
          <a:p>
            <a:r>
              <a:rPr lang="sv-SE" dirty="0"/>
              <a:t>To </a:t>
            </a:r>
            <a:r>
              <a:rPr lang="sv-SE" dirty="0" err="1"/>
              <a:t>specify</a:t>
            </a:r>
            <a:r>
              <a:rPr lang="sv-SE" dirty="0"/>
              <a:t> a </a:t>
            </a:r>
            <a:r>
              <a:rPr lang="sv-SE" dirty="0" err="1"/>
              <a:t>hex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, </a:t>
            </a:r>
            <a:r>
              <a:rPr lang="sv-SE" dirty="0" err="1"/>
              <a:t>put</a:t>
            </a:r>
            <a:r>
              <a:rPr lang="sv-SE" dirty="0"/>
              <a:t> 0x </a:t>
            </a:r>
            <a:r>
              <a:rPr lang="sv-SE" dirty="0" err="1"/>
              <a:t>before</a:t>
            </a:r>
            <a:r>
              <a:rPr lang="sv-SE" dirty="0"/>
              <a:t> the </a:t>
            </a:r>
            <a:r>
              <a:rPr lang="sv-SE" dirty="0" err="1"/>
              <a:t>number</a:t>
            </a:r>
            <a:r>
              <a:rPr lang="sv-SE" dirty="0"/>
              <a:t>!</a:t>
            </a:r>
            <a:br>
              <a:rPr lang="sv-SE" dirty="0"/>
            </a:br>
            <a:r>
              <a:rPr lang="sv-SE" dirty="0" err="1"/>
              <a:t>Example</a:t>
            </a:r>
            <a:r>
              <a:rPr lang="sv-SE" dirty="0"/>
              <a:t>: 	MOVZ X1, #0x457</a:t>
            </a:r>
            <a:br>
              <a:rPr lang="sv-SE" dirty="0"/>
            </a:br>
            <a:r>
              <a:rPr lang="sv-SE" dirty="0"/>
              <a:t>		MOVZ X1, #0xFD4E</a:t>
            </a:r>
          </a:p>
          <a:p>
            <a:pPr marL="0" indent="0">
              <a:buNone/>
            </a:pPr>
            <a:r>
              <a:rPr lang="sv-SE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37908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2CE71-7A10-0F18-C88F-3195BA45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Octal</a:t>
            </a:r>
            <a:r>
              <a:rPr lang="sv-SE" dirty="0"/>
              <a:t> </a:t>
            </a:r>
            <a:r>
              <a:rPr lang="sv-SE" dirty="0" err="1"/>
              <a:t>numbers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BC4DA-0BD4-D933-D68C-EC75D2868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octal</a:t>
            </a:r>
            <a:r>
              <a:rPr lang="sv-SE" dirty="0"/>
              <a:t> system has </a:t>
            </a:r>
            <a:r>
              <a:rPr lang="sv-SE" dirty="0" err="1"/>
              <a:t>base</a:t>
            </a:r>
            <a:r>
              <a:rPr lang="sv-SE" dirty="0"/>
              <a:t> 8.</a:t>
            </a:r>
          </a:p>
          <a:p>
            <a:r>
              <a:rPr lang="sv-SE" dirty="0"/>
              <a:t>To </a:t>
            </a:r>
            <a:r>
              <a:rPr lang="sv-SE" dirty="0" err="1"/>
              <a:t>convert</a:t>
            </a:r>
            <a:r>
              <a:rPr lang="sv-SE" dirty="0"/>
              <a:t> a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to </a:t>
            </a:r>
            <a:r>
              <a:rPr lang="sv-SE" dirty="0" err="1"/>
              <a:t>octal</a:t>
            </a:r>
            <a:r>
              <a:rPr lang="sv-SE" dirty="0"/>
              <a:t> form, </a:t>
            </a:r>
            <a:r>
              <a:rPr lang="sv-SE" dirty="0" err="1"/>
              <a:t>divide</a:t>
            </a:r>
            <a:r>
              <a:rPr lang="sv-SE" dirty="0"/>
              <a:t> the </a:t>
            </a:r>
            <a:r>
              <a:rPr lang="sv-SE" dirty="0" err="1"/>
              <a:t>number</a:t>
            </a:r>
            <a:r>
              <a:rPr lang="sv-SE" dirty="0"/>
              <a:t> in </a:t>
            </a:r>
            <a:r>
              <a:rPr lang="sv-SE" dirty="0" err="1"/>
              <a:t>groups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three</a:t>
            </a:r>
            <a:r>
              <a:rPr lang="sv-SE" dirty="0"/>
              <a:t>.</a:t>
            </a:r>
          </a:p>
          <a:p>
            <a:r>
              <a:rPr lang="sv-SE" dirty="0"/>
              <a:t>For </a:t>
            </a:r>
            <a:r>
              <a:rPr lang="sv-SE" dirty="0" err="1"/>
              <a:t>example</a:t>
            </a:r>
            <a:r>
              <a:rPr lang="sv-SE" dirty="0"/>
              <a:t>: 100 111 010 111</a:t>
            </a:r>
            <a:r>
              <a:rPr lang="sv-SE" baseline="-25000" dirty="0"/>
              <a:t>bin</a:t>
            </a:r>
            <a:r>
              <a:rPr lang="sv-SE" dirty="0"/>
              <a:t> = 4727</a:t>
            </a:r>
            <a:r>
              <a:rPr lang="sv-SE" baseline="-25000" dirty="0"/>
              <a:t>oct</a:t>
            </a:r>
            <a:r>
              <a:rPr lang="sv-SE" dirty="0"/>
              <a:t> </a:t>
            </a:r>
          </a:p>
          <a:p>
            <a:r>
              <a:rPr lang="sv-SE" dirty="0" err="1"/>
              <a:t>Converting</a:t>
            </a:r>
            <a:r>
              <a:rPr lang="sv-SE" dirty="0"/>
              <a:t> </a:t>
            </a:r>
            <a:r>
              <a:rPr lang="sv-SE" dirty="0" err="1"/>
              <a:t>oct</a:t>
            </a:r>
            <a:r>
              <a:rPr lang="sv-SE" dirty="0"/>
              <a:t> to dec: 634</a:t>
            </a:r>
            <a:r>
              <a:rPr lang="sv-SE" baseline="-25000" dirty="0"/>
              <a:t>oct</a:t>
            </a:r>
            <a:r>
              <a:rPr lang="sv-SE" dirty="0"/>
              <a:t>=6</a:t>
            </a:r>
            <a:r>
              <a:rPr lang="sv-SE" dirty="0">
                <a:sym typeface="Symbol" panose="05050102010706020507" pitchFamily="18" charset="2"/>
              </a:rPr>
              <a:t></a:t>
            </a:r>
            <a:r>
              <a:rPr lang="sv-SE" dirty="0"/>
              <a:t>8</a:t>
            </a:r>
            <a:r>
              <a:rPr lang="sv-SE" baseline="30000" dirty="0"/>
              <a:t>2</a:t>
            </a:r>
            <a:r>
              <a:rPr lang="sv-SE" dirty="0"/>
              <a:t>+3</a:t>
            </a:r>
            <a:r>
              <a:rPr lang="sv-SE" dirty="0">
                <a:sym typeface="Symbol" panose="05050102010706020507" pitchFamily="18" charset="2"/>
              </a:rPr>
              <a:t></a:t>
            </a:r>
            <a:r>
              <a:rPr lang="sv-SE" dirty="0"/>
              <a:t>8</a:t>
            </a:r>
            <a:r>
              <a:rPr lang="sv-SE" baseline="30000" dirty="0"/>
              <a:t>1</a:t>
            </a:r>
            <a:r>
              <a:rPr lang="sv-SE" dirty="0"/>
              <a:t>+4</a:t>
            </a:r>
            <a:r>
              <a:rPr lang="sv-SE" dirty="0">
                <a:sym typeface="Symbol" panose="05050102010706020507" pitchFamily="18" charset="2"/>
              </a:rPr>
              <a:t></a:t>
            </a:r>
            <a:r>
              <a:rPr lang="sv-SE" dirty="0"/>
              <a:t>8</a:t>
            </a:r>
            <a:r>
              <a:rPr lang="sv-SE" baseline="30000" dirty="0"/>
              <a:t>0 </a:t>
            </a:r>
            <a:r>
              <a:rPr lang="sv-SE" dirty="0"/>
              <a:t>= 412</a:t>
            </a:r>
            <a:r>
              <a:rPr lang="sv-SE" baseline="-25000" dirty="0"/>
              <a:t>dec</a:t>
            </a:r>
          </a:p>
          <a:p>
            <a:r>
              <a:rPr lang="sv-SE" dirty="0"/>
              <a:t>The </a:t>
            </a:r>
            <a:r>
              <a:rPr lang="sv-SE" dirty="0" err="1"/>
              <a:t>octal</a:t>
            </a:r>
            <a:r>
              <a:rPr lang="sv-SE" dirty="0"/>
              <a:t> system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mostly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in </a:t>
            </a:r>
            <a:r>
              <a:rPr lang="sv-SE" dirty="0" err="1"/>
              <a:t>historical</a:t>
            </a:r>
            <a:r>
              <a:rPr lang="sv-SE" dirty="0"/>
              <a:t> </a:t>
            </a:r>
            <a:r>
              <a:rPr lang="sv-SE" dirty="0" err="1"/>
              <a:t>computers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</a:t>
            </a:r>
            <a:r>
              <a:rPr lang="sv-SE" dirty="0" err="1"/>
              <a:t>word</a:t>
            </a:r>
            <a:r>
              <a:rPr lang="sv-SE" dirty="0"/>
              <a:t> </a:t>
            </a:r>
            <a:r>
              <a:rPr lang="sv-SE" dirty="0" err="1"/>
              <a:t>sizes</a:t>
            </a:r>
            <a:r>
              <a:rPr lang="sv-SE" dirty="0"/>
              <a:t> </a:t>
            </a:r>
            <a:r>
              <a:rPr lang="sv-SE" dirty="0" err="1"/>
              <a:t>such</a:t>
            </a:r>
            <a:r>
              <a:rPr lang="sv-SE" dirty="0"/>
              <a:t> as 6 bits, 12 bits, 24 bits, 36 bits, for </a:t>
            </a:r>
            <a:r>
              <a:rPr lang="sv-SE" dirty="0" err="1"/>
              <a:t>example</a:t>
            </a:r>
            <a:r>
              <a:rPr lang="sv-SE" dirty="0"/>
              <a:t> UNIVAC, PDP-8, and IBM </a:t>
            </a:r>
            <a:r>
              <a:rPr lang="sv-SE" dirty="0" err="1"/>
              <a:t>Mainframes</a:t>
            </a:r>
            <a:r>
              <a:rPr lang="sv-SE" dirty="0"/>
              <a:t>.</a:t>
            </a:r>
          </a:p>
          <a:p>
            <a:r>
              <a:rPr lang="sv-SE" dirty="0"/>
              <a:t>Modern </a:t>
            </a:r>
            <a:r>
              <a:rPr lang="sv-SE" dirty="0" err="1"/>
              <a:t>computers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16-bit, 32-bit or 64-bit </a:t>
            </a:r>
            <a:r>
              <a:rPr lang="sv-SE" dirty="0" err="1"/>
              <a:t>word</a:t>
            </a:r>
            <a:r>
              <a:rPr lang="sv-SE" dirty="0"/>
              <a:t> </a:t>
            </a:r>
            <a:r>
              <a:rPr lang="sv-SE" dirty="0" err="1"/>
              <a:t>length</a:t>
            </a:r>
            <a:r>
              <a:rPr lang="sv-SE" dirty="0"/>
              <a:t>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means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hexadecimal </a:t>
            </a:r>
            <a:r>
              <a:rPr lang="sv-SE" dirty="0" err="1"/>
              <a:t>numbers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convenient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.</a:t>
            </a:r>
            <a:br>
              <a:rPr lang="sv-SE" dirty="0"/>
            </a:br>
            <a:r>
              <a:rPr lang="sv-SE" dirty="0"/>
              <a:t>			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1212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A9FE-0F9C-2404-CB89-4D6F8711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 bad joke?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0BA7-3373-02A2-4CB2-5F755BA33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sz="4000" dirty="0" err="1"/>
              <a:t>Why</a:t>
            </a:r>
            <a:r>
              <a:rPr lang="sv-SE" sz="4000" dirty="0"/>
              <a:t> do </a:t>
            </a:r>
            <a:r>
              <a:rPr lang="sv-SE" sz="4000" dirty="0" err="1"/>
              <a:t>programmers</a:t>
            </a:r>
            <a:r>
              <a:rPr lang="sv-SE" sz="4000" dirty="0"/>
              <a:t> </a:t>
            </a:r>
            <a:r>
              <a:rPr lang="sv-SE" sz="4000" dirty="0" err="1"/>
              <a:t>always</a:t>
            </a:r>
            <a:r>
              <a:rPr lang="sv-SE" sz="4000" dirty="0"/>
              <a:t> mix </a:t>
            </a:r>
            <a:r>
              <a:rPr lang="sv-SE" sz="4000" dirty="0" err="1"/>
              <a:t>up</a:t>
            </a:r>
            <a:r>
              <a:rPr lang="sv-SE" sz="4000" dirty="0"/>
              <a:t> halloween and </a:t>
            </a:r>
            <a:r>
              <a:rPr lang="sv-SE" sz="4000" dirty="0" err="1"/>
              <a:t>christmas</a:t>
            </a:r>
            <a:r>
              <a:rPr lang="sv-SE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8906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6B07-C514-4437-B4B7-780E6369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Until</a:t>
            </a:r>
            <a:r>
              <a:rPr lang="sv-SE" dirty="0"/>
              <a:t> </a:t>
            </a:r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lecture</a:t>
            </a:r>
            <a:r>
              <a:rPr lang="sv-SE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0FD5F-DD07-49C2-B187-54DACF7F8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Read </a:t>
            </a:r>
            <a:r>
              <a:rPr lang="sv-SE" dirty="0" err="1"/>
              <a:t>Section</a:t>
            </a:r>
            <a:r>
              <a:rPr lang="sv-SE" dirty="0"/>
              <a:t> 2.4 in </a:t>
            </a:r>
            <a:r>
              <a:rPr lang="sv-SE" dirty="0" err="1"/>
              <a:t>Patterson&amp;Hennessy</a:t>
            </a:r>
            <a:endParaRPr lang="sv-SE" dirty="0"/>
          </a:p>
          <a:p>
            <a:r>
              <a:rPr lang="sv-SE" dirty="0" err="1"/>
              <a:t>Work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following</a:t>
            </a:r>
            <a:r>
              <a:rPr lang="sv-SE" dirty="0"/>
              <a:t> </a:t>
            </a:r>
            <a:r>
              <a:rPr lang="sv-SE" dirty="0" err="1"/>
              <a:t>exercises</a:t>
            </a:r>
            <a:r>
              <a:rPr lang="sv-SE" dirty="0"/>
              <a:t>:</a:t>
            </a:r>
          </a:p>
          <a:p>
            <a:pPr lvl="1"/>
            <a:r>
              <a:rPr lang="sv-SE" dirty="0" err="1"/>
              <a:t>Convert</a:t>
            </a:r>
            <a:r>
              <a:rPr lang="sv-SE" dirty="0"/>
              <a:t> the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110101 to a decimal </a:t>
            </a:r>
            <a:r>
              <a:rPr lang="sv-SE" dirty="0" err="1"/>
              <a:t>number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Convert</a:t>
            </a:r>
            <a:r>
              <a:rPr lang="sv-SE" dirty="0"/>
              <a:t> the decimal </a:t>
            </a:r>
            <a:r>
              <a:rPr lang="sv-SE" dirty="0" err="1"/>
              <a:t>number</a:t>
            </a:r>
            <a:r>
              <a:rPr lang="sv-SE" dirty="0"/>
              <a:t> 2198 to a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Convert</a:t>
            </a:r>
            <a:r>
              <a:rPr lang="sv-SE" dirty="0"/>
              <a:t> the hexadecimal </a:t>
            </a:r>
            <a:r>
              <a:rPr lang="sv-SE" dirty="0" err="1"/>
              <a:t>number</a:t>
            </a:r>
            <a:r>
              <a:rPr lang="sv-SE" dirty="0"/>
              <a:t> 4E5 to </a:t>
            </a:r>
            <a:r>
              <a:rPr lang="sv-SE" dirty="0" err="1"/>
              <a:t>binary</a:t>
            </a:r>
            <a:r>
              <a:rPr lang="sv-SE" dirty="0"/>
              <a:t> and decimal form.</a:t>
            </a:r>
          </a:p>
          <a:p>
            <a:pPr lvl="1"/>
            <a:r>
              <a:rPr lang="sv-SE" dirty="0" err="1"/>
              <a:t>Convert</a:t>
            </a:r>
            <a:r>
              <a:rPr lang="sv-SE" dirty="0"/>
              <a:t> the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11010110001 to hexadecimal form.</a:t>
            </a:r>
          </a:p>
          <a:p>
            <a:pPr lvl="1"/>
            <a:r>
              <a:rPr lang="sv-SE" dirty="0" err="1"/>
              <a:t>Calculate</a:t>
            </a:r>
            <a:r>
              <a:rPr lang="sv-SE" dirty="0"/>
              <a:t> the </a:t>
            </a:r>
            <a:r>
              <a:rPr lang="sv-SE" dirty="0" err="1"/>
              <a:t>sum</a:t>
            </a:r>
            <a:r>
              <a:rPr lang="sv-SE" dirty="0"/>
              <a:t> 101101+1011. </a:t>
            </a:r>
            <a:r>
              <a:rPr lang="sv-SE" dirty="0" err="1"/>
              <a:t>Work</a:t>
            </a:r>
            <a:r>
              <a:rPr lang="sv-SE" dirty="0"/>
              <a:t> in </a:t>
            </a:r>
            <a:r>
              <a:rPr lang="sv-SE" dirty="0" err="1"/>
              <a:t>binary</a:t>
            </a:r>
            <a:r>
              <a:rPr lang="sv-SE" dirty="0"/>
              <a:t> form!</a:t>
            </a:r>
          </a:p>
          <a:p>
            <a:pPr lvl="1"/>
            <a:r>
              <a:rPr lang="sv-SE" dirty="0" err="1"/>
              <a:t>Calculate</a:t>
            </a:r>
            <a:r>
              <a:rPr lang="sv-SE" dirty="0"/>
              <a:t> the </a:t>
            </a:r>
            <a:r>
              <a:rPr lang="sv-SE" dirty="0" err="1"/>
              <a:t>difference</a:t>
            </a:r>
            <a:r>
              <a:rPr lang="sv-SE" dirty="0"/>
              <a:t> 11011-1011. </a:t>
            </a:r>
            <a:r>
              <a:rPr lang="sv-SE" dirty="0" err="1"/>
              <a:t>Work</a:t>
            </a:r>
            <a:r>
              <a:rPr lang="sv-SE" dirty="0"/>
              <a:t> in </a:t>
            </a:r>
            <a:r>
              <a:rPr lang="sv-SE" dirty="0" err="1"/>
              <a:t>binary</a:t>
            </a:r>
            <a:r>
              <a:rPr lang="sv-SE" dirty="0"/>
              <a:t> form and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two’s</a:t>
            </a:r>
            <a:r>
              <a:rPr lang="sv-SE" dirty="0"/>
              <a:t> </a:t>
            </a:r>
            <a:r>
              <a:rPr lang="sv-SE" dirty="0" err="1"/>
              <a:t>complement</a:t>
            </a:r>
            <a:r>
              <a:rPr lang="sv-SE" dirty="0"/>
              <a:t> </a:t>
            </a:r>
            <a:r>
              <a:rPr lang="sv-SE" dirty="0" err="1"/>
              <a:t>method</a:t>
            </a:r>
            <a:r>
              <a:rPr lang="sv-SE" dirty="0"/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67596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079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74C4B-FFBD-4F34-AA6C-7BBA1F41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4F2B0-A86E-406E-A6E2-3DFB30E5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system </a:t>
            </a:r>
            <a:r>
              <a:rPr lang="sv-SE" dirty="0" err="1"/>
              <a:t>uses</a:t>
            </a:r>
            <a:r>
              <a:rPr lang="sv-SE" dirty="0"/>
              <a:t> </a:t>
            </a:r>
            <a:r>
              <a:rPr lang="sv-SE" dirty="0" err="1"/>
              <a:t>base</a:t>
            </a:r>
            <a:r>
              <a:rPr lang="sv-SE" dirty="0"/>
              <a:t> 2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10</a:t>
            </a:r>
          </a:p>
          <a:p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figure</a:t>
            </a:r>
            <a:r>
              <a:rPr lang="sv-SE" dirty="0"/>
              <a:t> symbols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required</a:t>
            </a:r>
            <a:r>
              <a:rPr lang="sv-SE" dirty="0"/>
              <a:t>: 0 and 1</a:t>
            </a:r>
          </a:p>
          <a:p>
            <a:r>
              <a:rPr lang="sv-SE" dirty="0"/>
              <a:t>The system is a </a:t>
            </a:r>
            <a:r>
              <a:rPr lang="sv-SE" dirty="0" err="1"/>
              <a:t>positional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system, just as the decimal system.</a:t>
            </a:r>
          </a:p>
          <a:p>
            <a:r>
              <a:rPr lang="sv-SE" dirty="0" err="1"/>
              <a:t>Example</a:t>
            </a:r>
            <a:r>
              <a:rPr lang="sv-SE" dirty="0"/>
              <a:t>: 1101</a:t>
            </a:r>
            <a:r>
              <a:rPr lang="sv-SE" baseline="-25000" dirty="0"/>
              <a:t>bin</a:t>
            </a:r>
            <a:r>
              <a:rPr lang="sv-SE" dirty="0"/>
              <a:t> = 1·2</a:t>
            </a:r>
            <a:r>
              <a:rPr lang="sv-SE" baseline="30000" dirty="0"/>
              <a:t>3</a:t>
            </a:r>
            <a:r>
              <a:rPr lang="sv-SE" dirty="0"/>
              <a:t>+1·2</a:t>
            </a:r>
            <a:r>
              <a:rPr lang="sv-SE" baseline="30000" dirty="0"/>
              <a:t>2</a:t>
            </a:r>
            <a:r>
              <a:rPr lang="sv-SE" dirty="0"/>
              <a:t>+0·2</a:t>
            </a:r>
            <a:r>
              <a:rPr lang="sv-SE" baseline="30000" dirty="0"/>
              <a:t>1</a:t>
            </a:r>
            <a:r>
              <a:rPr lang="sv-SE" dirty="0"/>
              <a:t>+1·2</a:t>
            </a:r>
            <a:r>
              <a:rPr lang="sv-SE" baseline="30000" dirty="0"/>
              <a:t>0 </a:t>
            </a:r>
            <a:r>
              <a:rPr lang="sv-SE" dirty="0"/>
              <a:t>=1·8+1·4+0·2+1·1=13</a:t>
            </a:r>
            <a:r>
              <a:rPr lang="sv-SE" baseline="-25000" dirty="0"/>
              <a:t>dec</a:t>
            </a:r>
          </a:p>
          <a:p>
            <a:r>
              <a:rPr lang="sv-SE" dirty="0" err="1"/>
              <a:t>Computers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the </a:t>
            </a:r>
            <a:r>
              <a:rPr lang="sv-SE" dirty="0" err="1"/>
              <a:t>binary</a:t>
            </a:r>
            <a:r>
              <a:rPr lang="sv-SE" dirty="0"/>
              <a:t> system </a:t>
            </a:r>
            <a:r>
              <a:rPr lang="sv-SE" dirty="0" err="1"/>
              <a:t>because</a:t>
            </a:r>
            <a:r>
              <a:rPr lang="sv-SE" dirty="0"/>
              <a:t> it is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easier</a:t>
            </a:r>
            <a:r>
              <a:rPr lang="sv-SE" dirty="0"/>
              <a:t> to </a:t>
            </a:r>
            <a:r>
              <a:rPr lang="sv-SE" dirty="0" err="1"/>
              <a:t>implement</a:t>
            </a:r>
            <a:r>
              <a:rPr lang="sv-SE" dirty="0"/>
              <a:t>.</a:t>
            </a:r>
          </a:p>
          <a:p>
            <a:r>
              <a:rPr lang="sv-SE" dirty="0"/>
              <a:t>0 </a:t>
            </a:r>
            <a:r>
              <a:rPr lang="sv-SE" dirty="0" err="1"/>
              <a:t>means</a:t>
            </a:r>
            <a:r>
              <a:rPr lang="sv-SE" dirty="0"/>
              <a:t> </a:t>
            </a:r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voltage</a:t>
            </a:r>
            <a:r>
              <a:rPr lang="sv-SE" dirty="0"/>
              <a:t> (0 volts), 1 </a:t>
            </a:r>
            <a:r>
              <a:rPr lang="sv-SE" dirty="0" err="1"/>
              <a:t>means</a:t>
            </a:r>
            <a:r>
              <a:rPr lang="sv-SE" dirty="0"/>
              <a:t> </a:t>
            </a:r>
            <a:r>
              <a:rPr lang="sv-SE" dirty="0" err="1"/>
              <a:t>high</a:t>
            </a:r>
            <a:r>
              <a:rPr lang="sv-SE" dirty="0"/>
              <a:t> </a:t>
            </a:r>
            <a:r>
              <a:rPr lang="sv-SE" dirty="0" err="1"/>
              <a:t>voltage</a:t>
            </a:r>
            <a:r>
              <a:rPr lang="sv-SE" dirty="0"/>
              <a:t> (for </a:t>
            </a:r>
            <a:r>
              <a:rPr lang="sv-SE" dirty="0" err="1"/>
              <a:t>example</a:t>
            </a:r>
            <a:r>
              <a:rPr lang="sv-SE" dirty="0"/>
              <a:t> 3.3 volts).</a:t>
            </a:r>
          </a:p>
          <a:p>
            <a:r>
              <a:rPr lang="sv-SE" dirty="0" err="1"/>
              <a:t>Larger</a:t>
            </a:r>
            <a:r>
              <a:rPr lang="sv-SE" dirty="0"/>
              <a:t>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bits -&gt; </a:t>
            </a:r>
            <a:r>
              <a:rPr lang="sv-SE" dirty="0" err="1"/>
              <a:t>difficult</a:t>
            </a:r>
            <a:r>
              <a:rPr lang="sv-SE" dirty="0"/>
              <a:t> for humans to read</a:t>
            </a:r>
          </a:p>
        </p:txBody>
      </p:sp>
    </p:spTree>
    <p:extLst>
      <p:ext uri="{BB962C8B-B14F-4D97-AF65-F5344CB8AC3E}">
        <p14:creationId xmlns:p14="http://schemas.microsoft.com/office/powerpoint/2010/main" val="425243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AE3C-1D1E-4B57-94F1-11D8CD273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Exercises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9591-37DF-484F-BB23-6AF22395F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 err="1"/>
              <a:t>Convert</a:t>
            </a:r>
            <a:r>
              <a:rPr lang="sv-SE" dirty="0"/>
              <a:t> the </a:t>
            </a:r>
            <a:r>
              <a:rPr lang="sv-SE" dirty="0" err="1"/>
              <a:t>following</a:t>
            </a:r>
            <a:r>
              <a:rPr lang="sv-SE" dirty="0"/>
              <a:t> decimal </a:t>
            </a:r>
            <a:r>
              <a:rPr lang="sv-SE" dirty="0" err="1"/>
              <a:t>numbers</a:t>
            </a:r>
            <a:r>
              <a:rPr lang="sv-SE" dirty="0"/>
              <a:t> to </a:t>
            </a:r>
            <a:r>
              <a:rPr lang="sv-SE" dirty="0" err="1"/>
              <a:t>binary</a:t>
            </a:r>
            <a:r>
              <a:rPr lang="sv-SE" dirty="0"/>
              <a:t> form:</a:t>
            </a:r>
          </a:p>
          <a:p>
            <a:r>
              <a:rPr lang="sv-SE" dirty="0"/>
              <a:t>37</a:t>
            </a:r>
            <a:r>
              <a:rPr lang="sv-SE" baseline="-25000" dirty="0"/>
              <a:t>dec</a:t>
            </a:r>
          </a:p>
          <a:p>
            <a:r>
              <a:rPr lang="sv-SE" dirty="0"/>
              <a:t>32</a:t>
            </a:r>
            <a:r>
              <a:rPr lang="sv-SE" baseline="-25000" dirty="0"/>
              <a:t>dec</a:t>
            </a:r>
          </a:p>
          <a:p>
            <a:r>
              <a:rPr lang="sv-SE" dirty="0"/>
              <a:t>152</a:t>
            </a:r>
            <a:r>
              <a:rPr lang="sv-SE" baseline="-25000" dirty="0"/>
              <a:t>dec</a:t>
            </a:r>
          </a:p>
          <a:p>
            <a:endParaRPr lang="sv-SE" baseline="-25000" dirty="0"/>
          </a:p>
          <a:p>
            <a:pPr marL="0" indent="0">
              <a:buNone/>
            </a:pPr>
            <a:r>
              <a:rPr lang="sv-SE" dirty="0" err="1"/>
              <a:t>Convert</a:t>
            </a:r>
            <a:r>
              <a:rPr lang="sv-SE" dirty="0"/>
              <a:t> the </a:t>
            </a:r>
            <a:r>
              <a:rPr lang="sv-SE" dirty="0" err="1"/>
              <a:t>following</a:t>
            </a:r>
            <a:r>
              <a:rPr lang="sv-SE" dirty="0"/>
              <a:t>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 to decimal form:</a:t>
            </a:r>
          </a:p>
          <a:p>
            <a:r>
              <a:rPr lang="sv-SE" dirty="0"/>
              <a:t>100101</a:t>
            </a:r>
            <a:r>
              <a:rPr lang="sv-SE" baseline="-25000" dirty="0"/>
              <a:t>bin</a:t>
            </a:r>
          </a:p>
          <a:p>
            <a:r>
              <a:rPr lang="sv-SE" dirty="0"/>
              <a:t>11111</a:t>
            </a:r>
            <a:r>
              <a:rPr lang="sv-SE" baseline="-25000" dirty="0"/>
              <a:t>bin</a:t>
            </a:r>
          </a:p>
        </p:txBody>
      </p:sp>
    </p:spTree>
    <p:extLst>
      <p:ext uri="{BB962C8B-B14F-4D97-AF65-F5344CB8AC3E}">
        <p14:creationId xmlns:p14="http://schemas.microsoft.com/office/powerpoint/2010/main" val="313571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907B-679D-4EC5-94BF-E5619BA0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Bit, byte and </a:t>
            </a:r>
            <a:r>
              <a:rPr lang="sv-SE" dirty="0" err="1"/>
              <a:t>word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A2DAA-BDAB-46BC-A76D-4C7B3A754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digit</a:t>
            </a:r>
            <a:r>
              <a:rPr lang="sv-SE" dirty="0"/>
              <a:t> is </a:t>
            </a:r>
            <a:r>
              <a:rPr lang="sv-SE" dirty="0" err="1"/>
              <a:t>called</a:t>
            </a:r>
            <a:r>
              <a:rPr lang="sv-SE" dirty="0"/>
              <a:t> a </a:t>
            </a:r>
            <a:r>
              <a:rPr lang="sv-SE" i="1" dirty="0"/>
              <a:t>bit</a:t>
            </a:r>
            <a:r>
              <a:rPr lang="sv-SE" dirty="0"/>
              <a:t>. It is the </a:t>
            </a:r>
            <a:r>
              <a:rPr lang="sv-SE" dirty="0" err="1"/>
              <a:t>smallest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information.</a:t>
            </a:r>
          </a:p>
          <a:p>
            <a:r>
              <a:rPr lang="sv-SE" dirty="0" err="1"/>
              <a:t>Eight</a:t>
            </a:r>
            <a:r>
              <a:rPr lang="sv-SE" dirty="0"/>
              <a:t> bits form a </a:t>
            </a:r>
            <a:r>
              <a:rPr lang="sv-SE" i="1" dirty="0"/>
              <a:t>byte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size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i="1" dirty="0" err="1"/>
              <a:t>word</a:t>
            </a:r>
            <a:r>
              <a:rPr lang="sv-SE" dirty="0"/>
              <a:t> </a:t>
            </a:r>
            <a:r>
              <a:rPr lang="sv-SE" dirty="0" err="1"/>
              <a:t>depends</a:t>
            </a:r>
            <a:r>
              <a:rPr lang="sv-SE" dirty="0"/>
              <a:t> on the </a:t>
            </a:r>
            <a:r>
              <a:rPr lang="sv-SE" dirty="0" err="1"/>
              <a:t>architecture</a:t>
            </a:r>
            <a:r>
              <a:rPr lang="sv-SE" dirty="0"/>
              <a:t>. </a:t>
            </a:r>
          </a:p>
          <a:p>
            <a:pPr lvl="1"/>
            <a:r>
              <a:rPr lang="sv-SE" dirty="0"/>
              <a:t>If the </a:t>
            </a:r>
            <a:r>
              <a:rPr lang="sv-SE" dirty="0" err="1"/>
              <a:t>architecture</a:t>
            </a:r>
            <a:r>
              <a:rPr lang="sv-SE" dirty="0"/>
              <a:t> is 16 bits, the </a:t>
            </a:r>
            <a:r>
              <a:rPr lang="sv-SE" dirty="0" err="1"/>
              <a:t>word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 is 16 bits.</a:t>
            </a:r>
          </a:p>
          <a:p>
            <a:pPr lvl="1"/>
            <a:r>
              <a:rPr lang="sv-SE" dirty="0"/>
              <a:t>If the </a:t>
            </a:r>
            <a:r>
              <a:rPr lang="sv-SE" dirty="0" err="1"/>
              <a:t>architecture</a:t>
            </a:r>
            <a:r>
              <a:rPr lang="sv-SE" dirty="0"/>
              <a:t> is 32 bits, the </a:t>
            </a:r>
            <a:r>
              <a:rPr lang="sv-SE" dirty="0" err="1"/>
              <a:t>word</a:t>
            </a:r>
            <a:r>
              <a:rPr lang="sv-SE" dirty="0"/>
              <a:t>  </a:t>
            </a:r>
            <a:r>
              <a:rPr lang="sv-SE" dirty="0" err="1"/>
              <a:t>size</a:t>
            </a:r>
            <a:r>
              <a:rPr lang="sv-SE" dirty="0"/>
              <a:t> is 32 bits.</a:t>
            </a:r>
          </a:p>
          <a:p>
            <a:pPr lvl="1"/>
            <a:r>
              <a:rPr lang="sv-SE" dirty="0"/>
              <a:t>If the </a:t>
            </a:r>
            <a:r>
              <a:rPr lang="sv-SE" dirty="0" err="1"/>
              <a:t>architecture</a:t>
            </a:r>
            <a:r>
              <a:rPr lang="sv-SE" dirty="0"/>
              <a:t> is 64 bits, the </a:t>
            </a:r>
            <a:r>
              <a:rPr lang="sv-SE" dirty="0" err="1"/>
              <a:t>word</a:t>
            </a:r>
            <a:r>
              <a:rPr lang="sv-SE" dirty="0"/>
              <a:t>  </a:t>
            </a:r>
            <a:r>
              <a:rPr lang="sv-SE" dirty="0" err="1"/>
              <a:t>size</a:t>
            </a:r>
            <a:r>
              <a:rPr lang="sv-SE" dirty="0"/>
              <a:t> is 64 bits.</a:t>
            </a:r>
          </a:p>
          <a:p>
            <a:r>
              <a:rPr lang="sv-SE" dirty="0"/>
              <a:t>All modern desktop </a:t>
            </a:r>
            <a:r>
              <a:rPr lang="sv-SE" dirty="0" err="1"/>
              <a:t>computers</a:t>
            </a:r>
            <a:r>
              <a:rPr lang="sv-SE" dirty="0"/>
              <a:t> </a:t>
            </a:r>
            <a:r>
              <a:rPr lang="sv-SE" dirty="0" err="1"/>
              <a:t>today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64-bit </a:t>
            </a:r>
            <a:r>
              <a:rPr lang="sv-SE" dirty="0" err="1"/>
              <a:t>word</a:t>
            </a:r>
            <a:r>
              <a:rPr lang="sv-SE" dirty="0"/>
              <a:t> </a:t>
            </a:r>
            <a:r>
              <a:rPr lang="sv-SE" dirty="0" err="1"/>
              <a:t>size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7400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2E9B4E-732D-B1A9-B598-8098A279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Arithmetics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39B1161-3C1E-746B-3B26-E7DC22F41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 err="1"/>
              <a:t>Important</a:t>
            </a:r>
            <a:r>
              <a:rPr lang="sv-SE" dirty="0"/>
              <a:t> to understand </a:t>
            </a:r>
            <a:r>
              <a:rPr lang="sv-SE" dirty="0" err="1"/>
              <a:t>that</a:t>
            </a:r>
            <a:r>
              <a:rPr lang="sv-SE" dirty="0"/>
              <a:t> addition is the </a:t>
            </a:r>
            <a:r>
              <a:rPr lang="sv-SE" dirty="0" err="1"/>
              <a:t>basic</a:t>
            </a:r>
            <a:r>
              <a:rPr lang="sv-SE" dirty="0"/>
              <a:t> </a:t>
            </a:r>
            <a:r>
              <a:rPr lang="sv-SE" dirty="0" err="1"/>
              <a:t>arithmetic</a:t>
            </a:r>
            <a:r>
              <a:rPr lang="sv-SE" dirty="0"/>
              <a:t> operation.</a:t>
            </a:r>
          </a:p>
          <a:p>
            <a:r>
              <a:rPr lang="sv-SE" dirty="0"/>
              <a:t>The </a:t>
            </a:r>
            <a:r>
              <a:rPr lang="sv-SE" dirty="0" err="1"/>
              <a:t>other</a:t>
            </a:r>
            <a:r>
              <a:rPr lang="sv-SE" dirty="0"/>
              <a:t> </a:t>
            </a:r>
            <a:r>
              <a:rPr lang="sv-SE" dirty="0" err="1"/>
              <a:t>basic</a:t>
            </a:r>
            <a:r>
              <a:rPr lang="sv-SE" dirty="0"/>
              <a:t> operations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strongly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 to addition.</a:t>
            </a:r>
          </a:p>
          <a:p>
            <a:pPr lvl="1"/>
            <a:r>
              <a:rPr lang="sv-SE" dirty="0" err="1"/>
              <a:t>Subtraction</a:t>
            </a:r>
            <a:r>
              <a:rPr lang="sv-SE" dirty="0"/>
              <a:t> is addition </a:t>
            </a:r>
            <a:r>
              <a:rPr lang="sv-SE" dirty="0" err="1"/>
              <a:t>with</a:t>
            </a:r>
            <a:r>
              <a:rPr lang="sv-SE" dirty="0"/>
              <a:t> a negative </a:t>
            </a:r>
            <a:r>
              <a:rPr lang="sv-SE" dirty="0" err="1"/>
              <a:t>number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Integer</a:t>
            </a:r>
            <a:r>
              <a:rPr lang="sv-SE" dirty="0"/>
              <a:t> </a:t>
            </a:r>
            <a:r>
              <a:rPr lang="sv-SE" dirty="0" err="1"/>
              <a:t>multiplication</a:t>
            </a:r>
            <a:r>
              <a:rPr lang="sv-SE" dirty="0"/>
              <a:t> is </a:t>
            </a:r>
            <a:r>
              <a:rPr lang="sv-SE" dirty="0" err="1"/>
              <a:t>repeated</a:t>
            </a:r>
            <a:r>
              <a:rPr lang="sv-SE" dirty="0"/>
              <a:t> addition: 3•4=3+3+3+3</a:t>
            </a:r>
          </a:p>
          <a:p>
            <a:pPr lvl="1"/>
            <a:r>
              <a:rPr lang="sv-SE" dirty="0"/>
              <a:t>Division is </a:t>
            </a:r>
            <a:r>
              <a:rPr lang="sv-SE" dirty="0" err="1"/>
              <a:t>repeated</a:t>
            </a:r>
            <a:r>
              <a:rPr lang="sv-SE" dirty="0"/>
              <a:t> </a:t>
            </a:r>
            <a:r>
              <a:rPr lang="sv-SE" dirty="0" err="1"/>
              <a:t>subtraction</a:t>
            </a:r>
            <a:r>
              <a:rPr lang="sv-SE" dirty="0"/>
              <a:t> 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multiples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divisor.</a:t>
            </a:r>
          </a:p>
          <a:p>
            <a:pPr lvl="2"/>
            <a:r>
              <a:rPr lang="sv-SE" dirty="0"/>
              <a:t>20/4=5, </a:t>
            </a:r>
            <a:r>
              <a:rPr lang="sv-SE" dirty="0" err="1"/>
              <a:t>because</a:t>
            </a:r>
            <a:r>
              <a:rPr lang="sv-SE" dirty="0"/>
              <a:t> 4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subtracted</a:t>
            </a:r>
            <a:r>
              <a:rPr lang="sv-SE" dirty="0"/>
              <a:t> from 20 </a:t>
            </a:r>
            <a:r>
              <a:rPr lang="sv-SE" dirty="0" err="1"/>
              <a:t>five</a:t>
            </a:r>
            <a:r>
              <a:rPr lang="sv-SE" dirty="0"/>
              <a:t> </a:t>
            </a:r>
            <a:r>
              <a:rPr lang="sv-SE" dirty="0" err="1"/>
              <a:t>times</a:t>
            </a:r>
            <a:r>
              <a:rPr lang="sv-SE" dirty="0"/>
              <a:t>.</a:t>
            </a:r>
          </a:p>
          <a:p>
            <a:pPr lvl="2"/>
            <a:r>
              <a:rPr lang="sv-SE" dirty="0"/>
              <a:t>23/4=5 R 3, </a:t>
            </a:r>
            <a:r>
              <a:rPr lang="sv-SE" dirty="0" err="1"/>
              <a:t>where</a:t>
            </a:r>
            <a:r>
              <a:rPr lang="sv-SE" dirty="0"/>
              <a:t> 3 is the </a:t>
            </a:r>
            <a:r>
              <a:rPr lang="sv-SE" dirty="0" err="1"/>
              <a:t>remainder</a:t>
            </a:r>
            <a:r>
              <a:rPr lang="sv-SE" dirty="0"/>
              <a:t>.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written</a:t>
            </a:r>
            <a:r>
              <a:rPr lang="sv-SE" dirty="0"/>
              <a:t> 23/4=5+3/4 or 5,75</a:t>
            </a:r>
          </a:p>
          <a:p>
            <a:pPr lvl="2"/>
            <a:r>
              <a:rPr lang="sv-SE" dirty="0"/>
              <a:t>Division </a:t>
            </a:r>
            <a:r>
              <a:rPr lang="sv-SE" dirty="0" err="1"/>
              <a:t>algorithm</a:t>
            </a:r>
            <a:r>
              <a:rPr lang="sv-SE" dirty="0"/>
              <a:t>: 23=5•4+3</a:t>
            </a:r>
          </a:p>
        </p:txBody>
      </p:sp>
    </p:spTree>
    <p:extLst>
      <p:ext uri="{BB962C8B-B14F-4D97-AF65-F5344CB8AC3E}">
        <p14:creationId xmlns:p14="http://schemas.microsoft.com/office/powerpoint/2010/main" val="163366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31D5D7-3306-DDEF-5F8C-BE1D447B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Addition </a:t>
            </a:r>
            <a:r>
              <a:rPr lang="sv-SE" dirty="0" err="1"/>
              <a:t>algorithm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290BF7-1CE3-17DD-2EB6-8AF1991C6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1627995"/>
          </a:xfrm>
        </p:spPr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The common addition </a:t>
            </a:r>
            <a:r>
              <a:rPr lang="sv-SE" dirty="0" err="1"/>
              <a:t>algorithm</a:t>
            </a:r>
            <a:r>
              <a:rPr lang="sv-SE" dirty="0"/>
              <a:t>, </a:t>
            </a:r>
            <a:r>
              <a:rPr lang="sv-SE" dirty="0" err="1"/>
              <a:t>known</a:t>
            </a:r>
            <a:r>
              <a:rPr lang="sv-SE" dirty="0"/>
              <a:t> to </a:t>
            </a:r>
            <a:r>
              <a:rPr lang="sv-SE" dirty="0" err="1"/>
              <a:t>you</a:t>
            </a:r>
            <a:r>
              <a:rPr lang="sv-SE" dirty="0"/>
              <a:t> from </a:t>
            </a:r>
            <a:r>
              <a:rPr lang="sv-SE" dirty="0" err="1"/>
              <a:t>elementary</a:t>
            </a:r>
            <a:r>
              <a:rPr lang="sv-SE" dirty="0"/>
              <a:t> </a:t>
            </a:r>
            <a:r>
              <a:rPr lang="sv-SE" dirty="0" err="1"/>
              <a:t>school</a:t>
            </a:r>
            <a:r>
              <a:rPr lang="sv-SE" dirty="0"/>
              <a:t>, is </a:t>
            </a:r>
            <a:r>
              <a:rPr lang="sv-SE" dirty="0" err="1"/>
              <a:t>called</a:t>
            </a:r>
            <a:r>
              <a:rPr lang="sv-SE" dirty="0"/>
              <a:t> the </a:t>
            </a:r>
            <a:r>
              <a:rPr lang="sv-SE" i="1" dirty="0" err="1"/>
              <a:t>ripple-carry-algorithm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algorithm</a:t>
            </a:r>
            <a:r>
              <a:rPr lang="sv-SE" dirty="0"/>
              <a:t> </a:t>
            </a:r>
            <a:r>
              <a:rPr lang="sv-SE" dirty="0" err="1"/>
              <a:t>works</a:t>
            </a:r>
            <a:r>
              <a:rPr lang="sv-SE" dirty="0"/>
              <a:t> </a:t>
            </a:r>
            <a:r>
              <a:rPr lang="sv-SE" dirty="0" err="1"/>
              <a:t>exactly</a:t>
            </a:r>
            <a:r>
              <a:rPr lang="sv-SE" dirty="0"/>
              <a:t> the same </a:t>
            </a:r>
            <a:r>
              <a:rPr lang="sv-SE" dirty="0" err="1"/>
              <a:t>way</a:t>
            </a:r>
            <a:r>
              <a:rPr lang="sv-SE" dirty="0"/>
              <a:t> for decimal and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 (and all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bases</a:t>
            </a:r>
            <a:r>
              <a:rPr lang="sv-SE" dirty="0"/>
              <a:t>!)</a:t>
            </a:r>
          </a:p>
          <a:p>
            <a:endParaRPr lang="sv-SE" dirty="0"/>
          </a:p>
        </p:txBody>
      </p:sp>
      <p:graphicFrame>
        <p:nvGraphicFramePr>
          <p:cNvPr id="4" name="Tabell 4">
            <a:extLst>
              <a:ext uri="{FF2B5EF4-FFF2-40B4-BE49-F238E27FC236}">
                <a16:creationId xmlns:a16="http://schemas.microsoft.com/office/drawing/2014/main" id="{3EDDB55A-B2A0-2A31-F810-BD8D86CBBDE7}"/>
              </a:ext>
            </a:extLst>
          </p:cNvPr>
          <p:cNvGraphicFramePr>
            <a:graphicFrameLocks noGrp="1"/>
          </p:cNvGraphicFramePr>
          <p:nvPr/>
        </p:nvGraphicFramePr>
        <p:xfrm>
          <a:off x="2249714" y="3773714"/>
          <a:ext cx="1570430" cy="148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1">
                  <a:extLst>
                    <a:ext uri="{9D8B030D-6E8A-4147-A177-3AD203B41FA5}">
                      <a16:colId xmlns:a16="http://schemas.microsoft.com/office/drawing/2014/main" val="768907823"/>
                    </a:ext>
                  </a:extLst>
                </a:gridCol>
                <a:gridCol w="400219">
                  <a:extLst>
                    <a:ext uri="{9D8B030D-6E8A-4147-A177-3AD203B41FA5}">
                      <a16:colId xmlns:a16="http://schemas.microsoft.com/office/drawing/2014/main" val="2397389851"/>
                    </a:ext>
                  </a:extLst>
                </a:gridCol>
                <a:gridCol w="417284">
                  <a:extLst>
                    <a:ext uri="{9D8B030D-6E8A-4147-A177-3AD203B41FA5}">
                      <a16:colId xmlns:a16="http://schemas.microsoft.com/office/drawing/2014/main" val="3742403341"/>
                    </a:ext>
                  </a:extLst>
                </a:gridCol>
                <a:gridCol w="426356">
                  <a:extLst>
                    <a:ext uri="{9D8B030D-6E8A-4147-A177-3AD203B41FA5}">
                      <a16:colId xmlns:a16="http://schemas.microsoft.com/office/drawing/2014/main" val="2618401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800" b="1" i="0" u="sng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800" b="1" i="0" u="sng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v-SE" sz="1800" b="1" i="0" u="none" strike="noStrike" noProof="0" dirty="0">
                        <a:solidFill>
                          <a:schemeClr val="tx1"/>
                        </a:solidFill>
                        <a:latin typeface="Avenir Next LT Pro"/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5514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800" b="1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3</a:t>
                      </a:r>
                      <a:endParaRPr lang="sv-SE"/>
                    </a:p>
                  </a:txBody>
                  <a:tcPr>
                    <a:lnL w="0">
                      <a:noFill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800" b="1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7</a:t>
                      </a:r>
                      <a:endParaRPr lang="sv-SE"/>
                    </a:p>
                  </a:txBody>
                  <a:tcPr>
                    <a:lnL w="0">
                      <a:noFill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800" b="1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8</a:t>
                      </a:r>
                      <a:endParaRPr lang="sv-SE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959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v-SE" sz="1800" b="0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+</a:t>
                      </a:r>
                      <a:endParaRPr lang="sv-SE" dirty="0"/>
                    </a:p>
                  </a:txBody>
                  <a:tcPr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800" b="1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7</a:t>
                      </a:r>
                      <a:endParaRPr lang="sv-SE"/>
                    </a:p>
                  </a:txBody>
                  <a:tcPr>
                    <a:lnL w="0">
                      <a:noFill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800" b="1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6</a:t>
                      </a:r>
                      <a:endParaRPr lang="sv-SE"/>
                    </a:p>
                  </a:txBody>
                  <a:tcPr>
                    <a:lnL w="0">
                      <a:noFill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800" b="1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9</a:t>
                      </a:r>
                      <a:endParaRPr lang="sv-SE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926126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sv-SE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800" b="1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800" b="1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4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sz="1800" b="1" i="0" u="none" strike="noStrike" noProof="0" dirty="0">
                          <a:solidFill>
                            <a:schemeClr val="tx1"/>
                          </a:solidFill>
                          <a:latin typeface="Avenir Next LT Pro"/>
                        </a:rPr>
                        <a:t>7</a:t>
                      </a:r>
                      <a:endParaRPr lang="sv-SE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72414"/>
                  </a:ext>
                </a:extLst>
              </a:tr>
            </a:tbl>
          </a:graphicData>
        </a:graphic>
      </p:graphicFrame>
      <p:graphicFrame>
        <p:nvGraphicFramePr>
          <p:cNvPr id="7" name="Tabell 7">
            <a:extLst>
              <a:ext uri="{FF2B5EF4-FFF2-40B4-BE49-F238E27FC236}">
                <a16:creationId xmlns:a16="http://schemas.microsoft.com/office/drawing/2014/main" id="{39F558E5-F786-690D-7E1D-0D0749A5F6B9}"/>
              </a:ext>
            </a:extLst>
          </p:cNvPr>
          <p:cNvGraphicFramePr>
            <a:graphicFrameLocks noGrp="1"/>
          </p:cNvGraphicFramePr>
          <p:nvPr/>
        </p:nvGraphicFramePr>
        <p:xfrm>
          <a:off x="7375071" y="3946071"/>
          <a:ext cx="1802168" cy="1483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651">
                  <a:extLst>
                    <a:ext uri="{9D8B030D-6E8A-4147-A177-3AD203B41FA5}">
                      <a16:colId xmlns:a16="http://schemas.microsoft.com/office/drawing/2014/main" val="3620353702"/>
                    </a:ext>
                  </a:extLst>
                </a:gridCol>
                <a:gridCol w="382651">
                  <a:extLst>
                    <a:ext uri="{9D8B030D-6E8A-4147-A177-3AD203B41FA5}">
                      <a16:colId xmlns:a16="http://schemas.microsoft.com/office/drawing/2014/main" val="2570141715"/>
                    </a:ext>
                  </a:extLst>
                </a:gridCol>
                <a:gridCol w="340950">
                  <a:extLst>
                    <a:ext uri="{9D8B030D-6E8A-4147-A177-3AD203B41FA5}">
                      <a16:colId xmlns:a16="http://schemas.microsoft.com/office/drawing/2014/main" val="1404805277"/>
                    </a:ext>
                  </a:extLst>
                </a:gridCol>
                <a:gridCol w="340950">
                  <a:extLst>
                    <a:ext uri="{9D8B030D-6E8A-4147-A177-3AD203B41FA5}">
                      <a16:colId xmlns:a16="http://schemas.microsoft.com/office/drawing/2014/main" val="3212425279"/>
                    </a:ext>
                  </a:extLst>
                </a:gridCol>
                <a:gridCol w="354966">
                  <a:extLst>
                    <a:ext uri="{9D8B030D-6E8A-4147-A177-3AD203B41FA5}">
                      <a16:colId xmlns:a16="http://schemas.microsoft.com/office/drawing/2014/main" val="2512874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u="sng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sv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80533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sv-SE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10183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dirty="0"/>
                        <a:t>+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68329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1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sv-SE" b="1" dirty="0"/>
                        <a:t>0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621167"/>
                  </a:ext>
                </a:extLst>
              </a:tr>
            </a:tbl>
          </a:graphicData>
        </a:graphic>
      </p:graphicFrame>
      <p:sp>
        <p:nvSpPr>
          <p:cNvPr id="8" name="textruta 7">
            <a:extLst>
              <a:ext uri="{FF2B5EF4-FFF2-40B4-BE49-F238E27FC236}">
                <a16:creationId xmlns:a16="http://schemas.microsoft.com/office/drawing/2014/main" id="{12CAFED4-178F-B771-3A64-84B94FF6D6CB}"/>
              </a:ext>
            </a:extLst>
          </p:cNvPr>
          <p:cNvSpPr txBox="1"/>
          <p:nvPr/>
        </p:nvSpPr>
        <p:spPr>
          <a:xfrm>
            <a:off x="1678214" y="5397500"/>
            <a:ext cx="32838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/>
              <a:t>In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case</a:t>
            </a:r>
            <a:r>
              <a:rPr lang="sv-SE" dirty="0"/>
              <a:t>, the addition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3-digit decimal </a:t>
            </a:r>
            <a:r>
              <a:rPr lang="sv-SE" dirty="0" err="1"/>
              <a:t>number</a:t>
            </a:r>
            <a:r>
              <a:rPr lang="sv-SE" dirty="0"/>
              <a:t> gives a 4-digit </a:t>
            </a:r>
            <a:r>
              <a:rPr lang="sv-SE" dirty="0" err="1"/>
              <a:t>number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CEF4E598-876C-C638-542C-CAFD048546A9}"/>
              </a:ext>
            </a:extLst>
          </p:cNvPr>
          <p:cNvSpPr txBox="1"/>
          <p:nvPr/>
        </p:nvSpPr>
        <p:spPr>
          <a:xfrm>
            <a:off x="6767285" y="5424713"/>
            <a:ext cx="328385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dirty="0"/>
              <a:t>In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case</a:t>
            </a:r>
            <a:r>
              <a:rPr lang="sv-SE" dirty="0"/>
              <a:t>, the addition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 4-digit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gives a 5-digit </a:t>
            </a:r>
            <a:r>
              <a:rPr lang="sv-SE" dirty="0" err="1"/>
              <a:t>number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5469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E178829-0A68-DAAD-9197-358A9655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Overflow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DD84172-DD82-E392-6491-3D6E995A2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sv-SE" dirty="0"/>
              <a:t>A computer </a:t>
            </a:r>
            <a:r>
              <a:rPr lang="sv-SE" dirty="0" err="1"/>
              <a:t>always</a:t>
            </a:r>
            <a:r>
              <a:rPr lang="sv-SE" dirty="0"/>
              <a:t> has </a:t>
            </a:r>
            <a:r>
              <a:rPr lang="sv-SE" dirty="0" err="1"/>
              <a:t>limited</a:t>
            </a:r>
            <a:r>
              <a:rPr lang="sv-SE" dirty="0"/>
              <a:t> space to store a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!</a:t>
            </a:r>
          </a:p>
          <a:p>
            <a:r>
              <a:rPr lang="sv-SE" dirty="0"/>
              <a:t>A 32-bit </a:t>
            </a:r>
            <a:r>
              <a:rPr lang="sv-SE" dirty="0" err="1"/>
              <a:t>architecture</a:t>
            </a:r>
            <a:r>
              <a:rPr lang="sv-SE" dirty="0"/>
              <a:t> </a:t>
            </a:r>
            <a:r>
              <a:rPr lang="sv-SE" dirty="0" err="1"/>
              <a:t>can</a:t>
            </a:r>
            <a:r>
              <a:rPr lang="sv-SE" dirty="0"/>
              <a:t> store </a:t>
            </a:r>
            <a:r>
              <a:rPr lang="sv-SE" dirty="0" err="1"/>
              <a:t>binary</a:t>
            </a:r>
            <a:r>
              <a:rPr lang="sv-SE" dirty="0"/>
              <a:t> </a:t>
            </a:r>
            <a:r>
              <a:rPr lang="sv-SE" dirty="0" err="1"/>
              <a:t>numbers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to 32 bits.</a:t>
            </a:r>
          </a:p>
          <a:p>
            <a:r>
              <a:rPr lang="sv-SE" dirty="0" err="1"/>
              <a:t>That</a:t>
            </a:r>
            <a:r>
              <a:rPr lang="sv-SE" dirty="0"/>
              <a:t> gives </a:t>
            </a:r>
            <a:r>
              <a:rPr lang="sv-SE" dirty="0" err="1"/>
              <a:t>room</a:t>
            </a:r>
            <a:r>
              <a:rPr lang="sv-SE" dirty="0"/>
              <a:t> for 2</a:t>
            </a:r>
            <a:r>
              <a:rPr lang="sv-SE" baseline="30000" dirty="0"/>
              <a:t>32</a:t>
            </a:r>
            <a:r>
              <a:rPr lang="sv-SE" dirty="0"/>
              <a:t> = </a:t>
            </a:r>
            <a:r>
              <a:rPr lang="sv-SE" dirty="0">
                <a:ea typeface="+mn-lt"/>
                <a:cs typeface="+mn-lt"/>
              </a:rPr>
              <a:t>4 294 967 296 different </a:t>
            </a:r>
            <a:r>
              <a:rPr lang="sv-SE" dirty="0" err="1">
                <a:ea typeface="+mn-lt"/>
                <a:cs typeface="+mn-lt"/>
              </a:rPr>
              <a:t>integer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numbers</a:t>
            </a:r>
            <a:endParaRPr lang="sv-SE" dirty="0">
              <a:ea typeface="+mn-lt"/>
              <a:cs typeface="+mn-lt"/>
            </a:endParaRPr>
          </a:p>
          <a:p>
            <a:pPr lvl="1"/>
            <a:r>
              <a:rPr lang="sv-SE" dirty="0"/>
              <a:t>If </a:t>
            </a:r>
            <a:r>
              <a:rPr lang="sv-SE" dirty="0" err="1"/>
              <a:t>unsigned</a:t>
            </a:r>
            <a:r>
              <a:rPr lang="sv-SE" dirty="0"/>
              <a:t> </a:t>
            </a:r>
            <a:r>
              <a:rPr lang="sv-SE" dirty="0" err="1"/>
              <a:t>integers</a:t>
            </a:r>
            <a:r>
              <a:rPr lang="sv-SE" dirty="0"/>
              <a:t>: </a:t>
            </a:r>
            <a:r>
              <a:rPr lang="sv-SE" dirty="0" err="1"/>
              <a:t>Largest</a:t>
            </a:r>
            <a:r>
              <a:rPr lang="sv-SE" dirty="0"/>
              <a:t> </a:t>
            </a:r>
            <a:r>
              <a:rPr lang="sv-SE" dirty="0" err="1"/>
              <a:t>integer</a:t>
            </a:r>
            <a:r>
              <a:rPr lang="sv-SE" dirty="0"/>
              <a:t> is </a:t>
            </a:r>
            <a:r>
              <a:rPr lang="sv-SE" dirty="0">
                <a:ea typeface="+mn-lt"/>
                <a:cs typeface="+mn-lt"/>
              </a:rPr>
              <a:t>4 294 967 295</a:t>
            </a:r>
            <a:endParaRPr lang="sv-SE" dirty="0"/>
          </a:p>
          <a:p>
            <a:pPr lvl="1"/>
            <a:r>
              <a:rPr lang="sv-SE" dirty="0"/>
              <a:t>If </a:t>
            </a:r>
            <a:r>
              <a:rPr lang="sv-SE" dirty="0" err="1"/>
              <a:t>signed</a:t>
            </a:r>
            <a:r>
              <a:rPr lang="sv-SE" dirty="0"/>
              <a:t> </a:t>
            </a:r>
            <a:r>
              <a:rPr lang="sv-SE" dirty="0" err="1"/>
              <a:t>integers</a:t>
            </a:r>
            <a:r>
              <a:rPr lang="sv-SE" dirty="0"/>
              <a:t>: </a:t>
            </a:r>
            <a:r>
              <a:rPr lang="sv-SE" dirty="0" err="1">
                <a:ea typeface="+mn-lt"/>
                <a:cs typeface="+mn-lt"/>
              </a:rPr>
              <a:t>Largest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integer</a:t>
            </a:r>
            <a:r>
              <a:rPr lang="sv-SE" dirty="0">
                <a:ea typeface="+mn-lt"/>
                <a:cs typeface="+mn-lt"/>
              </a:rPr>
              <a:t> is 2 147 483 647</a:t>
            </a:r>
          </a:p>
          <a:p>
            <a:r>
              <a:rPr lang="sv-SE" dirty="0"/>
              <a:t>If the </a:t>
            </a:r>
            <a:r>
              <a:rPr lang="sv-SE" dirty="0" err="1"/>
              <a:t>result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an addition </a:t>
            </a:r>
            <a:r>
              <a:rPr lang="sv-SE" dirty="0" err="1"/>
              <a:t>exceeds</a:t>
            </a:r>
            <a:r>
              <a:rPr lang="sv-SE" dirty="0"/>
              <a:t> the maximum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bits, the operation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result</a:t>
            </a:r>
            <a:r>
              <a:rPr lang="sv-SE" dirty="0"/>
              <a:t> in an </a:t>
            </a:r>
            <a:r>
              <a:rPr lang="sv-SE" i="1" dirty="0" err="1"/>
              <a:t>overflow</a:t>
            </a:r>
            <a:r>
              <a:rPr lang="sv-SE" dirty="0"/>
              <a:t>.</a:t>
            </a:r>
          </a:p>
          <a:p>
            <a:pPr lvl="1"/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63211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457712-2FE9-80E4-BF08-C7F1EAB4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Circuit for 1-bit addition</a:t>
            </a:r>
          </a:p>
        </p:txBody>
      </p:sp>
      <p:pic>
        <p:nvPicPr>
          <p:cNvPr id="4" name="Bildobjekt 4">
            <a:extLst>
              <a:ext uri="{FF2B5EF4-FFF2-40B4-BE49-F238E27FC236}">
                <a16:creationId xmlns:a16="http://schemas.microsoft.com/office/drawing/2014/main" id="{EB0084CF-6509-9ED3-8F7B-C81AA43B4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8250" y="2134780"/>
            <a:ext cx="5008337" cy="2136322"/>
          </a:xfrm>
        </p:spPr>
      </p:pic>
      <p:sp>
        <p:nvSpPr>
          <p:cNvPr id="6" name="Platshållare för innehåll 2">
            <a:extLst>
              <a:ext uri="{FF2B5EF4-FFF2-40B4-BE49-F238E27FC236}">
                <a16:creationId xmlns:a16="http://schemas.microsoft.com/office/drawing/2014/main" id="{BE033EBF-96F6-CBCF-B160-5E888745DF78}"/>
              </a:ext>
            </a:extLst>
          </p:cNvPr>
          <p:cNvSpPr txBox="1">
            <a:spLocks/>
          </p:cNvSpPr>
          <p:nvPr/>
        </p:nvSpPr>
        <p:spPr>
          <a:xfrm>
            <a:off x="1371600" y="4470835"/>
            <a:ext cx="10241280" cy="1600781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The addition </a:t>
            </a:r>
            <a:r>
              <a:rPr lang="sv-SE" dirty="0" err="1"/>
              <a:t>circuit</a:t>
            </a:r>
            <a:r>
              <a:rPr lang="sv-SE" dirty="0"/>
              <a:t> is a fundamental part </a:t>
            </a:r>
            <a:r>
              <a:rPr lang="sv-SE" dirty="0" err="1"/>
              <a:t>of</a:t>
            </a:r>
            <a:r>
              <a:rPr lang="sv-SE" dirty="0"/>
              <a:t> a </a:t>
            </a:r>
            <a:r>
              <a:rPr lang="sv-SE" dirty="0" err="1"/>
              <a:t>microprocessor</a:t>
            </a:r>
            <a:r>
              <a:rPr lang="sv-SE" dirty="0"/>
              <a:t>.</a:t>
            </a:r>
          </a:p>
          <a:p>
            <a:r>
              <a:rPr lang="sv-SE" dirty="0"/>
              <a:t>The addition hardware is </a:t>
            </a:r>
            <a:r>
              <a:rPr lang="sv-SE" dirty="0" err="1"/>
              <a:t>included</a:t>
            </a:r>
            <a:r>
              <a:rPr lang="sv-SE" dirty="0"/>
              <a:t> in the </a:t>
            </a:r>
            <a:r>
              <a:rPr lang="sv-SE" dirty="0" err="1"/>
              <a:t>Arithmetic</a:t>
            </a:r>
            <a:r>
              <a:rPr lang="sv-SE" dirty="0"/>
              <a:t> </a:t>
            </a:r>
            <a:r>
              <a:rPr lang="sv-SE" dirty="0" err="1"/>
              <a:t>Logic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 (ALU).</a:t>
            </a:r>
          </a:p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learn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digital </a:t>
            </a:r>
            <a:r>
              <a:rPr lang="sv-SE" dirty="0" err="1"/>
              <a:t>circuits</a:t>
            </a:r>
            <a:r>
              <a:rPr lang="sv-SE" dirty="0"/>
              <a:t> later in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course</a:t>
            </a:r>
            <a:r>
              <a:rPr lang="sv-S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4102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Linnéuniversitetet">
      <a:dk1>
        <a:sysClr val="windowText" lastClr="000000"/>
      </a:dk1>
      <a:lt1>
        <a:sysClr val="window" lastClr="FFFFFF"/>
      </a:lt1>
      <a:dk2>
        <a:srgbClr val="333333"/>
      </a:dk2>
      <a:lt2>
        <a:srgbClr val="E0DED8"/>
      </a:lt2>
      <a:accent1>
        <a:srgbClr val="FFE000"/>
      </a:accent1>
      <a:accent2>
        <a:srgbClr val="F142BF"/>
      </a:accent2>
      <a:accent3>
        <a:srgbClr val="4CC010"/>
      </a:accent3>
      <a:accent4>
        <a:srgbClr val="B281FE"/>
      </a:accent4>
      <a:accent5>
        <a:srgbClr val="56C5FF"/>
      </a:accent5>
      <a:accent6>
        <a:srgbClr val="FF963E"/>
      </a:accent6>
      <a:hlink>
        <a:srgbClr val="0563C1"/>
      </a:hlink>
      <a:folHlink>
        <a:srgbClr val="954F72"/>
      </a:folHlink>
    </a:clrScheme>
    <a:fontScheme name="Linnéuniversitete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-lnu-v220322.potx" id="{A13423DE-1232-46A4-BB02-E5B721966070}" vid="{358788E1-4EBA-4DB4-B489-AE6A3A41EF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7B5A2BE896884DBF64A74CBE3ADF48" ma:contentTypeVersion="2" ma:contentTypeDescription="Create a new document." ma:contentTypeScope="" ma:versionID="eab9583dc229918ce4e1ed90431381af">
  <xsd:schema xmlns:xsd="http://www.w3.org/2001/XMLSchema" xmlns:xs="http://www.w3.org/2001/XMLSchema" xmlns:p="http://schemas.microsoft.com/office/2006/metadata/properties" xmlns:ns2="fcc5c06c-2abc-4316-8170-3edfc616a328" targetNamespace="http://schemas.microsoft.com/office/2006/metadata/properties" ma:root="true" ma:fieldsID="5c8304b48a7d0c38a9362f750682d69d" ns2:_="">
    <xsd:import namespace="fcc5c06c-2abc-4316-8170-3edfc616a3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5c06c-2abc-4316-8170-3edfc616a3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AC0159-EBBC-4DE6-9CE4-FC8750C06B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D9E9E2-228A-4E63-901B-579530EFD1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4F1870A-4449-4D66-ADFD-99A9B0BEDF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5c06c-2abc-4316-8170-3edfc616a3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EN-lnu-v220322</Template>
  <TotalTime>268</TotalTime>
  <Words>1686</Words>
  <Application>Microsoft Office PowerPoint</Application>
  <PresentationFormat>Widescreen</PresentationFormat>
  <Paragraphs>282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Avenir Next LT Pro</vt:lpstr>
      <vt:lpstr>Times New Roman</vt:lpstr>
      <vt:lpstr>Office-tema</vt:lpstr>
      <vt:lpstr>2DT901:  Computer Organization Lecture 2</vt:lpstr>
      <vt:lpstr>Decimal number systems</vt:lpstr>
      <vt:lpstr>Binary number system</vt:lpstr>
      <vt:lpstr>Exercises</vt:lpstr>
      <vt:lpstr>Bit, byte and word</vt:lpstr>
      <vt:lpstr>Arithmetics</vt:lpstr>
      <vt:lpstr>Addition algorithm</vt:lpstr>
      <vt:lpstr>Overflow</vt:lpstr>
      <vt:lpstr>Circuit for 1-bit addition</vt:lpstr>
      <vt:lpstr>4-bit adder cirquit</vt:lpstr>
      <vt:lpstr>Subtraction</vt:lpstr>
      <vt:lpstr>About two’s complement</vt:lpstr>
      <vt:lpstr>About two’s complement</vt:lpstr>
      <vt:lpstr>Example: Subtraction</vt:lpstr>
      <vt:lpstr>Hexadecimal numbers</vt:lpstr>
      <vt:lpstr>The hexadecimal system</vt:lpstr>
      <vt:lpstr>Converting binhex</vt:lpstr>
      <vt:lpstr>Converting hexdec</vt:lpstr>
      <vt:lpstr>Operations of hardware</vt:lpstr>
      <vt:lpstr>DEC and hex as constants</vt:lpstr>
      <vt:lpstr>Octal numbers</vt:lpstr>
      <vt:lpstr>A bad joke?</vt:lpstr>
      <vt:lpstr>Until next lecture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2DT901:  Computer technology 1  Lecture 2</dc:title>
  <dc:creator>Tomas Nilsson</dc:creator>
  <cp:lastModifiedBy>Tomas Nilsson</cp:lastModifiedBy>
  <cp:revision>3</cp:revision>
  <dcterms:created xsi:type="dcterms:W3CDTF">2023-03-28T08:36:29Z</dcterms:created>
  <dcterms:modified xsi:type="dcterms:W3CDTF">2023-03-29T11:01:41Z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0x0101008D7B5A2BE896884DBF64A74CBE3ADF48</vt:lpwstr>
  </property>
</Properties>
</file>