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1" r:id="rId20"/>
    <p:sldId id="273" r:id="rId21"/>
    <p:sldId id="2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6327"/>
  </p:normalViewPr>
  <p:slideViewPr>
    <p:cSldViewPr snapToGrid="0" snapToObjects="1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0" y="1450800"/>
            <a:ext cx="11113200" cy="2152800"/>
          </a:xfrm>
          <a:prstGeom prst="rect">
            <a:avLst/>
          </a:prstGeom>
        </p:spPr>
        <p:txBody>
          <a:bodyPr lIns="90000" tIns="46800" rIns="90000" bIns="46800"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8000"/>
            <a:ext cx="8535600" cy="1753200"/>
          </a:xfrm>
        </p:spPr>
        <p:txBody>
          <a:bodyPr lIns="9000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 dirty="0"/>
          </a:p>
        </p:txBody>
      </p:sp>
      <p:cxnSp>
        <p:nvCxnSpPr>
          <p:cNvPr id="4" name="Rak koppling 6">
            <a:extLst>
              <a:ext uri="{FF2B5EF4-FFF2-40B4-BE49-F238E27FC236}">
                <a16:creationId xmlns:a16="http://schemas.microsoft.com/office/drawing/2014/main" id="{C0CC0EDB-9E23-4012-95DB-FAA5BA8E2C17}"/>
              </a:ext>
            </a:extLst>
          </p:cNvPr>
          <p:cNvCxnSpPr/>
          <p:nvPr userDrawn="1"/>
        </p:nvCxnSpPr>
        <p:spPr bwMode="auto">
          <a:xfrm>
            <a:off x="540000" y="6120000"/>
            <a:ext cx="111120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184000" y="457200"/>
            <a:ext cx="6469200" cy="5184000"/>
          </a:xfrm>
        </p:spPr>
        <p:txBody>
          <a:bodyPr lIns="900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noProof="0" dirty="0"/>
              <a:t>Click to add a picture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8F20F4AD-0351-CD42-A823-3BFD15DA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885E900A-46AA-4244-A00C-6A160437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DC958E08-B1E5-CD4C-97AF-F53950C9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52705F7-233E-DF49-8122-C7A20A72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788BAB-8AC1-CE4C-8777-5B86D0B35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vsl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Linnéuniversitetets symbol.">
            <a:extLst>
              <a:ext uri="{FF2B5EF4-FFF2-40B4-BE49-F238E27FC236}">
                <a16:creationId xmlns:a16="http://schemas.microsoft.com/office/drawing/2014/main" id="{3D72221E-47D8-B54A-9DF8-E75AB9AC50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51882" y="1484785"/>
            <a:ext cx="2092544" cy="2775570"/>
          </a:xfrm>
          <a:prstGeom prst="rect">
            <a:avLst/>
          </a:prstGeom>
        </p:spPr>
      </p:pic>
      <p:pic>
        <p:nvPicPr>
          <p:cNvPr id="7" name="Bild 6" descr="Linnéuniversitetets webbplats Lnu.se.">
            <a:extLst>
              <a:ext uri="{FF2B5EF4-FFF2-40B4-BE49-F238E27FC236}">
                <a16:creationId xmlns:a16="http://schemas.microsoft.com/office/drawing/2014/main" id="{B50C8DD6-BD93-7146-8978-8E910BC57E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575" y="4725143"/>
            <a:ext cx="2096851" cy="57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1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Thursday, April 13,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, text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4" name="Platshållare för bild 13">
            <a:extLst>
              <a:ext uri="{FF2B5EF4-FFF2-40B4-BE49-F238E27FC236}">
                <a16:creationId xmlns:a16="http://schemas.microsoft.com/office/drawing/2014/main" id="{881C5599-E9D3-BC47-8203-9AC0581E40B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28000" y="1980000"/>
            <a:ext cx="5425200" cy="37798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ADC283-11B7-4FE5-B0F0-653F7BB7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4FA75-1F45-4301-9D8B-DFF6163980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800" y="1979999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F83BBBB-AC7A-434B-A5F1-D1A605B3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767BC478-6DD7-904D-AD08-22699BE6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6BFC0D1A-792D-D846-964E-3EF2E3B8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11" name="Platshållare för bild 10">
            <a:extLst>
              <a:ext uri="{FF2B5EF4-FFF2-40B4-BE49-F238E27FC236}">
                <a16:creationId xmlns:a16="http://schemas.microsoft.com/office/drawing/2014/main" id="{FBC4B802-165C-A341-B586-BAE2C11F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00" y="1980000"/>
            <a:ext cx="11113200" cy="3780000"/>
          </a:xfrm>
        </p:spPr>
        <p:txBody>
          <a:bodyPr lIns="90000"/>
          <a:lstStyle/>
          <a:p>
            <a:r>
              <a:rPr lang="en-US"/>
              <a:t>Click icon to add picture</a:t>
            </a:r>
            <a:endParaRPr lang="sv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211EEC-88E3-4692-A02E-6793562E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BBBF91B-258F-1C44-AFFD-E1CF2170A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BD853139-D8D3-0946-926A-4447B0878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32E8AE22-1C9E-3F4D-BD48-63113C27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8D5AC-6E45-494A-A6C4-80CA9DFF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C34C5887-282B-AF40-975D-15494C51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FDBEC93-10C1-A64C-A4F9-7FF41FAB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905BF45-696A-EA4F-ACD2-DD0C00A4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6">
            <a:extLst>
              <a:ext uri="{FF2B5EF4-FFF2-40B4-BE49-F238E27FC236}">
                <a16:creationId xmlns:a16="http://schemas.microsoft.com/office/drawing/2014/main" id="{649547A5-C90B-4144-A9E1-5AC6FE0DAA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22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C42F273B-8286-834C-9F25-86BBA9FCF8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A25A223E-E8DC-484B-8D3E-D36E305943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B5D03A4D-8102-BF49-A793-930F4C4A2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D3CD61-B479-40F8-808C-E0347B3AB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4F56F4-DD8D-4E30-86F6-0619ADCB26B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0000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3DF7E60-9A91-40FE-BB7B-E6E94ECCB86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44975" y="1980163"/>
            <a:ext cx="5407025" cy="3779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26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710000"/>
            <a:ext cx="11113200" cy="2852737"/>
          </a:xfrm>
          <a:prstGeom prst="rect">
            <a:avLst/>
          </a:prstGeom>
        </p:spPr>
        <p:txBody>
          <a:bodyPr lIns="90000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4590000"/>
            <a:ext cx="11113200" cy="1209600"/>
          </a:xfrm>
        </p:spPr>
        <p:txBody>
          <a:bodyPr lIns="9000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latshållare för datum 9">
            <a:extLst>
              <a:ext uri="{FF2B5EF4-FFF2-40B4-BE49-F238E27FC236}">
                <a16:creationId xmlns:a16="http://schemas.microsoft.com/office/drawing/2014/main" id="{D3F3545A-00F1-0048-930E-C215B3DE4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11" name="Platshållare för sidfot 10">
            <a:extLst>
              <a:ext uri="{FF2B5EF4-FFF2-40B4-BE49-F238E27FC236}">
                <a16:creationId xmlns:a16="http://schemas.microsoft.com/office/drawing/2014/main" id="{0E6477AE-9F94-9B49-9CE1-FE7D583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Platshållare för bildnummer 11">
            <a:extLst>
              <a:ext uri="{FF2B5EF4-FFF2-40B4-BE49-F238E27FC236}">
                <a16:creationId xmlns:a16="http://schemas.microsoft.com/office/drawing/2014/main" id="{D81B9B8A-2D4F-6649-B230-BA1E20A0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457200"/>
            <a:ext cx="423360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2059200"/>
            <a:ext cx="4233600" cy="3582000"/>
          </a:xfrm>
        </p:spPr>
        <p:txBody>
          <a:bodyPr lIns="90000" rIns="9000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latshållare för datum 7">
            <a:extLst>
              <a:ext uri="{FF2B5EF4-FFF2-40B4-BE49-F238E27FC236}">
                <a16:creationId xmlns:a16="http://schemas.microsoft.com/office/drawing/2014/main" id="{FEDB8D8C-7CD7-2640-A44B-1F99634E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9" name="Platshållare för sidfot 8">
            <a:extLst>
              <a:ext uri="{FF2B5EF4-FFF2-40B4-BE49-F238E27FC236}">
                <a16:creationId xmlns:a16="http://schemas.microsoft.com/office/drawing/2014/main" id="{5680F5B9-F216-4D4E-A6FA-ECA4A843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Platshållare för bildnummer 9">
            <a:extLst>
              <a:ext uri="{FF2B5EF4-FFF2-40B4-BE49-F238E27FC236}">
                <a16:creationId xmlns:a16="http://schemas.microsoft.com/office/drawing/2014/main" id="{4EC11366-C776-8C4D-BBC0-64BCBE15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2E100-C70C-4B78-9AE2-60F30170A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2937" y="456425"/>
            <a:ext cx="6469063" cy="5184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979999"/>
            <a:ext cx="11113200" cy="378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796000"/>
            <a:ext cx="41148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latshållare för rubrik 7">
            <a:extLst>
              <a:ext uri="{FF2B5EF4-FFF2-40B4-BE49-F238E27FC236}">
                <a16:creationId xmlns:a16="http://schemas.microsoft.com/office/drawing/2014/main" id="{813AF82C-A3D8-2049-8982-E0E7D7AE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60000"/>
            <a:ext cx="11112000" cy="136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CC7078C4-D37C-F243-968D-810ECC17E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8800" y="5796000"/>
            <a:ext cx="2743200" cy="291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2C041-6F92-A74C-B4CD-C2777B30035F}" type="slidenum">
              <a:rPr lang="sv-SE" smtClean="0"/>
              <a:t>‹#›</a:t>
            </a:fld>
            <a:endParaRPr lang="sv-SE" dirty="0"/>
          </a:p>
        </p:txBody>
      </p:sp>
      <p:pic>
        <p:nvPicPr>
          <p:cNvPr id="11" name="Graphic 10" descr="Linnéuniversitetets symbol.">
            <a:extLst>
              <a:ext uri="{FF2B5EF4-FFF2-40B4-BE49-F238E27FC236}">
                <a16:creationId xmlns:a16="http://schemas.microsoft.com/office/drawing/2014/main" id="{98BEDE1D-A0E5-5547-ACA7-853BD320919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436000" y="6311147"/>
            <a:ext cx="216000" cy="286503"/>
          </a:xfrm>
          <a:prstGeom prst="rect">
            <a:avLst/>
          </a:prstGeom>
        </p:spPr>
      </p:pic>
      <p:sp>
        <p:nvSpPr>
          <p:cNvPr id="13" name="Platshållare för datum 1">
            <a:extLst>
              <a:ext uri="{FF2B5EF4-FFF2-40B4-BE49-F238E27FC236}">
                <a16:creationId xmlns:a16="http://schemas.microsoft.com/office/drawing/2014/main" id="{2C57036E-FC3E-EC49-B006-88F6D461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5797555"/>
            <a:ext cx="3138629" cy="286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sv-S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5D8A813-46E0-4E01-9B2D-E13E8F4A1EF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1429" y="6388459"/>
            <a:ext cx="2352738" cy="26680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0" r:id="rId3"/>
    <p:sldLayoutId id="2147483654" r:id="rId4"/>
    <p:sldLayoutId id="2147483655" r:id="rId5"/>
    <p:sldLayoutId id="2147483660" r:id="rId6"/>
    <p:sldLayoutId id="2147483659" r:id="rId7"/>
    <p:sldLayoutId id="2147483651" r:id="rId8"/>
    <p:sldLayoutId id="2147483656" r:id="rId9"/>
    <p:sldLayoutId id="2147483657" r:id="rId10"/>
    <p:sldLayoutId id="2147483658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AD5F5-D8CE-7248-AF38-E477BFBAF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sv-SE" sz="6000" dirty="0"/>
              <a:t>2DT901: </a:t>
            </a:r>
            <a:br>
              <a:rPr lang="sv-SE" sz="6000" dirty="0"/>
            </a:br>
            <a:r>
              <a:rPr lang="sv-SE" sz="6000" dirty="0"/>
              <a:t>Computer </a:t>
            </a:r>
            <a:r>
              <a:rPr lang="sv-SE" sz="6000" dirty="0" err="1"/>
              <a:t>Organization</a:t>
            </a:r>
            <a:br>
              <a:rPr lang="sv-SE" sz="6000" dirty="0"/>
            </a:br>
            <a:r>
              <a:rPr lang="sv-SE" sz="6000" dirty="0" err="1"/>
              <a:t>Lecture</a:t>
            </a:r>
            <a:r>
              <a:rPr lang="sv-SE" sz="6000" dirty="0"/>
              <a:t> 3</a:t>
            </a:r>
            <a:endParaRPr lang="sv-SE" dirty="0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05A23E9-0B6F-8F4D-AC30-EBCBF68004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sz="2400" dirty="0" err="1"/>
              <a:t>Lecture</a:t>
            </a:r>
            <a:r>
              <a:rPr lang="sv-SE" sz="2400" dirty="0"/>
              <a:t> 3: </a:t>
            </a:r>
            <a:br>
              <a:rPr lang="sv-SE" sz="2400" dirty="0"/>
            </a:br>
            <a:r>
              <a:rPr lang="sv-SE" sz="2400" dirty="0" err="1"/>
              <a:t>Instruction</a:t>
            </a:r>
            <a:r>
              <a:rPr lang="sv-SE" sz="2400" dirty="0"/>
              <a:t> sets, </a:t>
            </a:r>
            <a:r>
              <a:rPr lang="sv-SE" sz="2400" dirty="0" err="1"/>
              <a:t>machine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r>
              <a:rPr lang="sv-SE" sz="2400" dirty="0"/>
              <a:t> and </a:t>
            </a:r>
            <a:r>
              <a:rPr lang="sv-SE" sz="2400" dirty="0" err="1"/>
              <a:t>assembly</a:t>
            </a:r>
            <a:r>
              <a:rPr lang="sv-SE" sz="2400" dirty="0"/>
              <a:t> </a:t>
            </a:r>
            <a:r>
              <a:rPr lang="sv-SE" sz="2400" dirty="0" err="1"/>
              <a:t>code</a:t>
            </a:r>
            <a:endParaRPr lang="sv-SE" sz="240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83488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D813-0A62-080E-747A-DB0E053D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Shifting</a:t>
            </a:r>
            <a:r>
              <a:rPr lang="sv-SE" dirty="0"/>
              <a:t> and </a:t>
            </a:r>
            <a:r>
              <a:rPr lang="sv-SE" dirty="0" err="1"/>
              <a:t>moving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9C1F6-B00B-9C4F-DEED-BF6BD9EB3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LEGv8 </a:t>
            </a:r>
            <a:r>
              <a:rPr lang="sv-SE" dirty="0" err="1"/>
              <a:t>move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take</a:t>
            </a:r>
            <a:r>
              <a:rPr lang="sv-SE" dirty="0"/>
              <a:t> a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as a parameter.</a:t>
            </a:r>
          </a:p>
          <a:p>
            <a:r>
              <a:rPr lang="sv-SE" dirty="0" err="1"/>
              <a:t>This</a:t>
            </a:r>
            <a:r>
              <a:rPr lang="sv-SE" dirty="0"/>
              <a:t> is given as a last parameter.</a:t>
            </a:r>
          </a:p>
          <a:p>
            <a:r>
              <a:rPr lang="sv-SE" dirty="0"/>
              <a:t> </a:t>
            </a:r>
            <a:r>
              <a:rPr lang="sv-SE" dirty="0" err="1"/>
              <a:t>Example</a:t>
            </a:r>
            <a:r>
              <a:rPr lang="sv-SE" dirty="0"/>
              <a:t>: MOVZ X1, #3, LSL 16</a:t>
            </a:r>
          </a:p>
          <a:p>
            <a:r>
              <a:rPr lang="sv-SE" dirty="0" err="1"/>
              <a:t>Inserts</a:t>
            </a:r>
            <a:r>
              <a:rPr lang="sv-SE" dirty="0"/>
              <a:t> the decimal </a:t>
            </a:r>
            <a:r>
              <a:rPr lang="sv-SE" dirty="0" err="1"/>
              <a:t>number</a:t>
            </a:r>
            <a:r>
              <a:rPr lang="sv-SE" dirty="0"/>
              <a:t> 3dec=000000000000000000000011bin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shifts</a:t>
            </a:r>
            <a:r>
              <a:rPr lang="sv-SE" dirty="0"/>
              <a:t> the bits </a:t>
            </a:r>
            <a:r>
              <a:rPr lang="sv-SE" dirty="0" err="1"/>
              <a:t>left</a:t>
            </a:r>
            <a:r>
              <a:rPr lang="sv-SE" dirty="0"/>
              <a:t> 16 positions, gives the </a:t>
            </a:r>
            <a:r>
              <a:rPr lang="sv-SE" dirty="0" err="1"/>
              <a:t>number</a:t>
            </a:r>
            <a:r>
              <a:rPr lang="sv-SE" dirty="0"/>
              <a:t> </a:t>
            </a:r>
            <a:br>
              <a:rPr lang="sv-SE" dirty="0"/>
            </a:br>
            <a:r>
              <a:rPr lang="sv-SE" dirty="0"/>
              <a:t>000000110000000000000000bin = 196608dec = 3*2^16</a:t>
            </a:r>
          </a:p>
          <a:p>
            <a:r>
              <a:rPr lang="sv-SE" dirty="0" err="1"/>
              <a:t>What</a:t>
            </a:r>
            <a:r>
              <a:rPr lang="sv-SE" dirty="0"/>
              <a:t> is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this</a:t>
            </a:r>
            <a:r>
              <a:rPr lang="sv-SE" dirty="0"/>
              <a:t>? </a:t>
            </a:r>
            <a:r>
              <a:rPr lang="sv-SE" dirty="0" err="1"/>
              <a:t>Why</a:t>
            </a:r>
            <a:r>
              <a:rPr lang="sv-SE" dirty="0"/>
              <a:t> not just </a:t>
            </a:r>
            <a:r>
              <a:rPr lang="sv-SE" dirty="0" err="1"/>
              <a:t>insert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from the </a:t>
            </a:r>
            <a:r>
              <a:rPr lang="sv-SE" dirty="0" err="1"/>
              <a:t>beginning</a:t>
            </a:r>
            <a:r>
              <a:rPr lang="sv-SE" dirty="0"/>
              <a:t>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shifting</a:t>
            </a:r>
            <a:r>
              <a:rPr lang="sv-SE" dirty="0"/>
              <a:t> it to the right </a:t>
            </a:r>
            <a:r>
              <a:rPr lang="sv-SE" dirty="0" err="1"/>
              <a:t>value</a:t>
            </a:r>
            <a:r>
              <a:rPr lang="sv-SE" dirty="0"/>
              <a:t>?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232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ECEA-E026-1187-9D31-07543471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Inserting</a:t>
            </a:r>
            <a:r>
              <a:rPr lang="sv-SE" dirty="0"/>
              <a:t>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numbers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A723-4B9F-2475-ED76-71F5D446B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The registers in LEGv8 </a:t>
            </a:r>
            <a:r>
              <a:rPr lang="sv-SE" dirty="0" err="1"/>
              <a:t>are</a:t>
            </a:r>
            <a:r>
              <a:rPr lang="sv-SE" dirty="0"/>
              <a:t> 64 bits and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handle</a:t>
            </a:r>
            <a:r>
              <a:rPr lang="sv-SE" dirty="0"/>
              <a:t> </a:t>
            </a:r>
            <a:r>
              <a:rPr lang="sv-SE" dirty="0" err="1"/>
              <a:t>very</a:t>
            </a:r>
            <a:r>
              <a:rPr lang="sv-SE" dirty="0"/>
              <a:t>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.</a:t>
            </a:r>
          </a:p>
          <a:p>
            <a:r>
              <a:rPr lang="sv-SE" dirty="0"/>
              <a:t>The MOVZ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dirty="0" err="1"/>
              <a:t>takes</a:t>
            </a:r>
            <a:r>
              <a:rPr lang="sv-SE" dirty="0"/>
              <a:t> an </a:t>
            </a:r>
            <a:r>
              <a:rPr lang="sv-SE" dirty="0" err="1"/>
              <a:t>immediate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 and </a:t>
            </a:r>
            <a:r>
              <a:rPr lang="sv-SE" dirty="0" err="1"/>
              <a:t>inserts</a:t>
            </a:r>
            <a:r>
              <a:rPr lang="sv-SE" dirty="0"/>
              <a:t> it </a:t>
            </a:r>
            <a:r>
              <a:rPr lang="sv-SE" dirty="0" err="1"/>
              <a:t>into</a:t>
            </a:r>
            <a:r>
              <a:rPr lang="sv-SE" dirty="0"/>
              <a:t> a register.</a:t>
            </a:r>
          </a:p>
          <a:p>
            <a:r>
              <a:rPr lang="sv-SE" dirty="0"/>
              <a:t>In the </a:t>
            </a:r>
            <a:r>
              <a:rPr lang="sv-SE" dirty="0" err="1"/>
              <a:t>opcode</a:t>
            </a:r>
            <a:r>
              <a:rPr lang="sv-SE" dirty="0"/>
              <a:t>, 16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to </a:t>
            </a:r>
            <a:r>
              <a:rPr lang="sv-SE" dirty="0" err="1"/>
              <a:t>represent</a:t>
            </a:r>
            <a:r>
              <a:rPr lang="sv-SE" dirty="0"/>
              <a:t> the </a:t>
            </a:r>
            <a:r>
              <a:rPr lang="sv-SE" dirty="0" err="1"/>
              <a:t>immediate</a:t>
            </a:r>
            <a:r>
              <a:rPr lang="sv-SE" dirty="0"/>
              <a:t> </a:t>
            </a:r>
            <a:r>
              <a:rPr lang="sv-SE" dirty="0" err="1"/>
              <a:t>value</a:t>
            </a:r>
            <a:r>
              <a:rPr lang="sv-SE" dirty="0"/>
              <a:t>.</a:t>
            </a:r>
          </a:p>
          <a:p>
            <a:r>
              <a:rPr lang="sv-SE" dirty="0" err="1"/>
              <a:t>With</a:t>
            </a:r>
            <a:r>
              <a:rPr lang="sv-SE" dirty="0"/>
              <a:t> 16 bits, the </a:t>
            </a:r>
            <a:r>
              <a:rPr lang="sv-SE" dirty="0" err="1"/>
              <a:t>largest</a:t>
            </a:r>
            <a:r>
              <a:rPr lang="sv-SE" dirty="0"/>
              <a:t> </a:t>
            </a:r>
            <a:r>
              <a:rPr lang="sv-SE" dirty="0" err="1"/>
              <a:t>possible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is 2^16=65 536</a:t>
            </a:r>
          </a:p>
          <a:p>
            <a:r>
              <a:rPr lang="sv-SE" dirty="0"/>
              <a:t>So,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insert</a:t>
            </a:r>
            <a:r>
              <a:rPr lang="sv-SE" dirty="0"/>
              <a:t> a </a:t>
            </a:r>
            <a:r>
              <a:rPr lang="sv-SE" dirty="0" err="1"/>
              <a:t>number</a:t>
            </a:r>
            <a:r>
              <a:rPr lang="sv-SE" dirty="0"/>
              <a:t> </a:t>
            </a:r>
            <a:r>
              <a:rPr lang="sv-SE" dirty="0" err="1"/>
              <a:t>such</a:t>
            </a:r>
            <a:r>
              <a:rPr lang="sv-SE" dirty="0"/>
              <a:t> as 3 892 349?</a:t>
            </a:r>
          </a:p>
          <a:p>
            <a:r>
              <a:rPr lang="sv-SE" dirty="0"/>
              <a:t>The solution is to split the </a:t>
            </a:r>
            <a:r>
              <a:rPr lang="sv-SE" dirty="0" err="1"/>
              <a:t>number</a:t>
            </a:r>
            <a:r>
              <a:rPr lang="sv-SE" dirty="0"/>
              <a:t> and </a:t>
            </a:r>
            <a:r>
              <a:rPr lang="sv-SE" dirty="0" err="1"/>
              <a:t>insert</a:t>
            </a:r>
            <a:r>
              <a:rPr lang="sv-SE" dirty="0"/>
              <a:t> it in </a:t>
            </a:r>
            <a:r>
              <a:rPr lang="sv-SE" dirty="0" err="1"/>
              <a:t>several</a:t>
            </a:r>
            <a:r>
              <a:rPr lang="sv-SE" dirty="0"/>
              <a:t> parts.</a:t>
            </a:r>
          </a:p>
          <a:p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done</a:t>
            </a:r>
            <a:r>
              <a:rPr lang="sv-SE" dirty="0"/>
              <a:t> in </a:t>
            </a:r>
            <a:r>
              <a:rPr lang="sv-SE" dirty="0" err="1"/>
              <a:t>binary</a:t>
            </a:r>
            <a:r>
              <a:rPr lang="sv-SE" dirty="0"/>
              <a:t> or hexadecimal form!</a:t>
            </a:r>
          </a:p>
        </p:txBody>
      </p:sp>
    </p:spTree>
    <p:extLst>
      <p:ext uri="{BB962C8B-B14F-4D97-AF65-F5344CB8AC3E}">
        <p14:creationId xmlns:p14="http://schemas.microsoft.com/office/powerpoint/2010/main" val="444974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7B79A-0223-3369-F9B5-CA4CA8AA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Inserting</a:t>
            </a:r>
            <a:r>
              <a:rPr lang="sv-SE" dirty="0"/>
              <a:t> a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number</a:t>
            </a:r>
            <a:r>
              <a:rPr lang="sv-SE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95AFE-7AE2-4EBB-3D4E-AE5D8E8E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Convert</a:t>
            </a:r>
            <a:r>
              <a:rPr lang="sv-SE" dirty="0"/>
              <a:t> to </a:t>
            </a:r>
            <a:r>
              <a:rPr lang="sv-SE" dirty="0" err="1"/>
              <a:t>hex</a:t>
            </a:r>
            <a:r>
              <a:rPr lang="sv-SE" dirty="0"/>
              <a:t>: 3 892 349dec =  003B 647Dhex</a:t>
            </a:r>
          </a:p>
          <a:p>
            <a:r>
              <a:rPr lang="sv-SE" dirty="0"/>
              <a:t>Start by </a:t>
            </a:r>
            <a:r>
              <a:rPr lang="sv-SE" dirty="0" err="1"/>
              <a:t>inserting</a:t>
            </a:r>
            <a:r>
              <a:rPr lang="sv-SE" dirty="0"/>
              <a:t> the </a:t>
            </a:r>
            <a:r>
              <a:rPr lang="sv-SE" dirty="0" err="1"/>
              <a:t>high</a:t>
            </a:r>
            <a:r>
              <a:rPr lang="sv-SE" dirty="0"/>
              <a:t> 16 bits (the </a:t>
            </a:r>
            <a:r>
              <a:rPr lang="sv-SE" dirty="0" err="1"/>
              <a:t>number</a:t>
            </a:r>
            <a:r>
              <a:rPr lang="sv-SE" dirty="0"/>
              <a:t> 3B) </a:t>
            </a:r>
            <a:r>
              <a:rPr lang="sv-SE" dirty="0" err="1"/>
              <a:t>into</a:t>
            </a:r>
            <a:r>
              <a:rPr lang="sv-SE" dirty="0"/>
              <a:t> X0:</a:t>
            </a:r>
            <a:br>
              <a:rPr lang="sv-SE" dirty="0"/>
            </a:br>
            <a:r>
              <a:rPr lang="sv-SE" dirty="0"/>
              <a:t>MOVZ X0, #0x3B</a:t>
            </a:r>
          </a:p>
          <a:p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these</a:t>
            </a:r>
            <a:r>
              <a:rPr lang="sv-SE" dirty="0"/>
              <a:t> bits 16 steps to the </a:t>
            </a:r>
            <a:r>
              <a:rPr lang="sv-SE" dirty="0" err="1"/>
              <a:t>left</a:t>
            </a:r>
            <a:r>
              <a:rPr lang="sv-SE" dirty="0"/>
              <a:t>,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3B0000hex in register X0</a:t>
            </a:r>
          </a:p>
          <a:p>
            <a:r>
              <a:rPr lang="sv-SE" dirty="0" err="1"/>
              <a:t>Use</a:t>
            </a:r>
            <a:r>
              <a:rPr lang="sv-SE" dirty="0"/>
              <a:t> the MOVK (</a:t>
            </a:r>
            <a:r>
              <a:rPr lang="sv-SE" dirty="0" err="1"/>
              <a:t>move</a:t>
            </a:r>
            <a:r>
              <a:rPr lang="sv-SE" dirty="0"/>
              <a:t> and </a:t>
            </a:r>
            <a:r>
              <a:rPr lang="sv-SE" dirty="0" err="1"/>
              <a:t>keep</a:t>
            </a:r>
            <a:r>
              <a:rPr lang="sv-SE" dirty="0"/>
              <a:t>) </a:t>
            </a:r>
            <a:r>
              <a:rPr lang="sv-SE" dirty="0" err="1"/>
              <a:t>instruction</a:t>
            </a:r>
            <a:r>
              <a:rPr lang="sv-SE" dirty="0"/>
              <a:t> to </a:t>
            </a:r>
            <a:r>
              <a:rPr lang="sv-SE" dirty="0" err="1"/>
              <a:t>insert</a:t>
            </a:r>
            <a:r>
              <a:rPr lang="sv-SE" dirty="0"/>
              <a:t> the </a:t>
            </a:r>
            <a:r>
              <a:rPr lang="sv-SE" dirty="0" err="1"/>
              <a:t>lower</a:t>
            </a:r>
            <a:r>
              <a:rPr lang="sv-SE" dirty="0"/>
              <a:t> 16 bits:</a:t>
            </a:r>
            <a:br>
              <a:rPr lang="sv-SE" dirty="0"/>
            </a:br>
            <a:r>
              <a:rPr lang="sv-SE" dirty="0"/>
              <a:t>MOVK X0, #0x647D</a:t>
            </a:r>
          </a:p>
          <a:p>
            <a:r>
              <a:rPr lang="sv-SE" dirty="0" err="1"/>
              <a:t>With</a:t>
            </a:r>
            <a:r>
              <a:rPr lang="sv-SE" dirty="0"/>
              <a:t> the MOVK </a:t>
            </a:r>
            <a:r>
              <a:rPr lang="sv-SE" dirty="0" err="1"/>
              <a:t>instruction</a:t>
            </a:r>
            <a:r>
              <a:rPr lang="sv-SE" dirty="0"/>
              <a:t>, the </a:t>
            </a:r>
            <a:r>
              <a:rPr lang="sv-SE" dirty="0" err="1"/>
              <a:t>existing</a:t>
            </a:r>
            <a:r>
              <a:rPr lang="sv-SE" dirty="0"/>
              <a:t> </a:t>
            </a:r>
            <a:r>
              <a:rPr lang="sv-SE" dirty="0" err="1"/>
              <a:t>higher</a:t>
            </a:r>
            <a:r>
              <a:rPr lang="sv-SE" dirty="0"/>
              <a:t>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unchanged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new </a:t>
            </a:r>
            <a:r>
              <a:rPr lang="sv-SE" dirty="0" err="1"/>
              <a:t>low</a:t>
            </a:r>
            <a:r>
              <a:rPr lang="sv-SE" dirty="0"/>
              <a:t>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inserted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8832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9C32-9C87-98E4-BC05-E531DF3E5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Memory</a:t>
            </a:r>
            <a:r>
              <a:rPr lang="sv-SE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96C2-819E-DB0A-CFEE-65323644A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access data </a:t>
            </a:r>
            <a:r>
              <a:rPr lang="sv-SE" dirty="0" err="1"/>
              <a:t>memory</a:t>
            </a:r>
            <a:r>
              <a:rPr lang="sv-SE" dirty="0"/>
              <a:t>, the </a:t>
            </a:r>
            <a:r>
              <a:rPr lang="sv-SE" dirty="0" err="1"/>
              <a:t>following</a:t>
            </a:r>
            <a:r>
              <a:rPr lang="sv-SE" dirty="0"/>
              <a:t> LEGv8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</a:t>
            </a:r>
            <a:r>
              <a:rPr lang="sv-SE" dirty="0" err="1"/>
              <a:t>used</a:t>
            </a:r>
            <a:r>
              <a:rPr lang="sv-SE" dirty="0"/>
              <a:t>:</a:t>
            </a:r>
          </a:p>
          <a:p>
            <a:pPr lvl="1"/>
            <a:r>
              <a:rPr lang="sv-SE" dirty="0"/>
              <a:t>STUR: Store </a:t>
            </a:r>
            <a:r>
              <a:rPr lang="sv-SE" dirty="0" err="1"/>
              <a:t>Unsigned</a:t>
            </a:r>
            <a:r>
              <a:rPr lang="sv-SE" dirty="0"/>
              <a:t> Register</a:t>
            </a:r>
          </a:p>
          <a:p>
            <a:pPr lvl="1"/>
            <a:r>
              <a:rPr lang="sv-SE" dirty="0"/>
              <a:t>LDUR: </a:t>
            </a:r>
            <a:r>
              <a:rPr lang="sv-SE" dirty="0" err="1"/>
              <a:t>Load</a:t>
            </a:r>
            <a:r>
              <a:rPr lang="sv-SE" dirty="0"/>
              <a:t> </a:t>
            </a:r>
            <a:r>
              <a:rPr lang="sv-SE" dirty="0" err="1"/>
              <a:t>Unsigned</a:t>
            </a:r>
            <a:r>
              <a:rPr lang="sv-SE" dirty="0"/>
              <a:t> Register</a:t>
            </a:r>
          </a:p>
          <a:p>
            <a:r>
              <a:rPr lang="sv-SE" dirty="0"/>
              <a:t>The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a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as a parameter. </a:t>
            </a:r>
          </a:p>
          <a:p>
            <a:r>
              <a:rPr lang="sv-SE" dirty="0"/>
              <a:t>In LEGv8, the </a:t>
            </a:r>
            <a:r>
              <a:rPr lang="sv-SE" dirty="0" err="1"/>
              <a:t>base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for the data </a:t>
            </a:r>
            <a:r>
              <a:rPr lang="sv-SE" dirty="0" err="1"/>
              <a:t>memory</a:t>
            </a:r>
            <a:r>
              <a:rPr lang="sv-SE" dirty="0"/>
              <a:t> is 0x10000000</a:t>
            </a:r>
          </a:p>
          <a:p>
            <a:r>
              <a:rPr lang="sv-SE" dirty="0"/>
              <a:t>The </a:t>
            </a:r>
            <a:r>
              <a:rPr lang="sv-SE" dirty="0" err="1"/>
              <a:t>next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is 0x10000008. The </a:t>
            </a:r>
            <a:r>
              <a:rPr lang="sv-SE" dirty="0" err="1"/>
              <a:t>distance</a:t>
            </a:r>
            <a:r>
              <a:rPr lang="sv-SE" dirty="0"/>
              <a:t>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must be hexadecimal 8.</a:t>
            </a:r>
          </a:p>
        </p:txBody>
      </p:sp>
    </p:spTree>
    <p:extLst>
      <p:ext uri="{BB962C8B-B14F-4D97-AF65-F5344CB8AC3E}">
        <p14:creationId xmlns:p14="http://schemas.microsoft.com/office/powerpoint/2010/main" val="160154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0D24A-0015-AB68-903D-C54F8FD26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Memory</a:t>
            </a:r>
            <a:r>
              <a:rPr lang="sv-SE" dirty="0"/>
              <a:t>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88BB3-5E31-9C33-2510-BAA29593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MOVZ	 X7, #0x1000, LSL #16</a:t>
            </a:r>
            <a:br>
              <a:rPr lang="sv-SE" dirty="0"/>
            </a:br>
            <a:r>
              <a:rPr lang="sv-SE" dirty="0"/>
              <a:t>MOVZ X1, #23	</a:t>
            </a:r>
            <a:br>
              <a:rPr lang="sv-SE" dirty="0"/>
            </a:br>
            <a:r>
              <a:rPr lang="sv-SE" dirty="0"/>
              <a:t>STUR X1, [X7]  	//Store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X1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X7</a:t>
            </a:r>
            <a:br>
              <a:rPr lang="sv-SE" dirty="0"/>
            </a:br>
            <a:r>
              <a:rPr lang="sv-SE" dirty="0"/>
              <a:t>MOVZ	 X1, #78	</a:t>
            </a:r>
            <a:br>
              <a:rPr lang="sv-SE" dirty="0"/>
            </a:br>
            <a:r>
              <a:rPr lang="sv-SE" dirty="0"/>
              <a:t>STUR	X1, [X7, #8]	//Store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X1 </a:t>
            </a:r>
            <a:r>
              <a:rPr lang="sv-SE" dirty="0" err="1"/>
              <a:t>into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X7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r>
              <a:rPr lang="sv-SE" dirty="0"/>
              <a:t>LDUR	X2, [X7]	//Store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first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X2	</a:t>
            </a:r>
            <a:br>
              <a:rPr lang="sv-SE" dirty="0"/>
            </a:br>
            <a:r>
              <a:rPr lang="sv-SE" dirty="0"/>
              <a:t>LDUR	X3, [X7, #8]   //Store </a:t>
            </a:r>
            <a:r>
              <a:rPr lang="sv-SE" dirty="0" err="1"/>
              <a:t>content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second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</a:t>
            </a:r>
            <a:r>
              <a:rPr lang="sv-SE" dirty="0"/>
              <a:t> </a:t>
            </a:r>
            <a:r>
              <a:rPr lang="sv-SE" dirty="0" err="1"/>
              <a:t>into</a:t>
            </a:r>
            <a:r>
              <a:rPr lang="sv-SE" dirty="0"/>
              <a:t> X2</a:t>
            </a:r>
          </a:p>
        </p:txBody>
      </p:sp>
    </p:spTree>
    <p:extLst>
      <p:ext uri="{BB962C8B-B14F-4D97-AF65-F5344CB8AC3E}">
        <p14:creationId xmlns:p14="http://schemas.microsoft.com/office/powerpoint/2010/main" val="1392004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BB01-04AC-236D-827D-E42F9B5A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Loops and </a:t>
            </a:r>
            <a:r>
              <a:rPr lang="sv-SE" dirty="0" err="1"/>
              <a:t>conditions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24079-7627-F675-333A-A9AB3F095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To </a:t>
            </a:r>
            <a:r>
              <a:rPr lang="sv-SE" dirty="0" err="1"/>
              <a:t>create</a:t>
            </a:r>
            <a:r>
              <a:rPr lang="sv-SE" dirty="0"/>
              <a:t> a 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,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in LEGv8.</a:t>
            </a:r>
          </a:p>
          <a:p>
            <a:r>
              <a:rPr lang="sv-SE" dirty="0"/>
              <a:t>The </a:t>
            </a:r>
            <a:r>
              <a:rPr lang="sv-SE" dirty="0" err="1"/>
              <a:t>simplest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CBNZ (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Not </a:t>
            </a:r>
            <a:r>
              <a:rPr lang="sv-SE" dirty="0" err="1"/>
              <a:t>Zero</a:t>
            </a:r>
            <a:r>
              <a:rPr lang="sv-SE" dirty="0"/>
              <a:t>) and CBZ (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Branch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Zero</a:t>
            </a:r>
            <a:r>
              <a:rPr lang="sv-SE" dirty="0"/>
              <a:t>).</a:t>
            </a:r>
          </a:p>
          <a:p>
            <a:r>
              <a:rPr lang="sv-SE" dirty="0"/>
              <a:t>CBNZ X1, </a:t>
            </a:r>
            <a:r>
              <a:rPr lang="sv-SE" dirty="0" err="1"/>
              <a:t>label</a:t>
            </a:r>
            <a:r>
              <a:rPr lang="sv-SE" dirty="0"/>
              <a:t> 	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jump</a:t>
            </a:r>
            <a:r>
              <a:rPr lang="sv-SE" dirty="0"/>
              <a:t> to </a:t>
            </a:r>
            <a:r>
              <a:rPr lang="sv-SE" dirty="0" err="1"/>
              <a:t>label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register X1 is not </a:t>
            </a:r>
            <a:r>
              <a:rPr lang="sv-SE" dirty="0" err="1"/>
              <a:t>zero</a:t>
            </a:r>
            <a:r>
              <a:rPr lang="sv-SE" dirty="0"/>
              <a:t>.</a:t>
            </a:r>
          </a:p>
          <a:p>
            <a:r>
              <a:rPr lang="sv-SE" dirty="0"/>
              <a:t>A </a:t>
            </a:r>
            <a:r>
              <a:rPr lang="sv-SE" dirty="0" err="1"/>
              <a:t>label</a:t>
            </a:r>
            <a:r>
              <a:rPr lang="sv-SE" dirty="0"/>
              <a:t> is a </a:t>
            </a:r>
            <a:r>
              <a:rPr lang="sv-SE" dirty="0" err="1"/>
              <a:t>point</a:t>
            </a:r>
            <a:r>
              <a:rPr lang="sv-SE" dirty="0"/>
              <a:t> in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a </a:t>
            </a:r>
            <a:r>
              <a:rPr lang="sv-SE" dirty="0" err="1"/>
              <a:t>conditional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”</a:t>
            </a:r>
            <a:r>
              <a:rPr lang="sv-SE" dirty="0" err="1"/>
              <a:t>jump</a:t>
            </a:r>
            <a:r>
              <a:rPr lang="sv-SE" dirty="0"/>
              <a:t>” to.</a:t>
            </a:r>
          </a:p>
        </p:txBody>
      </p:sp>
    </p:spTree>
    <p:extLst>
      <p:ext uri="{BB962C8B-B14F-4D97-AF65-F5344CB8AC3E}">
        <p14:creationId xmlns:p14="http://schemas.microsoft.com/office/powerpoint/2010/main" val="4243341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D2088-4C94-969A-7482-2DA56392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 simple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7BA5-83D2-9830-A88B-8F9584E32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MOVZ	 X1, #10  //Used as loop counter	</a:t>
            </a:r>
            <a:br>
              <a:rPr lang="en-US" dirty="0"/>
            </a:br>
            <a:r>
              <a:rPr lang="en-US" dirty="0"/>
              <a:t>MOVZ	 X2, #1</a:t>
            </a:r>
            <a:br>
              <a:rPr lang="en-US" dirty="0"/>
            </a:br>
            <a:r>
              <a:rPr lang="en-US" dirty="0"/>
              <a:t>loop:	ADDI	X2, X2, #2	</a:t>
            </a:r>
            <a:br>
              <a:rPr lang="en-US" dirty="0"/>
            </a:br>
            <a:r>
              <a:rPr lang="en-US" dirty="0"/>
              <a:t>	SUBI	X1, X1, #1  //Subtract 1 from loop counter	</a:t>
            </a:r>
            <a:br>
              <a:rPr lang="en-US" dirty="0"/>
            </a:br>
            <a:r>
              <a:rPr lang="en-US" dirty="0"/>
              <a:t>	CBNZ	X1, loop  //Branch if counter not 0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195843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AF39-C1AB-814C-5BF6-94FA0C6A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Recommended</a:t>
            </a:r>
            <a:r>
              <a:rPr lang="sv-SE" dirty="0"/>
              <a:t> </a:t>
            </a:r>
            <a:r>
              <a:rPr lang="sv-SE" dirty="0" err="1"/>
              <a:t>reading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0DD9-640F-5CEC-2C06-76FF445D5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Patterson &amp; </a:t>
            </a:r>
            <a:r>
              <a:rPr lang="sv-SE" dirty="0" err="1"/>
              <a:t>Hennessy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Section</a:t>
            </a:r>
            <a:r>
              <a:rPr lang="sv-SE" dirty="0"/>
              <a:t> 2.5: </a:t>
            </a:r>
            <a:r>
              <a:rPr lang="sv-SE" dirty="0" err="1"/>
              <a:t>Representing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endParaRPr lang="sv-SE" dirty="0"/>
          </a:p>
          <a:p>
            <a:pPr lvl="1"/>
            <a:r>
              <a:rPr lang="sv-SE" dirty="0" err="1"/>
              <a:t>Section</a:t>
            </a:r>
            <a:r>
              <a:rPr lang="sv-SE" dirty="0"/>
              <a:t> 2.6: </a:t>
            </a:r>
            <a:r>
              <a:rPr lang="sv-SE" dirty="0" err="1"/>
              <a:t>Logical</a:t>
            </a:r>
            <a:r>
              <a:rPr lang="sv-SE" dirty="0"/>
              <a:t> and </a:t>
            </a:r>
            <a:r>
              <a:rPr lang="sv-SE" dirty="0" err="1"/>
              <a:t>shift</a:t>
            </a:r>
            <a:r>
              <a:rPr lang="sv-SE" dirty="0"/>
              <a:t> operations</a:t>
            </a:r>
          </a:p>
          <a:p>
            <a:pPr lvl="1"/>
            <a:r>
              <a:rPr lang="sv-SE" dirty="0" err="1"/>
              <a:t>Section</a:t>
            </a:r>
            <a:r>
              <a:rPr lang="sv-SE" dirty="0"/>
              <a:t> 2.7: </a:t>
            </a:r>
            <a:r>
              <a:rPr lang="sv-SE" dirty="0" err="1"/>
              <a:t>Selection</a:t>
            </a:r>
            <a:r>
              <a:rPr lang="sv-SE" dirty="0"/>
              <a:t> and iteration (</a:t>
            </a:r>
            <a:r>
              <a:rPr lang="sv-SE" dirty="0" err="1"/>
              <a:t>if-statements</a:t>
            </a:r>
            <a:r>
              <a:rPr lang="sv-SE" dirty="0"/>
              <a:t> and loops)</a:t>
            </a:r>
          </a:p>
        </p:txBody>
      </p:sp>
    </p:spTree>
    <p:extLst>
      <p:ext uri="{BB962C8B-B14F-4D97-AF65-F5344CB8AC3E}">
        <p14:creationId xmlns:p14="http://schemas.microsoft.com/office/powerpoint/2010/main" val="3652746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7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73A9-F663-36FB-A0EA-6D7357F66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Instruction</a:t>
            </a:r>
            <a:r>
              <a:rPr lang="sv-SE" dirty="0"/>
              <a:t>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77CC8-C85A-A537-BDE2-43C36CE60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microprocessor</a:t>
            </a:r>
            <a:r>
              <a:rPr lang="sv-SE" dirty="0"/>
              <a:t> has an </a:t>
            </a:r>
            <a:r>
              <a:rPr lang="sv-SE" i="1" dirty="0" err="1"/>
              <a:t>instruction</a:t>
            </a:r>
            <a:r>
              <a:rPr lang="sv-SE" i="1" dirty="0"/>
              <a:t> set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instruction</a:t>
            </a:r>
            <a:r>
              <a:rPr lang="sv-SE" dirty="0"/>
              <a:t> set is the set </a:t>
            </a:r>
            <a:r>
              <a:rPr lang="sv-SE" dirty="0" err="1"/>
              <a:t>of</a:t>
            </a:r>
            <a:r>
              <a:rPr lang="sv-SE" dirty="0"/>
              <a:t> all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 </a:t>
            </a:r>
            <a:r>
              <a:rPr lang="sv-SE" dirty="0" err="1"/>
              <a:t>instructions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processor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execute</a:t>
            </a:r>
            <a:r>
              <a:rPr lang="sv-SE" dirty="0"/>
              <a:t>, </a:t>
            </a:r>
            <a:r>
              <a:rPr lang="sv-SE" dirty="0" err="1"/>
              <a:t>that</a:t>
            </a:r>
            <a:r>
              <a:rPr lang="sv-SE" dirty="0"/>
              <a:t> is, the </a:t>
            </a:r>
            <a:r>
              <a:rPr lang="sv-SE" dirty="0" err="1"/>
              <a:t>vocabulary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processor.</a:t>
            </a:r>
          </a:p>
          <a:p>
            <a:r>
              <a:rPr lang="sv-SE" dirty="0"/>
              <a:t>The </a:t>
            </a:r>
            <a:r>
              <a:rPr lang="sv-SE" dirty="0" err="1"/>
              <a:t>word</a:t>
            </a:r>
            <a:r>
              <a:rPr lang="sv-SE" dirty="0"/>
              <a:t> </a:t>
            </a:r>
            <a:r>
              <a:rPr lang="sv-SE" i="1" dirty="0" err="1"/>
              <a:t>machine</a:t>
            </a:r>
            <a:r>
              <a:rPr lang="sv-SE" i="1" dirty="0"/>
              <a:t> </a:t>
            </a:r>
            <a:r>
              <a:rPr lang="sv-SE" i="1" dirty="0" err="1"/>
              <a:t>code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for the </a:t>
            </a:r>
            <a:r>
              <a:rPr lang="sv-SE" dirty="0" err="1"/>
              <a:t>binary</a:t>
            </a:r>
            <a:r>
              <a:rPr lang="sv-SE" dirty="0"/>
              <a:t> form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r>
              <a:rPr lang="sv-SE" dirty="0"/>
              <a:t>The </a:t>
            </a:r>
            <a:r>
              <a:rPr lang="sv-SE" dirty="0" err="1"/>
              <a:t>book</a:t>
            </a:r>
            <a:r>
              <a:rPr lang="sv-SE" dirty="0"/>
              <a:t> Patterson &amp; </a:t>
            </a:r>
            <a:r>
              <a:rPr lang="sv-SE" dirty="0" err="1"/>
              <a:t>Hennessy</a:t>
            </a:r>
            <a:r>
              <a:rPr lang="sv-SE" dirty="0"/>
              <a:t> is </a:t>
            </a:r>
            <a:r>
              <a:rPr lang="sv-SE" dirty="0" err="1"/>
              <a:t>based</a:t>
            </a:r>
            <a:r>
              <a:rPr lang="sv-SE" dirty="0"/>
              <a:t> on the ARMv8 </a:t>
            </a:r>
            <a:r>
              <a:rPr lang="sv-SE" dirty="0" err="1"/>
              <a:t>inststruction</a:t>
            </a:r>
            <a:r>
              <a:rPr lang="sv-SE" dirty="0"/>
              <a:t> set, and </a:t>
            </a:r>
            <a:r>
              <a:rPr lang="sv-SE" dirty="0" err="1"/>
              <a:t>most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theory</a:t>
            </a:r>
            <a:r>
              <a:rPr lang="sv-SE" dirty="0"/>
              <a:t>/</a:t>
            </a:r>
            <a:r>
              <a:rPr lang="sv-SE" dirty="0" err="1"/>
              <a:t>examples</a:t>
            </a:r>
            <a:r>
              <a:rPr lang="sv-SE" dirty="0"/>
              <a:t> is </a:t>
            </a:r>
            <a:r>
              <a:rPr lang="sv-SE" dirty="0" err="1"/>
              <a:t>based</a:t>
            </a:r>
            <a:r>
              <a:rPr lang="sv-SE" dirty="0"/>
              <a:t> on LEGv8.</a:t>
            </a:r>
          </a:p>
          <a:p>
            <a:r>
              <a:rPr lang="sv-SE" dirty="0"/>
              <a:t>LEGv8 is a </a:t>
            </a:r>
            <a:r>
              <a:rPr lang="sv-SE" dirty="0" err="1"/>
              <a:t>simpler</a:t>
            </a:r>
            <a:r>
              <a:rPr lang="sv-SE" dirty="0"/>
              <a:t> </a:t>
            </a:r>
            <a:r>
              <a:rPr lang="sv-SE" dirty="0" err="1"/>
              <a:t>subset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ARMv8 and </a:t>
            </a:r>
            <a:r>
              <a:rPr lang="sv-SE" dirty="0" err="1"/>
              <a:t>used</a:t>
            </a:r>
            <a:r>
              <a:rPr lang="sv-SE" dirty="0"/>
              <a:t> for </a:t>
            </a:r>
            <a:r>
              <a:rPr lang="sv-SE" dirty="0" err="1"/>
              <a:t>teaching</a:t>
            </a:r>
            <a:r>
              <a:rPr lang="sv-SE" dirty="0"/>
              <a:t>.</a:t>
            </a:r>
          </a:p>
          <a:p>
            <a:r>
              <a:rPr lang="sv-SE" dirty="0"/>
              <a:t>LEG is a </a:t>
            </a:r>
            <a:r>
              <a:rPr lang="sv-SE" dirty="0" err="1"/>
              <a:t>pun</a:t>
            </a:r>
            <a:r>
              <a:rPr lang="sv-SE" dirty="0"/>
              <a:t> on the </a:t>
            </a:r>
            <a:r>
              <a:rPr lang="sv-SE" dirty="0" err="1"/>
              <a:t>word</a:t>
            </a:r>
            <a:r>
              <a:rPr lang="sv-SE" dirty="0"/>
              <a:t> ARM, and </a:t>
            </a:r>
            <a:r>
              <a:rPr lang="sv-SE" dirty="0" err="1"/>
              <a:t>also</a:t>
            </a:r>
            <a:r>
              <a:rPr lang="sv-SE" dirty="0"/>
              <a:t> a </a:t>
            </a:r>
            <a:r>
              <a:rPr lang="sv-SE" dirty="0" err="1"/>
              <a:t>backronym</a:t>
            </a:r>
            <a:r>
              <a:rPr lang="sv-SE" dirty="0"/>
              <a:t> for ”Lessen </a:t>
            </a:r>
            <a:r>
              <a:rPr lang="sv-SE" dirty="0" err="1"/>
              <a:t>Extrinsic</a:t>
            </a:r>
            <a:r>
              <a:rPr lang="sv-SE" dirty="0"/>
              <a:t> </a:t>
            </a:r>
            <a:r>
              <a:rPr lang="sv-SE" dirty="0" err="1"/>
              <a:t>Garrulity</a:t>
            </a:r>
            <a:r>
              <a:rPr lang="sv-SE" dirty="0"/>
              <a:t>”. </a:t>
            </a:r>
            <a:r>
              <a:rPr lang="sv-SE" dirty="0" err="1"/>
              <a:t>See</a:t>
            </a:r>
            <a:r>
              <a:rPr lang="sv-SE" dirty="0"/>
              <a:t> page 62 in the </a:t>
            </a:r>
            <a:r>
              <a:rPr lang="sv-SE" dirty="0" err="1"/>
              <a:t>book</a:t>
            </a:r>
            <a:r>
              <a:rPr lang="sv-S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3472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33DB-2CDA-FF9A-B723-122B873BB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LEgv8 </a:t>
            </a:r>
            <a:r>
              <a:rPr lang="sv-SE" dirty="0" err="1"/>
              <a:t>instructions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36F9E-317D-ED80-6D88-CA014185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LEGv8 </a:t>
            </a:r>
            <a:r>
              <a:rPr lang="sv-SE" dirty="0" err="1"/>
              <a:t>uses</a:t>
            </a:r>
            <a:r>
              <a:rPr lang="sv-SE" dirty="0"/>
              <a:t> 32-bit </a:t>
            </a:r>
            <a:r>
              <a:rPr lang="sv-SE" dirty="0" err="1"/>
              <a:t>instructions</a:t>
            </a:r>
            <a:r>
              <a:rPr lang="sv-SE" dirty="0"/>
              <a:t>.</a:t>
            </a:r>
          </a:p>
          <a:p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32 registers, </a:t>
            </a:r>
            <a:r>
              <a:rPr lang="sv-SE" dirty="0" err="1"/>
              <a:t>each</a:t>
            </a:r>
            <a:r>
              <a:rPr lang="sv-SE" dirty="0"/>
              <a:t> register </a:t>
            </a:r>
            <a:r>
              <a:rPr lang="sv-SE" dirty="0" err="1"/>
              <a:t>can</a:t>
            </a:r>
            <a:r>
              <a:rPr lang="sv-SE" dirty="0"/>
              <a:t> store a 64-bit </a:t>
            </a:r>
            <a:r>
              <a:rPr lang="sv-SE" dirty="0" err="1"/>
              <a:t>number</a:t>
            </a:r>
            <a:r>
              <a:rPr lang="sv-SE" dirty="0"/>
              <a:t>.</a:t>
            </a:r>
          </a:p>
          <a:p>
            <a:r>
              <a:rPr lang="sv-SE" dirty="0"/>
              <a:t>An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LEGv8 </a:t>
            </a:r>
            <a:r>
              <a:rPr lang="sv-SE" dirty="0" err="1"/>
              <a:t>instruction</a:t>
            </a:r>
            <a:r>
              <a:rPr lang="sv-SE" dirty="0"/>
              <a:t> is:</a:t>
            </a:r>
            <a:br>
              <a:rPr lang="sv-SE" dirty="0"/>
            </a:br>
            <a:r>
              <a:rPr lang="sv-SE" sz="2000" dirty="0">
                <a:ea typeface="+mn-lt"/>
                <a:cs typeface="+mn-lt"/>
              </a:rPr>
              <a:t>10001011000001110000000011001000</a:t>
            </a:r>
          </a:p>
          <a:p>
            <a:r>
              <a:rPr lang="sv-SE" dirty="0" err="1">
                <a:ea typeface="+mn-lt"/>
                <a:cs typeface="+mn-lt"/>
              </a:rPr>
              <a:t>Some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the bits </a:t>
            </a:r>
            <a:r>
              <a:rPr lang="sv-SE" dirty="0" err="1">
                <a:ea typeface="+mn-lt"/>
                <a:cs typeface="+mn-lt"/>
              </a:rPr>
              <a:t>are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used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describe</a:t>
            </a:r>
            <a:r>
              <a:rPr lang="sv-SE" dirty="0">
                <a:ea typeface="+mn-lt"/>
                <a:cs typeface="+mn-lt"/>
              </a:rPr>
              <a:t> the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, </a:t>
            </a:r>
            <a:r>
              <a:rPr lang="sv-SE" dirty="0" err="1">
                <a:ea typeface="+mn-lt"/>
                <a:cs typeface="+mn-lt"/>
              </a:rPr>
              <a:t>some</a:t>
            </a:r>
            <a:r>
              <a:rPr lang="sv-SE" dirty="0">
                <a:ea typeface="+mn-lt"/>
                <a:cs typeface="+mn-lt"/>
              </a:rPr>
              <a:t> bits </a:t>
            </a:r>
            <a:r>
              <a:rPr lang="sv-SE" dirty="0" err="1">
                <a:ea typeface="+mn-lt"/>
                <a:cs typeface="+mn-lt"/>
              </a:rPr>
              <a:t>describe</a:t>
            </a:r>
            <a:r>
              <a:rPr lang="sv-SE" dirty="0">
                <a:ea typeface="+mn-lt"/>
                <a:cs typeface="+mn-lt"/>
              </a:rPr>
              <a:t> the parameters.</a:t>
            </a:r>
          </a:p>
          <a:p>
            <a:r>
              <a:rPr lang="sv-SE" dirty="0" err="1">
                <a:ea typeface="+mn-lt"/>
                <a:cs typeface="+mn-lt"/>
              </a:rPr>
              <a:t>Exactly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how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many</a:t>
            </a:r>
            <a:r>
              <a:rPr lang="sv-SE" dirty="0">
                <a:ea typeface="+mn-lt"/>
                <a:cs typeface="+mn-lt"/>
              </a:rPr>
              <a:t> bits is </a:t>
            </a:r>
            <a:r>
              <a:rPr lang="sv-SE" dirty="0" err="1">
                <a:ea typeface="+mn-lt"/>
                <a:cs typeface="+mn-lt"/>
              </a:rPr>
              <a:t>used</a:t>
            </a:r>
            <a:r>
              <a:rPr lang="sv-SE" dirty="0">
                <a:ea typeface="+mn-lt"/>
                <a:cs typeface="+mn-lt"/>
              </a:rPr>
              <a:t> for </a:t>
            </a:r>
            <a:r>
              <a:rPr lang="sv-SE" dirty="0" err="1">
                <a:ea typeface="+mn-lt"/>
                <a:cs typeface="+mn-lt"/>
              </a:rPr>
              <a:t>each</a:t>
            </a:r>
            <a:r>
              <a:rPr lang="sv-SE" dirty="0">
                <a:ea typeface="+mn-lt"/>
                <a:cs typeface="+mn-lt"/>
              </a:rPr>
              <a:t> part </a:t>
            </a:r>
            <a:r>
              <a:rPr lang="sv-SE" dirty="0" err="1">
                <a:ea typeface="+mn-lt"/>
                <a:cs typeface="+mn-lt"/>
              </a:rPr>
              <a:t>depends</a:t>
            </a:r>
            <a:r>
              <a:rPr lang="sv-SE" dirty="0">
                <a:ea typeface="+mn-lt"/>
                <a:cs typeface="+mn-lt"/>
              </a:rPr>
              <a:t> on the </a:t>
            </a:r>
            <a:r>
              <a:rPr lang="sv-SE" dirty="0" err="1">
                <a:ea typeface="+mn-lt"/>
                <a:cs typeface="+mn-lt"/>
              </a:rPr>
              <a:t>type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of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>
                <a:ea typeface="+mn-lt"/>
                <a:cs typeface="+mn-lt"/>
              </a:rPr>
              <a:t>It is </a:t>
            </a:r>
            <a:r>
              <a:rPr lang="sv-SE" dirty="0" err="1">
                <a:ea typeface="+mn-lt"/>
                <a:cs typeface="+mn-lt"/>
              </a:rPr>
              <a:t>necessary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have</a:t>
            </a:r>
            <a:r>
              <a:rPr lang="sv-SE" dirty="0">
                <a:ea typeface="+mn-lt"/>
                <a:cs typeface="+mn-lt"/>
              </a:rPr>
              <a:t> a </a:t>
            </a:r>
            <a:r>
              <a:rPr lang="sv-SE" dirty="0" err="1">
                <a:ea typeface="+mn-lt"/>
                <a:cs typeface="+mn-lt"/>
              </a:rPr>
              <a:t>reference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book</a:t>
            </a:r>
            <a:r>
              <a:rPr lang="sv-SE" dirty="0">
                <a:ea typeface="+mn-lt"/>
                <a:cs typeface="+mn-lt"/>
              </a:rPr>
              <a:t>/</a:t>
            </a:r>
            <a:r>
              <a:rPr lang="sv-SE" dirty="0" err="1">
                <a:ea typeface="+mn-lt"/>
                <a:cs typeface="+mn-lt"/>
              </a:rPr>
              <a:t>sheet</a:t>
            </a:r>
            <a:r>
              <a:rPr lang="sv-SE" dirty="0">
                <a:ea typeface="+mn-lt"/>
                <a:cs typeface="+mn-lt"/>
              </a:rPr>
              <a:t> to </a:t>
            </a:r>
            <a:r>
              <a:rPr lang="sv-SE" dirty="0" err="1">
                <a:ea typeface="+mn-lt"/>
                <a:cs typeface="+mn-lt"/>
              </a:rPr>
              <a:t>decode</a:t>
            </a:r>
            <a:r>
              <a:rPr lang="sv-SE" dirty="0">
                <a:ea typeface="+mn-lt"/>
                <a:cs typeface="+mn-lt"/>
              </a:rPr>
              <a:t> a </a:t>
            </a:r>
            <a:r>
              <a:rPr lang="sv-SE" dirty="0" err="1">
                <a:ea typeface="+mn-lt"/>
                <a:cs typeface="+mn-lt"/>
              </a:rPr>
              <a:t>machine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!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040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9253-331C-A287-7DB0-853A0B15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Manual </a:t>
            </a:r>
            <a:r>
              <a:rPr lang="sv-SE" dirty="0" err="1"/>
              <a:t>decoding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2FD3-0C1F-28EB-523E-8D503D635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Let’s</a:t>
            </a:r>
            <a:r>
              <a:rPr lang="sv-SE" dirty="0"/>
              <a:t> look </a:t>
            </a:r>
            <a:r>
              <a:rPr lang="sv-SE" dirty="0" err="1"/>
              <a:t>closer</a:t>
            </a:r>
            <a:r>
              <a:rPr lang="sv-SE" dirty="0"/>
              <a:t> at the </a:t>
            </a:r>
            <a:r>
              <a:rPr lang="sv-SE" dirty="0" err="1"/>
              <a:t>instruction</a:t>
            </a:r>
            <a:r>
              <a:rPr lang="sv-SE" dirty="0"/>
              <a:t> </a:t>
            </a:r>
            <a:r>
              <a:rPr lang="sv-SE" sz="2000" dirty="0">
                <a:ea typeface="+mn-lt"/>
                <a:cs typeface="+mn-lt"/>
              </a:rPr>
              <a:t>10001011000001110000000011001000.</a:t>
            </a:r>
          </a:p>
          <a:p>
            <a:r>
              <a:rPr lang="sv-SE" dirty="0">
                <a:ea typeface="+mn-lt"/>
                <a:cs typeface="+mn-lt"/>
              </a:rPr>
              <a:t>Look at the bits </a:t>
            </a:r>
            <a:r>
              <a:rPr lang="sv-SE" dirty="0" err="1">
                <a:ea typeface="+mn-lt"/>
                <a:cs typeface="+mn-lt"/>
              </a:rPr>
              <a:t>starting</a:t>
            </a:r>
            <a:r>
              <a:rPr lang="sv-SE" dirty="0">
                <a:ea typeface="+mn-lt"/>
                <a:cs typeface="+mn-lt"/>
              </a:rPr>
              <a:t> at the </a:t>
            </a:r>
            <a:r>
              <a:rPr lang="sv-SE" dirty="0" err="1">
                <a:ea typeface="+mn-lt"/>
                <a:cs typeface="+mn-lt"/>
              </a:rPr>
              <a:t>leftmost</a:t>
            </a:r>
            <a:r>
              <a:rPr lang="sv-SE" dirty="0">
                <a:ea typeface="+mn-lt"/>
                <a:cs typeface="+mn-lt"/>
              </a:rPr>
              <a:t> bit, </a:t>
            </a:r>
            <a:r>
              <a:rPr lang="sv-SE" dirty="0" err="1">
                <a:ea typeface="+mn-lt"/>
                <a:cs typeface="+mn-lt"/>
              </a:rPr>
              <a:t>identify</a:t>
            </a:r>
            <a:r>
              <a:rPr lang="sv-SE" dirty="0">
                <a:ea typeface="+mn-lt"/>
                <a:cs typeface="+mn-lt"/>
              </a:rPr>
              <a:t> the same </a:t>
            </a:r>
            <a:r>
              <a:rPr lang="sv-SE" dirty="0" err="1">
                <a:ea typeface="+mn-lt"/>
                <a:cs typeface="+mn-lt"/>
              </a:rPr>
              <a:t>pattern</a:t>
            </a:r>
            <a:r>
              <a:rPr lang="sv-SE" dirty="0">
                <a:ea typeface="+mn-lt"/>
                <a:cs typeface="+mn-lt"/>
              </a:rPr>
              <a:t> in the </a:t>
            </a:r>
            <a:r>
              <a:rPr lang="sv-SE" dirty="0" err="1">
                <a:ea typeface="+mn-lt"/>
                <a:cs typeface="+mn-lt"/>
              </a:rPr>
              <a:t>reference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sheet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>
                <a:ea typeface="+mn-lt"/>
                <a:cs typeface="+mn-lt"/>
              </a:rPr>
              <a:t>Look in the table ”</a:t>
            </a:r>
            <a:r>
              <a:rPr lang="sv-SE" dirty="0" err="1">
                <a:ea typeface="+mn-lt"/>
                <a:cs typeface="+mn-lt"/>
              </a:rPr>
              <a:t>Opcodes</a:t>
            </a:r>
            <a:r>
              <a:rPr lang="sv-SE" dirty="0">
                <a:ea typeface="+mn-lt"/>
                <a:cs typeface="+mn-lt"/>
              </a:rPr>
              <a:t> in </a:t>
            </a:r>
            <a:r>
              <a:rPr lang="sv-SE" dirty="0" err="1">
                <a:ea typeface="+mn-lt"/>
                <a:cs typeface="+mn-lt"/>
              </a:rPr>
              <a:t>numerical</a:t>
            </a:r>
            <a:r>
              <a:rPr lang="sv-SE" dirty="0">
                <a:ea typeface="+mn-lt"/>
                <a:cs typeface="+mn-lt"/>
              </a:rPr>
              <a:t> order by </a:t>
            </a:r>
            <a:r>
              <a:rPr lang="sv-SE" dirty="0" err="1">
                <a:ea typeface="+mn-lt"/>
                <a:cs typeface="+mn-lt"/>
              </a:rPr>
              <a:t>opcode</a:t>
            </a:r>
            <a:r>
              <a:rPr lang="sv-SE" dirty="0">
                <a:ea typeface="+mn-lt"/>
                <a:cs typeface="+mn-lt"/>
              </a:rPr>
              <a:t>”</a:t>
            </a:r>
          </a:p>
          <a:p>
            <a:r>
              <a:rPr lang="sv-SE" dirty="0" err="1">
                <a:ea typeface="+mn-lt"/>
                <a:cs typeface="+mn-lt"/>
              </a:rPr>
              <a:t>We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find</a:t>
            </a:r>
            <a:r>
              <a:rPr lang="sv-SE" dirty="0">
                <a:ea typeface="+mn-lt"/>
                <a:cs typeface="+mn-lt"/>
              </a:rPr>
              <a:t> the </a:t>
            </a:r>
            <a:r>
              <a:rPr lang="sv-SE" dirty="0" err="1">
                <a:ea typeface="+mn-lt"/>
                <a:cs typeface="+mn-lt"/>
              </a:rPr>
              <a:t>pattern</a:t>
            </a:r>
            <a:r>
              <a:rPr lang="sv-SE" dirty="0">
                <a:ea typeface="+mn-lt"/>
                <a:cs typeface="+mn-lt"/>
              </a:rPr>
              <a:t> 10001011000 in the table, </a:t>
            </a:r>
            <a:r>
              <a:rPr lang="sv-SE" dirty="0" err="1">
                <a:ea typeface="+mn-lt"/>
                <a:cs typeface="+mn-lt"/>
              </a:rPr>
              <a:t>its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mnemonic</a:t>
            </a:r>
            <a:r>
              <a:rPr lang="sv-SE" dirty="0">
                <a:ea typeface="+mn-lt"/>
                <a:cs typeface="+mn-lt"/>
              </a:rPr>
              <a:t> is ADD and </a:t>
            </a:r>
            <a:r>
              <a:rPr lang="sv-SE" dirty="0" err="1">
                <a:ea typeface="+mn-lt"/>
                <a:cs typeface="+mn-lt"/>
              </a:rPr>
              <a:t>its</a:t>
            </a:r>
            <a:r>
              <a:rPr lang="sv-SE" dirty="0">
                <a:ea typeface="+mn-lt"/>
                <a:cs typeface="+mn-lt"/>
              </a:rPr>
              <a:t> format is R</a:t>
            </a:r>
          </a:p>
          <a:p>
            <a:r>
              <a:rPr lang="sv-SE" dirty="0" err="1">
                <a:ea typeface="+mn-lt"/>
                <a:cs typeface="+mn-lt"/>
              </a:rPr>
              <a:t>Now</a:t>
            </a:r>
            <a:r>
              <a:rPr lang="sv-SE" dirty="0">
                <a:ea typeface="+mn-lt"/>
                <a:cs typeface="+mn-lt"/>
              </a:rPr>
              <a:t>, look at the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 format for R in the </a:t>
            </a:r>
            <a:r>
              <a:rPr lang="sv-SE" dirty="0" err="1">
                <a:ea typeface="+mn-lt"/>
                <a:cs typeface="+mn-lt"/>
              </a:rPr>
              <a:t>reference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sheet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r>
              <a:rPr lang="sv-SE" dirty="0">
                <a:ea typeface="+mn-lt"/>
                <a:cs typeface="+mn-lt"/>
              </a:rPr>
              <a:t>The </a:t>
            </a:r>
            <a:r>
              <a:rPr lang="sv-SE" dirty="0" err="1">
                <a:ea typeface="+mn-lt"/>
                <a:cs typeface="+mn-lt"/>
              </a:rPr>
              <a:t>first</a:t>
            </a:r>
            <a:r>
              <a:rPr lang="sv-SE" dirty="0">
                <a:ea typeface="+mn-lt"/>
                <a:cs typeface="+mn-lt"/>
              </a:rPr>
              <a:t> 11 bits is the </a:t>
            </a:r>
            <a:r>
              <a:rPr lang="sv-SE" dirty="0" err="1">
                <a:ea typeface="+mn-lt"/>
                <a:cs typeface="+mn-lt"/>
              </a:rPr>
              <a:t>opcode</a:t>
            </a:r>
            <a:r>
              <a:rPr lang="sv-SE" dirty="0">
                <a:ea typeface="+mn-lt"/>
                <a:cs typeface="+mn-lt"/>
              </a:rPr>
              <a:t>, </a:t>
            </a:r>
            <a:r>
              <a:rPr lang="sv-SE" dirty="0" err="1">
                <a:ea typeface="+mn-lt"/>
                <a:cs typeface="+mn-lt"/>
              </a:rPr>
              <a:t>next</a:t>
            </a:r>
            <a:r>
              <a:rPr lang="sv-SE" dirty="0">
                <a:ea typeface="+mn-lt"/>
                <a:cs typeface="+mn-lt"/>
              </a:rPr>
              <a:t> 5 bits parameter </a:t>
            </a:r>
            <a:r>
              <a:rPr lang="sv-SE" dirty="0" err="1">
                <a:ea typeface="+mn-lt"/>
                <a:cs typeface="+mn-lt"/>
              </a:rPr>
              <a:t>Rm</a:t>
            </a:r>
            <a:r>
              <a:rPr lang="sv-SE" dirty="0">
                <a:ea typeface="+mn-lt"/>
                <a:cs typeface="+mn-lt"/>
              </a:rPr>
              <a:t>, and so on…. </a:t>
            </a:r>
            <a:r>
              <a:rPr lang="sv-SE" dirty="0" err="1">
                <a:ea typeface="+mn-lt"/>
                <a:cs typeface="+mn-lt"/>
              </a:rPr>
              <a:t>Divide</a:t>
            </a:r>
            <a:r>
              <a:rPr lang="sv-SE" dirty="0">
                <a:ea typeface="+mn-lt"/>
                <a:cs typeface="+mn-lt"/>
              </a:rPr>
              <a:t> the bits in the same </a:t>
            </a:r>
            <a:r>
              <a:rPr lang="sv-SE" dirty="0" err="1">
                <a:ea typeface="+mn-lt"/>
                <a:cs typeface="+mn-lt"/>
              </a:rPr>
              <a:t>pattern</a:t>
            </a:r>
            <a:r>
              <a:rPr lang="sv-SE" dirty="0">
                <a:ea typeface="+mn-lt"/>
                <a:cs typeface="+mn-lt"/>
              </a:rPr>
              <a:t>:</a:t>
            </a:r>
            <a:br>
              <a:rPr lang="sv-SE" dirty="0">
                <a:ea typeface="+mn-lt"/>
                <a:cs typeface="+mn-lt"/>
              </a:rPr>
            </a:br>
            <a:r>
              <a:rPr lang="sv-SE" sz="2000" dirty="0">
                <a:ea typeface="+mn-lt"/>
                <a:cs typeface="+mn-lt"/>
              </a:rPr>
              <a:t>10001011000 00111 000000 00110 01000</a:t>
            </a:r>
            <a:endParaRPr lang="sv-SE" dirty="0">
              <a:ea typeface="+mn-lt"/>
              <a:cs typeface="+mn-lt"/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6097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F3E4-28E3-2F33-1191-A2047EC6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Interpreting</a:t>
            </a:r>
            <a:r>
              <a:rPr lang="sv-SE" dirty="0"/>
              <a:t> the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DC2F3-F347-B964-64A6-29C61BCD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In the </a:t>
            </a:r>
            <a:r>
              <a:rPr lang="sv-SE" dirty="0" err="1"/>
              <a:t>beginning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reference</a:t>
            </a:r>
            <a:r>
              <a:rPr lang="sv-SE" dirty="0"/>
              <a:t> </a:t>
            </a:r>
            <a:r>
              <a:rPr lang="sv-SE" dirty="0" err="1"/>
              <a:t>sheet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operation ADD is </a:t>
            </a:r>
            <a:r>
              <a:rPr lang="sv-SE" dirty="0" err="1"/>
              <a:t>written</a:t>
            </a:r>
            <a:r>
              <a:rPr lang="sv-SE" dirty="0"/>
              <a:t> R[</a:t>
            </a:r>
            <a:r>
              <a:rPr lang="sv-SE" dirty="0" err="1"/>
              <a:t>Rd</a:t>
            </a:r>
            <a:r>
              <a:rPr lang="sv-SE" dirty="0"/>
              <a:t>]=R[</a:t>
            </a:r>
            <a:r>
              <a:rPr lang="sv-SE" dirty="0" err="1"/>
              <a:t>Rn</a:t>
            </a:r>
            <a:r>
              <a:rPr lang="sv-SE" dirty="0"/>
              <a:t>]+R[</a:t>
            </a:r>
            <a:r>
              <a:rPr lang="sv-SE" dirty="0" err="1"/>
              <a:t>Rm</a:t>
            </a:r>
            <a:r>
              <a:rPr lang="sv-SE" dirty="0"/>
              <a:t>].</a:t>
            </a:r>
          </a:p>
          <a:p>
            <a:r>
              <a:rPr lang="sv-SE" dirty="0" err="1"/>
              <a:t>That</a:t>
            </a:r>
            <a:r>
              <a:rPr lang="sv-SE" dirty="0"/>
              <a:t> is, in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language</a:t>
            </a:r>
            <a:r>
              <a:rPr lang="sv-SE" dirty="0"/>
              <a:t>, ADD </a:t>
            </a:r>
            <a:r>
              <a:rPr lang="sv-SE" dirty="0" err="1"/>
              <a:t>Rd</a:t>
            </a:r>
            <a:r>
              <a:rPr lang="sv-SE" dirty="0"/>
              <a:t>, </a:t>
            </a:r>
            <a:r>
              <a:rPr lang="sv-SE" dirty="0" err="1"/>
              <a:t>Rn</a:t>
            </a:r>
            <a:r>
              <a:rPr lang="sv-SE" dirty="0"/>
              <a:t>, </a:t>
            </a:r>
            <a:r>
              <a:rPr lang="sv-SE" dirty="0" err="1"/>
              <a:t>Rm</a:t>
            </a:r>
            <a:r>
              <a:rPr lang="sv-SE" dirty="0"/>
              <a:t>.</a:t>
            </a:r>
          </a:p>
          <a:p>
            <a:r>
              <a:rPr lang="sv-SE" dirty="0" err="1"/>
              <a:t>Rd</a:t>
            </a:r>
            <a:r>
              <a:rPr lang="sv-SE" dirty="0"/>
              <a:t> is the destination register, </a:t>
            </a:r>
            <a:r>
              <a:rPr lang="sv-SE" dirty="0" err="1"/>
              <a:t>Rn</a:t>
            </a:r>
            <a:r>
              <a:rPr lang="sv-SE" dirty="0"/>
              <a:t> and </a:t>
            </a:r>
            <a:r>
              <a:rPr lang="sv-SE" dirty="0" err="1"/>
              <a:t>Rm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the source registers.</a:t>
            </a:r>
          </a:p>
          <a:p>
            <a:r>
              <a:rPr lang="sv-SE" dirty="0"/>
              <a:t>For </a:t>
            </a:r>
            <a:r>
              <a:rPr lang="sv-SE" dirty="0" err="1"/>
              <a:t>example</a:t>
            </a:r>
            <a:r>
              <a:rPr lang="sv-SE" dirty="0"/>
              <a:t>,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Rd</a:t>
            </a:r>
            <a:r>
              <a:rPr lang="sv-SE" dirty="0"/>
              <a:t>=1, </a:t>
            </a:r>
            <a:r>
              <a:rPr lang="sv-SE" dirty="0" err="1"/>
              <a:t>Rn</a:t>
            </a:r>
            <a:r>
              <a:rPr lang="sv-SE" dirty="0"/>
              <a:t>=2 and </a:t>
            </a:r>
            <a:r>
              <a:rPr lang="sv-SE" dirty="0" err="1"/>
              <a:t>Rm</a:t>
            </a:r>
            <a:r>
              <a:rPr lang="sv-SE" dirty="0"/>
              <a:t>=3 the </a:t>
            </a:r>
            <a:r>
              <a:rPr lang="sv-SE" dirty="0" err="1"/>
              <a:t>assembly</a:t>
            </a:r>
            <a:r>
              <a:rPr lang="sv-SE" dirty="0"/>
              <a:t> </a:t>
            </a:r>
            <a:r>
              <a:rPr lang="sv-SE" dirty="0" err="1"/>
              <a:t>instruction</a:t>
            </a:r>
            <a:r>
              <a:rPr lang="sv-SE" dirty="0"/>
              <a:t> is:</a:t>
            </a:r>
            <a:br>
              <a:rPr lang="sv-SE" dirty="0"/>
            </a:br>
            <a:r>
              <a:rPr lang="sv-SE" dirty="0"/>
              <a:t>ADD X3, X2, X1</a:t>
            </a:r>
          </a:p>
        </p:txBody>
      </p:sp>
    </p:spTree>
    <p:extLst>
      <p:ext uri="{BB962C8B-B14F-4D97-AF65-F5344CB8AC3E}">
        <p14:creationId xmlns:p14="http://schemas.microsoft.com/office/powerpoint/2010/main" val="27326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E79-E59A-D87C-A0F5-26192BE8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Final </a:t>
            </a:r>
            <a:r>
              <a:rPr lang="sv-SE" dirty="0" err="1"/>
              <a:t>decoding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6363-CA3B-16C0-4CE4-7D2044F7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Look at the bit </a:t>
            </a:r>
            <a:r>
              <a:rPr lang="sv-SE" dirty="0" err="1"/>
              <a:t>pattern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: </a:t>
            </a:r>
            <a:r>
              <a:rPr lang="sv-SE" sz="2000" dirty="0">
                <a:ea typeface="+mn-lt"/>
                <a:cs typeface="+mn-lt"/>
              </a:rPr>
              <a:t>10001011000   00111   000000   00110   01000</a:t>
            </a:r>
          </a:p>
          <a:p>
            <a:pPr lvl="1"/>
            <a:r>
              <a:rPr lang="sv-SE" dirty="0" err="1">
                <a:ea typeface="+mn-lt"/>
                <a:cs typeface="+mn-lt"/>
              </a:rPr>
              <a:t>First</a:t>
            </a:r>
            <a:r>
              <a:rPr lang="sv-SE" dirty="0">
                <a:ea typeface="+mn-lt"/>
                <a:cs typeface="+mn-lt"/>
              </a:rPr>
              <a:t> 11 bits is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 ADD</a:t>
            </a:r>
          </a:p>
          <a:p>
            <a:pPr lvl="1"/>
            <a:r>
              <a:rPr lang="sv-SE" dirty="0" err="1">
                <a:ea typeface="+mn-lt"/>
                <a:cs typeface="+mn-lt"/>
              </a:rPr>
              <a:t>Next</a:t>
            </a:r>
            <a:r>
              <a:rPr lang="sv-SE" dirty="0">
                <a:ea typeface="+mn-lt"/>
                <a:cs typeface="+mn-lt"/>
              </a:rPr>
              <a:t> 5 bits is </a:t>
            </a:r>
            <a:r>
              <a:rPr lang="sv-SE" dirty="0" err="1">
                <a:ea typeface="+mn-lt"/>
                <a:cs typeface="+mn-lt"/>
              </a:rPr>
              <a:t>Rm</a:t>
            </a:r>
            <a:r>
              <a:rPr lang="sv-SE" dirty="0">
                <a:ea typeface="+mn-lt"/>
                <a:cs typeface="+mn-lt"/>
              </a:rPr>
              <a:t>, 00111bin = 7dec</a:t>
            </a:r>
          </a:p>
          <a:p>
            <a:pPr lvl="1"/>
            <a:r>
              <a:rPr lang="sv-SE" dirty="0" err="1">
                <a:ea typeface="+mn-lt"/>
                <a:cs typeface="+mn-lt"/>
              </a:rPr>
              <a:t>Next</a:t>
            </a:r>
            <a:r>
              <a:rPr lang="sv-SE" dirty="0">
                <a:ea typeface="+mn-lt"/>
                <a:cs typeface="+mn-lt"/>
              </a:rPr>
              <a:t> 6 bits is </a:t>
            </a:r>
            <a:r>
              <a:rPr lang="sv-SE" dirty="0" err="1">
                <a:ea typeface="+mn-lt"/>
                <a:cs typeface="+mn-lt"/>
              </a:rPr>
              <a:t>shamt</a:t>
            </a:r>
            <a:r>
              <a:rPr lang="sv-SE" dirty="0">
                <a:ea typeface="+mn-lt"/>
                <a:cs typeface="+mn-lt"/>
              </a:rPr>
              <a:t> = </a:t>
            </a:r>
            <a:r>
              <a:rPr lang="sv-SE" dirty="0" err="1">
                <a:ea typeface="+mn-lt"/>
                <a:cs typeface="+mn-lt"/>
              </a:rPr>
              <a:t>shift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amount</a:t>
            </a:r>
            <a:r>
              <a:rPr lang="sv-SE" dirty="0">
                <a:ea typeface="+mn-lt"/>
                <a:cs typeface="+mn-lt"/>
              </a:rPr>
              <a:t>. If all 0, it </a:t>
            </a:r>
            <a:r>
              <a:rPr lang="sv-SE" dirty="0" err="1">
                <a:ea typeface="+mn-lt"/>
                <a:cs typeface="+mn-lt"/>
              </a:rPr>
              <a:t>can</a:t>
            </a:r>
            <a:r>
              <a:rPr lang="sv-SE" dirty="0">
                <a:ea typeface="+mn-lt"/>
                <a:cs typeface="+mn-lt"/>
              </a:rPr>
              <a:t> be </a:t>
            </a:r>
            <a:r>
              <a:rPr lang="sv-SE" dirty="0" err="1">
                <a:ea typeface="+mn-lt"/>
                <a:cs typeface="+mn-lt"/>
              </a:rPr>
              <a:t>ignored</a:t>
            </a:r>
            <a:r>
              <a:rPr lang="sv-SE" dirty="0">
                <a:ea typeface="+mn-lt"/>
                <a:cs typeface="+mn-lt"/>
              </a:rPr>
              <a:t>.</a:t>
            </a:r>
          </a:p>
          <a:p>
            <a:pPr lvl="1"/>
            <a:r>
              <a:rPr lang="sv-SE" dirty="0" err="1">
                <a:ea typeface="+mn-lt"/>
                <a:cs typeface="+mn-lt"/>
              </a:rPr>
              <a:t>Next</a:t>
            </a:r>
            <a:r>
              <a:rPr lang="sv-SE" dirty="0">
                <a:ea typeface="+mn-lt"/>
                <a:cs typeface="+mn-lt"/>
              </a:rPr>
              <a:t> 5 bits is </a:t>
            </a:r>
            <a:r>
              <a:rPr lang="sv-SE" dirty="0" err="1">
                <a:ea typeface="+mn-lt"/>
                <a:cs typeface="+mn-lt"/>
              </a:rPr>
              <a:t>Rn</a:t>
            </a:r>
            <a:r>
              <a:rPr lang="sv-SE" dirty="0">
                <a:ea typeface="+mn-lt"/>
                <a:cs typeface="+mn-lt"/>
              </a:rPr>
              <a:t>,  00110bin = 6dec</a:t>
            </a:r>
          </a:p>
          <a:p>
            <a:pPr lvl="1"/>
            <a:r>
              <a:rPr lang="sv-SE" dirty="0">
                <a:ea typeface="+mn-lt"/>
                <a:cs typeface="+mn-lt"/>
              </a:rPr>
              <a:t>Last 5 bits is </a:t>
            </a:r>
            <a:r>
              <a:rPr lang="sv-SE" dirty="0" err="1">
                <a:ea typeface="+mn-lt"/>
                <a:cs typeface="+mn-lt"/>
              </a:rPr>
              <a:t>Rd</a:t>
            </a:r>
            <a:r>
              <a:rPr lang="sv-SE" dirty="0">
                <a:ea typeface="+mn-lt"/>
                <a:cs typeface="+mn-lt"/>
              </a:rPr>
              <a:t>, 01000 = 8dec</a:t>
            </a:r>
          </a:p>
          <a:p>
            <a:r>
              <a:rPr lang="sv-SE" dirty="0" err="1">
                <a:ea typeface="+mn-lt"/>
                <a:cs typeface="+mn-lt"/>
              </a:rPr>
              <a:t>Conclusion</a:t>
            </a:r>
            <a:r>
              <a:rPr lang="sv-SE" dirty="0">
                <a:ea typeface="+mn-lt"/>
                <a:cs typeface="+mn-lt"/>
              </a:rPr>
              <a:t>: The </a:t>
            </a:r>
            <a:r>
              <a:rPr lang="sv-SE" dirty="0" err="1">
                <a:ea typeface="+mn-lt"/>
                <a:cs typeface="+mn-lt"/>
              </a:rPr>
              <a:t>Assembly</a:t>
            </a:r>
            <a:r>
              <a:rPr lang="sv-SE" dirty="0">
                <a:ea typeface="+mn-lt"/>
                <a:cs typeface="+mn-lt"/>
              </a:rPr>
              <a:t> </a:t>
            </a:r>
            <a:r>
              <a:rPr lang="sv-SE" dirty="0" err="1">
                <a:ea typeface="+mn-lt"/>
                <a:cs typeface="+mn-lt"/>
              </a:rPr>
              <a:t>instruction</a:t>
            </a:r>
            <a:r>
              <a:rPr lang="sv-SE" dirty="0">
                <a:ea typeface="+mn-lt"/>
                <a:cs typeface="+mn-lt"/>
              </a:rPr>
              <a:t> is: ADD X8,  X6, X7</a:t>
            </a: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2430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185E0-E1A0-DAB0-9A3A-FA6B72B60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Why</a:t>
            </a:r>
            <a:r>
              <a:rPr lang="sv-SE" dirty="0"/>
              <a:t> </a:t>
            </a:r>
            <a:r>
              <a:rPr lang="sv-SE" dirty="0" err="1"/>
              <a:t>decode</a:t>
            </a:r>
            <a:r>
              <a:rPr lang="sv-SE" dirty="0"/>
              <a:t> </a:t>
            </a:r>
            <a:r>
              <a:rPr lang="sv-SE" dirty="0" err="1"/>
              <a:t>instrcutions</a:t>
            </a:r>
            <a:r>
              <a:rPr lang="sv-SE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3012-7A70-15AC-D05A-8235F970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rarely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to </a:t>
            </a:r>
            <a:r>
              <a:rPr lang="sv-SE" dirty="0" err="1"/>
              <a:t>decode</a:t>
            </a:r>
            <a:r>
              <a:rPr lang="sv-SE" dirty="0"/>
              <a:t> </a:t>
            </a:r>
            <a:r>
              <a:rPr lang="sv-SE" dirty="0" err="1"/>
              <a:t>machine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manually</a:t>
            </a:r>
            <a:r>
              <a:rPr lang="sv-SE" dirty="0"/>
              <a:t> </a:t>
            </a:r>
            <a:r>
              <a:rPr lang="sv-SE" dirty="0" err="1"/>
              <a:t>today</a:t>
            </a:r>
            <a:r>
              <a:rPr lang="sv-SE" dirty="0"/>
              <a:t>.</a:t>
            </a:r>
          </a:p>
          <a:p>
            <a:r>
              <a:rPr lang="sv-SE" dirty="0" err="1"/>
              <a:t>However</a:t>
            </a:r>
            <a:r>
              <a:rPr lang="sv-SE" dirty="0"/>
              <a:t>,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 </a:t>
            </a:r>
            <a:r>
              <a:rPr lang="sv-SE" dirty="0" err="1"/>
              <a:t>addresses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be handled by the </a:t>
            </a:r>
            <a:r>
              <a:rPr lang="sv-SE" dirty="0" err="1"/>
              <a:t>programmer</a:t>
            </a:r>
            <a:r>
              <a:rPr lang="sv-SE" dirty="0"/>
              <a:t>.</a:t>
            </a:r>
          </a:p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debugging</a:t>
            </a:r>
            <a:r>
              <a:rPr lang="sv-SE" dirty="0"/>
              <a:t> a program, it is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important</a:t>
            </a:r>
            <a:r>
              <a:rPr lang="sv-SE" dirty="0"/>
              <a:t> to understand </a:t>
            </a:r>
            <a:r>
              <a:rPr lang="sv-SE" dirty="0" err="1"/>
              <a:t>binary</a:t>
            </a:r>
            <a:r>
              <a:rPr lang="sv-SE" dirty="0"/>
              <a:t> and hexadecimal </a:t>
            </a:r>
            <a:r>
              <a:rPr lang="sv-SE" dirty="0" err="1"/>
              <a:t>instructions</a:t>
            </a:r>
            <a:r>
              <a:rPr lang="sv-SE" dirty="0"/>
              <a:t> and </a:t>
            </a:r>
            <a:r>
              <a:rPr lang="sv-SE" dirty="0" err="1"/>
              <a:t>addresses</a:t>
            </a:r>
            <a:r>
              <a:rPr lang="sv-SE" dirty="0"/>
              <a:t>.</a:t>
            </a:r>
          </a:p>
          <a:p>
            <a:r>
              <a:rPr lang="sv-SE" dirty="0" err="1"/>
              <a:t>Important</a:t>
            </a:r>
            <a:r>
              <a:rPr lang="sv-SE" dirty="0"/>
              <a:t> to understand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bits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used</a:t>
            </a:r>
            <a:r>
              <a:rPr lang="sv-SE" dirty="0"/>
              <a:t> for different parts, for </a:t>
            </a:r>
            <a:r>
              <a:rPr lang="sv-SE" dirty="0" err="1"/>
              <a:t>example</a:t>
            </a:r>
            <a:r>
              <a:rPr lang="sv-SE" dirty="0"/>
              <a:t> it </a:t>
            </a:r>
            <a:r>
              <a:rPr lang="sv-SE" dirty="0" err="1"/>
              <a:t>allows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to understand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registers the computer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.</a:t>
            </a:r>
          </a:p>
          <a:p>
            <a:r>
              <a:rPr lang="sv-SE" dirty="0"/>
              <a:t>It </a:t>
            </a:r>
            <a:r>
              <a:rPr lang="sv-SE" dirty="0" err="1"/>
              <a:t>also</a:t>
            </a:r>
            <a:r>
              <a:rPr lang="sv-SE" dirty="0"/>
              <a:t> gives an </a:t>
            </a:r>
            <a:r>
              <a:rPr lang="sv-SE" dirty="0" err="1"/>
              <a:t>understanding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large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be given as </a:t>
            </a:r>
            <a:r>
              <a:rPr lang="sv-SE" dirty="0" err="1"/>
              <a:t>parmeters</a:t>
            </a:r>
            <a:r>
              <a:rPr lang="sv-SE" dirty="0"/>
              <a:t> to an </a:t>
            </a:r>
            <a:r>
              <a:rPr lang="sv-SE" dirty="0" err="1"/>
              <a:t>instruction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8853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C61F-8736-437D-09FF-0F4CC52D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Shifting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1F622-E942-5B06-B1BE-04F389CE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2264"/>
            <a:ext cx="10241280" cy="1793911"/>
          </a:xfrm>
        </p:spPr>
        <p:txBody>
          <a:bodyPr/>
          <a:lstStyle/>
          <a:p>
            <a:r>
              <a:rPr lang="sv-SE" dirty="0"/>
              <a:t>An </a:t>
            </a:r>
            <a:r>
              <a:rPr lang="sv-SE" dirty="0" err="1"/>
              <a:t>important</a:t>
            </a:r>
            <a:r>
              <a:rPr lang="sv-SE" dirty="0"/>
              <a:t> </a:t>
            </a:r>
            <a:r>
              <a:rPr lang="sv-SE" dirty="0" err="1"/>
              <a:t>concept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binary</a:t>
            </a:r>
            <a:r>
              <a:rPr lang="sv-SE" dirty="0"/>
              <a:t> </a:t>
            </a:r>
            <a:r>
              <a:rPr lang="sv-SE" dirty="0" err="1"/>
              <a:t>numbers</a:t>
            </a:r>
            <a:r>
              <a:rPr lang="sv-SE" dirty="0"/>
              <a:t> is </a:t>
            </a:r>
            <a:r>
              <a:rPr lang="sv-SE" i="1" dirty="0" err="1"/>
              <a:t>shifting</a:t>
            </a:r>
            <a:r>
              <a:rPr lang="sv-SE" dirty="0"/>
              <a:t>.</a:t>
            </a:r>
          </a:p>
          <a:p>
            <a:r>
              <a:rPr lang="sv-SE" dirty="0" err="1"/>
              <a:t>Shifting</a:t>
            </a:r>
            <a:r>
              <a:rPr lang="sv-SE" dirty="0"/>
              <a:t> right </a:t>
            </a:r>
            <a:r>
              <a:rPr lang="sv-SE" dirty="0" err="1"/>
              <a:t>means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insert</a:t>
            </a:r>
            <a:r>
              <a:rPr lang="sv-SE" dirty="0"/>
              <a:t> a </a:t>
            </a:r>
            <a:r>
              <a:rPr lang="sv-SE" dirty="0" err="1"/>
              <a:t>zero</a:t>
            </a:r>
            <a:r>
              <a:rPr lang="sv-SE" dirty="0"/>
              <a:t> in the </a:t>
            </a:r>
            <a:r>
              <a:rPr lang="sv-SE" dirty="0" err="1"/>
              <a:t>rightmost</a:t>
            </a:r>
            <a:r>
              <a:rPr lang="sv-SE" dirty="0"/>
              <a:t> position and ”push” all bits to the </a:t>
            </a:r>
            <a:r>
              <a:rPr lang="sv-SE" dirty="0" err="1"/>
              <a:t>left</a:t>
            </a:r>
            <a:r>
              <a:rPr lang="sv-SE" dirty="0"/>
              <a:t>!</a:t>
            </a:r>
          </a:p>
          <a:p>
            <a:r>
              <a:rPr lang="sv-SE" dirty="0" err="1"/>
              <a:t>Shifting</a:t>
            </a:r>
            <a:r>
              <a:rPr lang="sv-SE" dirty="0"/>
              <a:t> right is the </a:t>
            </a:r>
            <a:r>
              <a:rPr lang="sv-SE" dirty="0" err="1"/>
              <a:t>opposite</a:t>
            </a:r>
            <a:r>
              <a:rPr lang="sv-SE" dirty="0"/>
              <a:t>, </a:t>
            </a:r>
            <a:r>
              <a:rPr lang="sv-SE" dirty="0" err="1"/>
              <a:t>works</a:t>
            </a:r>
            <a:r>
              <a:rPr lang="sv-SE" dirty="0"/>
              <a:t> the same </a:t>
            </a:r>
            <a:r>
              <a:rPr lang="sv-SE" dirty="0" err="1"/>
              <a:t>but</a:t>
            </a:r>
            <a:r>
              <a:rPr lang="sv-SE" dirty="0"/>
              <a:t> in the </a:t>
            </a:r>
            <a:r>
              <a:rPr lang="sv-SE" dirty="0" err="1"/>
              <a:t>other</a:t>
            </a:r>
            <a:r>
              <a:rPr lang="sv-SE" dirty="0"/>
              <a:t> </a:t>
            </a:r>
            <a:r>
              <a:rPr lang="sv-SE" dirty="0" err="1"/>
              <a:t>direction</a:t>
            </a:r>
            <a:r>
              <a:rPr lang="sv-SE" dirty="0"/>
              <a:t>!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D014E41-7A5C-8369-BB40-FA18B3D726FA}"/>
              </a:ext>
            </a:extLst>
          </p:cNvPr>
          <p:cNvGraphicFramePr>
            <a:graphicFrameLocks noGrp="1"/>
          </p:cNvGraphicFramePr>
          <p:nvPr/>
        </p:nvGraphicFramePr>
        <p:xfrm>
          <a:off x="2023123" y="4083729"/>
          <a:ext cx="3294602" cy="37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91">
                  <a:extLst>
                    <a:ext uri="{9D8B030D-6E8A-4147-A177-3AD203B41FA5}">
                      <a16:colId xmlns:a16="http://schemas.microsoft.com/office/drawing/2014/main" val="2324206424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319525887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518916522"/>
                    </a:ext>
                  </a:extLst>
                </a:gridCol>
                <a:gridCol w="532661">
                  <a:extLst>
                    <a:ext uri="{9D8B030D-6E8A-4147-A177-3AD203B41FA5}">
                      <a16:colId xmlns:a16="http://schemas.microsoft.com/office/drawing/2014/main" val="3865825967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053630683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02089093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964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F5B49D5-9A83-D695-E7BF-5919308745EA}"/>
              </a:ext>
            </a:extLst>
          </p:cNvPr>
          <p:cNvGraphicFramePr>
            <a:graphicFrameLocks noGrp="1"/>
          </p:cNvGraphicFramePr>
          <p:nvPr/>
        </p:nvGraphicFramePr>
        <p:xfrm>
          <a:off x="2024601" y="4635627"/>
          <a:ext cx="3294602" cy="37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91">
                  <a:extLst>
                    <a:ext uri="{9D8B030D-6E8A-4147-A177-3AD203B41FA5}">
                      <a16:colId xmlns:a16="http://schemas.microsoft.com/office/drawing/2014/main" val="2324206424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319525887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518916522"/>
                    </a:ext>
                  </a:extLst>
                </a:gridCol>
                <a:gridCol w="532661">
                  <a:extLst>
                    <a:ext uri="{9D8B030D-6E8A-4147-A177-3AD203B41FA5}">
                      <a16:colId xmlns:a16="http://schemas.microsoft.com/office/drawing/2014/main" val="3865825967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053630683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02089093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96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4163A32-8171-D269-51B5-B84AC97185C2}"/>
              </a:ext>
            </a:extLst>
          </p:cNvPr>
          <p:cNvSpPr txBox="1"/>
          <p:nvPr/>
        </p:nvSpPr>
        <p:spPr>
          <a:xfrm>
            <a:off x="5592932" y="4083729"/>
            <a:ext cx="3213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Original </a:t>
            </a:r>
            <a:r>
              <a:rPr lang="sv-SE" dirty="0" err="1"/>
              <a:t>number</a:t>
            </a:r>
            <a:r>
              <a:rPr lang="sv-SE" dirty="0"/>
              <a:t> = 11dec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676C8F-3619-6F29-E3B1-903CBD833ED2}"/>
              </a:ext>
            </a:extLst>
          </p:cNvPr>
          <p:cNvSpPr txBox="1"/>
          <p:nvPr/>
        </p:nvSpPr>
        <p:spPr>
          <a:xfrm>
            <a:off x="5603288" y="4626748"/>
            <a:ext cx="3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Shifted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step </a:t>
            </a:r>
            <a:r>
              <a:rPr lang="sv-SE" dirty="0" err="1"/>
              <a:t>left</a:t>
            </a:r>
            <a:r>
              <a:rPr lang="sv-SE" dirty="0"/>
              <a:t> = 22dec</a:t>
            </a:r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92422F7A-C8F1-91AD-4DE0-7EA11D470F33}"/>
              </a:ext>
            </a:extLst>
          </p:cNvPr>
          <p:cNvGraphicFramePr>
            <a:graphicFrameLocks noGrp="1"/>
          </p:cNvGraphicFramePr>
          <p:nvPr/>
        </p:nvGraphicFramePr>
        <p:xfrm>
          <a:off x="2017202" y="5214155"/>
          <a:ext cx="3294602" cy="371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891">
                  <a:extLst>
                    <a:ext uri="{9D8B030D-6E8A-4147-A177-3AD203B41FA5}">
                      <a16:colId xmlns:a16="http://schemas.microsoft.com/office/drawing/2014/main" val="2324206424"/>
                    </a:ext>
                  </a:extLst>
                </a:gridCol>
                <a:gridCol w="559293">
                  <a:extLst>
                    <a:ext uri="{9D8B030D-6E8A-4147-A177-3AD203B41FA5}">
                      <a16:colId xmlns:a16="http://schemas.microsoft.com/office/drawing/2014/main" val="319525887"/>
                    </a:ext>
                  </a:extLst>
                </a:gridCol>
                <a:gridCol w="612559">
                  <a:extLst>
                    <a:ext uri="{9D8B030D-6E8A-4147-A177-3AD203B41FA5}">
                      <a16:colId xmlns:a16="http://schemas.microsoft.com/office/drawing/2014/main" val="518916522"/>
                    </a:ext>
                  </a:extLst>
                </a:gridCol>
                <a:gridCol w="532661">
                  <a:extLst>
                    <a:ext uri="{9D8B030D-6E8A-4147-A177-3AD203B41FA5}">
                      <a16:colId xmlns:a16="http://schemas.microsoft.com/office/drawing/2014/main" val="3865825967"/>
                    </a:ext>
                  </a:extLst>
                </a:gridCol>
                <a:gridCol w="497149">
                  <a:extLst>
                    <a:ext uri="{9D8B030D-6E8A-4147-A177-3AD203B41FA5}">
                      <a16:colId xmlns:a16="http://schemas.microsoft.com/office/drawing/2014/main" val="2053630683"/>
                    </a:ext>
                  </a:extLst>
                </a:gridCol>
                <a:gridCol w="577049">
                  <a:extLst>
                    <a:ext uri="{9D8B030D-6E8A-4147-A177-3AD203B41FA5}">
                      <a16:colId xmlns:a16="http://schemas.microsoft.com/office/drawing/2014/main" val="202089093"/>
                    </a:ext>
                  </a:extLst>
                </a:gridCol>
              </a:tblGrid>
              <a:tr h="371414"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9196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191B811-8582-FBD2-7996-D71A28E1F881}"/>
              </a:ext>
            </a:extLst>
          </p:cNvPr>
          <p:cNvSpPr txBox="1"/>
          <p:nvPr/>
        </p:nvSpPr>
        <p:spPr>
          <a:xfrm>
            <a:off x="5613642" y="5223031"/>
            <a:ext cx="33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Shifted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steps </a:t>
            </a:r>
            <a:r>
              <a:rPr lang="sv-SE" dirty="0" err="1"/>
              <a:t>left</a:t>
            </a:r>
            <a:r>
              <a:rPr lang="sv-SE" dirty="0"/>
              <a:t> = 44dec</a:t>
            </a:r>
          </a:p>
        </p:txBody>
      </p:sp>
    </p:spTree>
    <p:extLst>
      <p:ext uri="{BB962C8B-B14F-4D97-AF65-F5344CB8AC3E}">
        <p14:creationId xmlns:p14="http://schemas.microsoft.com/office/powerpoint/2010/main" val="14094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BD2B-2493-6510-3D7D-F34795340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shift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694B2-A59C-2994-99FB-ABC25D21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step is the same as </a:t>
            </a:r>
            <a:r>
              <a:rPr lang="sv-SE" dirty="0" err="1"/>
              <a:t>multiplying</a:t>
            </a:r>
            <a:r>
              <a:rPr lang="sv-SE" dirty="0"/>
              <a:t> by 2</a:t>
            </a:r>
          </a:p>
          <a:p>
            <a:r>
              <a:rPr lang="sv-SE" dirty="0"/>
              <a:t>A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left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steps is the same as </a:t>
            </a:r>
            <a:r>
              <a:rPr lang="sv-SE" dirty="0" err="1"/>
              <a:t>multiplying</a:t>
            </a:r>
            <a:r>
              <a:rPr lang="sv-SE" dirty="0"/>
              <a:t> by 4</a:t>
            </a:r>
          </a:p>
          <a:p>
            <a:r>
              <a:rPr lang="sv-SE" dirty="0"/>
              <a:t>And so on!</a:t>
            </a:r>
          </a:p>
          <a:p>
            <a:r>
              <a:rPr lang="sv-SE" dirty="0" err="1"/>
              <a:t>Conversely</a:t>
            </a:r>
            <a:r>
              <a:rPr lang="sv-SE" dirty="0"/>
              <a:t>, a right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step is division by 2, right </a:t>
            </a:r>
            <a:r>
              <a:rPr lang="sv-SE" dirty="0" err="1"/>
              <a:t>shift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steps is division by 4….</a:t>
            </a:r>
          </a:p>
        </p:txBody>
      </p:sp>
    </p:spTree>
    <p:extLst>
      <p:ext uri="{BB962C8B-B14F-4D97-AF65-F5344CB8AC3E}">
        <p14:creationId xmlns:p14="http://schemas.microsoft.com/office/powerpoint/2010/main" val="2042170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nnéuniversitetet">
      <a:dk1>
        <a:sysClr val="windowText" lastClr="000000"/>
      </a:dk1>
      <a:lt1>
        <a:sysClr val="window" lastClr="FFFFFF"/>
      </a:lt1>
      <a:dk2>
        <a:srgbClr val="333333"/>
      </a:dk2>
      <a:lt2>
        <a:srgbClr val="E0DED8"/>
      </a:lt2>
      <a:accent1>
        <a:srgbClr val="FFE000"/>
      </a:accent1>
      <a:accent2>
        <a:srgbClr val="F142BF"/>
      </a:accent2>
      <a:accent3>
        <a:srgbClr val="4CC010"/>
      </a:accent3>
      <a:accent4>
        <a:srgbClr val="B281FE"/>
      </a:accent4>
      <a:accent5>
        <a:srgbClr val="56C5FF"/>
      </a:accent5>
      <a:accent6>
        <a:srgbClr val="FF963E"/>
      </a:accent6>
      <a:hlink>
        <a:srgbClr val="0563C1"/>
      </a:hlink>
      <a:folHlink>
        <a:srgbClr val="954F72"/>
      </a:folHlink>
    </a:clrScheme>
    <a:fontScheme name="Linnéuniversitete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-lnu-v220322.potx" id="{A13423DE-1232-46A4-BB02-E5B721966070}" vid="{358788E1-4EBA-4DB4-B489-AE6A3A41EFF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B5A2BE896884DBF64A74CBE3ADF48" ma:contentTypeVersion="2" ma:contentTypeDescription="Create a new document." ma:contentTypeScope="" ma:versionID="eab9583dc229918ce4e1ed90431381af">
  <xsd:schema xmlns:xsd="http://www.w3.org/2001/XMLSchema" xmlns:xs="http://www.w3.org/2001/XMLSchema" xmlns:p="http://schemas.microsoft.com/office/2006/metadata/properties" xmlns:ns2="fcc5c06c-2abc-4316-8170-3edfc616a328" targetNamespace="http://schemas.microsoft.com/office/2006/metadata/properties" ma:root="true" ma:fieldsID="5c8304b48a7d0c38a9362f750682d69d" ns2:_="">
    <xsd:import namespace="fcc5c06c-2abc-4316-8170-3edfc616a3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c5c06c-2abc-4316-8170-3edfc616a32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D9E9E2-228A-4E63-901B-579530EFD1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F1870A-4449-4D66-ADFD-99A9B0BEDF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c5c06c-2abc-4316-8170-3edfc616a3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AC0159-EBBC-4DE6-9CE4-FC8750C06B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EN-lnu-v220322</Template>
  <TotalTime>308</TotalTime>
  <Words>1322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Office-tema</vt:lpstr>
      <vt:lpstr>2DT901:  Computer Organization Lecture 3</vt:lpstr>
      <vt:lpstr>Instruction sets</vt:lpstr>
      <vt:lpstr>LEgv8 instructions</vt:lpstr>
      <vt:lpstr>Manual decoding </vt:lpstr>
      <vt:lpstr>Interpreting the bits</vt:lpstr>
      <vt:lpstr>Final decoding</vt:lpstr>
      <vt:lpstr>Why decode instrcutions?</vt:lpstr>
      <vt:lpstr>Shifting binary numbers </vt:lpstr>
      <vt:lpstr>Result of shift</vt:lpstr>
      <vt:lpstr>Shifting and moving</vt:lpstr>
      <vt:lpstr>Inserting large numbers</vt:lpstr>
      <vt:lpstr>Inserting a large number </vt:lpstr>
      <vt:lpstr>Memory access</vt:lpstr>
      <vt:lpstr>Example: Memory access</vt:lpstr>
      <vt:lpstr>Loops and conditions</vt:lpstr>
      <vt:lpstr>A simple loop</vt:lpstr>
      <vt:lpstr>Recommended reading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2DT901:  Computer technology 1  Lecture 2</dc:title>
  <dc:creator>Tomas Nilsson</dc:creator>
  <cp:lastModifiedBy>Tomas Nilsson</cp:lastModifiedBy>
  <cp:revision>5</cp:revision>
  <dcterms:created xsi:type="dcterms:W3CDTF">2023-03-28T08:36:29Z</dcterms:created>
  <dcterms:modified xsi:type="dcterms:W3CDTF">2023-04-13T13:49:12Z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0x0101008D7B5A2BE896884DBF64A74CBE3ADF48</vt:lpwstr>
  </property>
</Properties>
</file>