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310" r:id="rId6"/>
    <p:sldId id="292" r:id="rId7"/>
    <p:sldId id="293" r:id="rId8"/>
    <p:sldId id="296" r:id="rId9"/>
    <p:sldId id="295" r:id="rId10"/>
    <p:sldId id="297" r:id="rId11"/>
    <p:sldId id="294" r:id="rId12"/>
    <p:sldId id="298" r:id="rId13"/>
    <p:sldId id="308" r:id="rId14"/>
    <p:sldId id="309" r:id="rId15"/>
    <p:sldId id="299" r:id="rId16"/>
    <p:sldId id="311" r:id="rId17"/>
    <p:sldId id="300" r:id="rId18"/>
    <p:sldId id="301" r:id="rId19"/>
    <p:sldId id="306" r:id="rId20"/>
    <p:sldId id="307" r:id="rId21"/>
    <p:sldId id="304" r:id="rId22"/>
    <p:sldId id="305" r:id="rId23"/>
    <p:sldId id="302" r:id="rId24"/>
    <p:sldId id="303" r:id="rId25"/>
    <p:sldId id="25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450800"/>
            <a:ext cx="11113200" cy="2152800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8000"/>
            <a:ext cx="8535600" cy="1753200"/>
          </a:xfrm>
        </p:spPr>
        <p:txBody>
          <a:bodyPr lIns="9000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cxnSp>
        <p:nvCxnSpPr>
          <p:cNvPr id="4" name="Rak koppling 6">
            <a:extLst>
              <a:ext uri="{FF2B5EF4-FFF2-40B4-BE49-F238E27FC236}">
                <a16:creationId xmlns:a16="http://schemas.microsoft.com/office/drawing/2014/main" id="{C0CC0EDB-9E23-4012-95DB-FAA5BA8E2C17}"/>
              </a:ext>
            </a:extLst>
          </p:cNvPr>
          <p:cNvCxnSpPr/>
          <p:nvPr userDrawn="1"/>
        </p:nvCxnSpPr>
        <p:spPr bwMode="auto">
          <a:xfrm>
            <a:off x="540000" y="6120000"/>
            <a:ext cx="111120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4000" y="457200"/>
            <a:ext cx="6469200" cy="5184000"/>
          </a:xfrm>
        </p:spPr>
        <p:txBody>
          <a:bodyPr lIns="900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/>
              <a:t>Click to add a picture</a:t>
            </a:r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8F20F4AD-0351-CD42-A823-3BFD15DA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885E900A-46AA-4244-A00C-6A160437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DC958E08-B1E5-CD4C-97AF-F53950C9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2705F7-233E-DF49-8122-C7A20A72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57200"/>
            <a:ext cx="423360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788BAB-8AC1-CE4C-8777-5B86D0B35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2059200"/>
            <a:ext cx="4233600" cy="3582000"/>
          </a:xfrm>
        </p:spPr>
        <p:txBody>
          <a:bodyPr lIns="90000" rIns="9000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Linnéuniversitetets symbol.">
            <a:extLst>
              <a:ext uri="{FF2B5EF4-FFF2-40B4-BE49-F238E27FC236}">
                <a16:creationId xmlns:a16="http://schemas.microsoft.com/office/drawing/2014/main" id="{3D72221E-47D8-B54A-9DF8-E75AB9AC50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1882" y="1484785"/>
            <a:ext cx="2092544" cy="2775570"/>
          </a:xfrm>
          <a:prstGeom prst="rect">
            <a:avLst/>
          </a:prstGeom>
        </p:spPr>
      </p:pic>
      <p:pic>
        <p:nvPicPr>
          <p:cNvPr id="7" name="Bild 6" descr="Linnéuniversitetets webbplats Lnu.se.">
            <a:extLst>
              <a:ext uri="{FF2B5EF4-FFF2-40B4-BE49-F238E27FC236}">
                <a16:creationId xmlns:a16="http://schemas.microsoft.com/office/drawing/2014/main" id="{B50C8DD6-BD93-7146-8978-8E910BC57E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575" y="4725143"/>
            <a:ext cx="2096851" cy="5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1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April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text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C42F273B-8286-834C-9F25-86BBA9FCF8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A25A223E-E8DC-484B-8D3E-D36E305943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B5D03A4D-8102-BF49-A793-930F4C4A2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881C5599-E9D3-BC47-8203-9AC0581E40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28000" y="1980000"/>
            <a:ext cx="5425200" cy="37798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ADC283-11B7-4FE5-B0F0-653F7BB7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24FA75-1F45-4301-9D8B-DFF6163980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800" y="1979999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F83BBBB-AC7A-434B-A5F1-D1A605B3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67BC478-6DD7-904D-AD08-22699BE6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BFC0D1A-792D-D846-964E-3EF2E3B8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FBC4B802-165C-A341-B586-BAE2C11F05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00" y="1980000"/>
            <a:ext cx="11113200" cy="3780000"/>
          </a:xfrm>
        </p:spPr>
        <p:txBody>
          <a:bodyPr lIns="90000"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11EEC-88E3-4692-A02E-6793562E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BBBF91B-258F-1C44-AFFD-E1CF2170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D853139-D8D3-0946-926A-4447B087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32E8AE22-1C9E-3F4D-BD48-63113C27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8D5AC-6E45-494A-A6C4-80CA9DFF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34C5887-282B-AF40-975D-15494C51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FDBEC93-10C1-A64C-A4F9-7FF41FAB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905BF45-696A-EA4F-ACD2-DD0C00A4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649547A5-C90B-4144-A9E1-5AC6FE0DAA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228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C42F273B-8286-834C-9F25-86BBA9FCF8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A25A223E-E8DC-484B-8D3E-D36E305943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B5D03A4D-8102-BF49-A793-930F4C4A2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3CD61-B479-40F8-808C-E0347B3A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4F56F4-DD8D-4E30-86F6-0619ADCB26B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0000" y="1980163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3DF7E60-9A91-40FE-BB7B-E6E94ECCB86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4975" y="1980163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6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710000"/>
            <a:ext cx="11113200" cy="2852737"/>
          </a:xfrm>
          <a:prstGeom prst="rect">
            <a:avLst/>
          </a:prstGeom>
        </p:spPr>
        <p:txBody>
          <a:bodyPr lIns="90000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4590000"/>
            <a:ext cx="11113200" cy="1209600"/>
          </a:xfrm>
        </p:spPr>
        <p:txBody>
          <a:bodyPr lIns="9000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D3F3545A-00F1-0048-930E-C215B3DE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0E6477AE-9F94-9B49-9CE1-FE7D583D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D81B9B8A-2D4F-6649-B230-BA1E20A0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457200"/>
            <a:ext cx="423360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2059200"/>
            <a:ext cx="4233600" cy="3582000"/>
          </a:xfrm>
        </p:spPr>
        <p:txBody>
          <a:bodyPr lIns="90000" rIns="9000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FEDB8D8C-7CD7-2640-A44B-1F99634E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5680F5B9-F216-4D4E-A6FA-ECA4A843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4EC11366-C776-8C4D-BBC0-64BCBE15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2E100-C70C-4B78-9AE2-60F30170AB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2937" y="456425"/>
            <a:ext cx="6469063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979999"/>
            <a:ext cx="11113200" cy="37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796000"/>
            <a:ext cx="41148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latshållare för rubrik 7">
            <a:extLst>
              <a:ext uri="{FF2B5EF4-FFF2-40B4-BE49-F238E27FC236}">
                <a16:creationId xmlns:a16="http://schemas.microsoft.com/office/drawing/2014/main" id="{813AF82C-A3D8-2049-8982-E0E7D7AE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0000"/>
            <a:ext cx="11112000" cy="13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C7078C4-D37C-F243-968D-810ECC17E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8800" y="5796000"/>
            <a:ext cx="27432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11" name="Graphic 10" descr="Linnéuniversitetets symbol.">
            <a:extLst>
              <a:ext uri="{FF2B5EF4-FFF2-40B4-BE49-F238E27FC236}">
                <a16:creationId xmlns:a16="http://schemas.microsoft.com/office/drawing/2014/main" id="{98BEDE1D-A0E5-5547-ACA7-853BD32091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36000" y="6311147"/>
            <a:ext cx="216000" cy="286503"/>
          </a:xfrm>
          <a:prstGeom prst="rect">
            <a:avLst/>
          </a:prstGeom>
        </p:spPr>
      </p:pic>
      <p:sp>
        <p:nvSpPr>
          <p:cNvPr id="13" name="Platshållare för datum 1">
            <a:extLst>
              <a:ext uri="{FF2B5EF4-FFF2-40B4-BE49-F238E27FC236}">
                <a16:creationId xmlns:a16="http://schemas.microsoft.com/office/drawing/2014/main" id="{2C57036E-FC3E-EC49-B006-88F6D461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5797555"/>
            <a:ext cx="3138629" cy="286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sv-SE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5D8A813-46E0-4E01-9B2D-E13E8F4A1E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1429" y="6388459"/>
            <a:ext cx="2352738" cy="2668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5" r:id="rId5"/>
    <p:sldLayoutId id="2147483660" r:id="rId6"/>
    <p:sldLayoutId id="2147483659" r:id="rId7"/>
    <p:sldLayoutId id="2147483651" r:id="rId8"/>
    <p:sldLayoutId id="2147483656" r:id="rId9"/>
    <p:sldLayoutId id="2147483657" r:id="rId10"/>
    <p:sldLayoutId id="2147483658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nkercad.com/" TargetMode="External"/><Relationship Id="rId2" Type="http://schemas.openxmlformats.org/officeDocument/2006/relationships/hyperlink" Target="https://sourceforge.net/projects/circuit/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en.wikipedia.org/wiki/Logic_gate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1AD5F5-D8CE-7248-AF38-E477BFBAF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sz="6000" dirty="0"/>
              <a:t>2DT901: </a:t>
            </a:r>
            <a:br>
              <a:rPr lang="sv-SE" sz="6000" dirty="0"/>
            </a:br>
            <a:r>
              <a:rPr lang="sv-SE" sz="6000" dirty="0"/>
              <a:t>Computer </a:t>
            </a:r>
            <a:r>
              <a:rPr lang="sv-SE" sz="6000" dirty="0" err="1"/>
              <a:t>Organization</a:t>
            </a:r>
            <a:br>
              <a:rPr lang="sv-SE" sz="6000" dirty="0"/>
            </a:br>
            <a:r>
              <a:rPr lang="sv-SE" sz="6000" dirty="0" err="1"/>
              <a:t>Lecture</a:t>
            </a:r>
            <a:r>
              <a:rPr lang="sv-SE" sz="6000" dirty="0"/>
              <a:t> </a:t>
            </a:r>
            <a:r>
              <a:rPr lang="sv-SE" dirty="0"/>
              <a:t>4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05A23E9-0B6F-8F4D-AC30-EBCBF6800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sv-SE" sz="2400" dirty="0"/>
            </a:br>
            <a:r>
              <a:rPr lang="sv-SE" dirty="0" err="1"/>
              <a:t>Introduction</a:t>
            </a:r>
            <a:r>
              <a:rPr lang="sv-SE" dirty="0"/>
              <a:t> to digital </a:t>
            </a:r>
            <a:r>
              <a:rPr lang="sv-SE" dirty="0" err="1"/>
              <a:t>circuits</a:t>
            </a:r>
            <a:endParaRPr lang="sv-SE" dirty="0"/>
          </a:p>
          <a:p>
            <a:r>
              <a:rPr lang="sv-SE" sz="2400" dirty="0" err="1"/>
              <a:t>Logic</a:t>
            </a:r>
            <a:r>
              <a:rPr lang="sv-SE" sz="2400" dirty="0"/>
              <a:t> gates</a:t>
            </a:r>
            <a:r>
              <a:rPr lang="sv-SE" dirty="0"/>
              <a:t>, </a:t>
            </a:r>
            <a:r>
              <a:rPr lang="sv-SE" dirty="0" err="1"/>
              <a:t>boolean</a:t>
            </a:r>
            <a:r>
              <a:rPr lang="sv-SE" dirty="0"/>
              <a:t> algebra and combinational </a:t>
            </a:r>
            <a:r>
              <a:rPr lang="sv-SE" dirty="0" err="1"/>
              <a:t>circuits</a:t>
            </a:r>
            <a:endParaRPr lang="sv-SE" sz="24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348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7674-5166-2307-94C8-8E053B7B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the gates </a:t>
            </a:r>
            <a:r>
              <a:rPr lang="sv-SE" dirty="0" err="1"/>
              <a:t>constructed</a:t>
            </a:r>
            <a:r>
              <a:rPr lang="sv-S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724A-C54B-91E2-148A-8068259DE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79999"/>
            <a:ext cx="4193925" cy="3466296"/>
          </a:xfrm>
        </p:spPr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basic</a:t>
            </a:r>
            <a:r>
              <a:rPr lang="sv-SE" dirty="0"/>
              <a:t> </a:t>
            </a:r>
            <a:r>
              <a:rPr lang="sv-SE" dirty="0" err="1"/>
              <a:t>component</a:t>
            </a:r>
            <a:r>
              <a:rPr lang="sv-SE" dirty="0"/>
              <a:t> is the transistor.</a:t>
            </a:r>
          </a:p>
          <a:p>
            <a:r>
              <a:rPr lang="sv-SE" dirty="0"/>
              <a:t>A transistor is like an </a:t>
            </a:r>
            <a:r>
              <a:rPr lang="sv-SE" dirty="0" err="1"/>
              <a:t>electrically</a:t>
            </a:r>
            <a:r>
              <a:rPr lang="sv-SE" dirty="0"/>
              <a:t> </a:t>
            </a:r>
            <a:r>
              <a:rPr lang="sv-SE" dirty="0" err="1"/>
              <a:t>controlled</a:t>
            </a:r>
            <a:r>
              <a:rPr lang="sv-SE" dirty="0"/>
              <a:t> switch.</a:t>
            </a:r>
          </a:p>
          <a:p>
            <a:r>
              <a:rPr lang="sv-SE" dirty="0"/>
              <a:t>A transistor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open</a:t>
            </a:r>
            <a:r>
              <a:rPr lang="sv-SE" dirty="0"/>
              <a:t> (digital 1) or </a:t>
            </a:r>
            <a:r>
              <a:rPr lang="sv-SE" dirty="0" err="1"/>
              <a:t>closed</a:t>
            </a:r>
            <a:r>
              <a:rPr lang="sv-SE" dirty="0"/>
              <a:t> (digital 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41368-F542-4C52-A06D-EE11BB6F6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65" y="1728000"/>
            <a:ext cx="5023435" cy="408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9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9770-DD0F-9A54-3C4D-1C3FC453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Transistor implementation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basic</a:t>
            </a:r>
            <a:r>
              <a:rPr lang="sv-SE" dirty="0"/>
              <a:t>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C90C6-20E1-1885-6CF8-8CEC38D41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79999"/>
            <a:ext cx="1208589" cy="466422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OR gate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C3BEA-EAE2-8DF7-70AB-79C411171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12" y="2446421"/>
            <a:ext cx="3448050" cy="32004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00208C-F439-419D-F78F-79762FA98CC8}"/>
              </a:ext>
            </a:extLst>
          </p:cNvPr>
          <p:cNvSpPr txBox="1">
            <a:spLocks/>
          </p:cNvSpPr>
          <p:nvPr/>
        </p:nvSpPr>
        <p:spPr>
          <a:xfrm>
            <a:off x="4950075" y="1979999"/>
            <a:ext cx="1793625" cy="466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AND gate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6A301B-5696-F856-54EE-A7A999875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60" y="2465471"/>
            <a:ext cx="3067050" cy="3181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B3DAF0-A7C1-A3E9-8C0D-91DF721F5360}"/>
              </a:ext>
            </a:extLst>
          </p:cNvPr>
          <p:cNvSpPr txBox="1"/>
          <p:nvPr/>
        </p:nvSpPr>
        <p:spPr>
          <a:xfrm>
            <a:off x="8117305" y="2753323"/>
            <a:ext cx="347311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building</a:t>
            </a:r>
            <a:r>
              <a:rPr lang="sv-SE" dirty="0"/>
              <a:t> digital systems, the </a:t>
            </a:r>
            <a:r>
              <a:rPr lang="sv-SE" dirty="0" err="1"/>
              <a:t>internal</a:t>
            </a:r>
            <a:r>
              <a:rPr lang="sv-SE" dirty="0"/>
              <a:t> transistor representation </a:t>
            </a:r>
            <a:r>
              <a:rPr lang="sv-SE" dirty="0" err="1"/>
              <a:t>of</a:t>
            </a:r>
            <a:r>
              <a:rPr lang="sv-SE" dirty="0"/>
              <a:t> the gates is </a:t>
            </a:r>
            <a:r>
              <a:rPr lang="sv-SE" dirty="0" err="1"/>
              <a:t>rarely</a:t>
            </a:r>
            <a:r>
              <a:rPr lang="sv-SE" dirty="0"/>
              <a:t> </a:t>
            </a:r>
            <a:r>
              <a:rPr lang="sv-SE" dirty="0" err="1"/>
              <a:t>important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/>
              <a:t>For digital </a:t>
            </a:r>
            <a:r>
              <a:rPr lang="sv-SE" dirty="0" err="1"/>
              <a:t>construction</a:t>
            </a:r>
            <a:r>
              <a:rPr lang="sv-SE" dirty="0"/>
              <a:t>, the </a:t>
            </a:r>
            <a:r>
              <a:rPr lang="sv-SE" dirty="0" err="1"/>
              <a:t>logic</a:t>
            </a:r>
            <a:r>
              <a:rPr lang="sv-SE" dirty="0"/>
              <a:t> gate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often</a:t>
            </a:r>
            <a:r>
              <a:rPr lang="sv-SE" dirty="0"/>
              <a:t> be </a:t>
            </a:r>
            <a:r>
              <a:rPr lang="sv-SE" dirty="0" err="1"/>
              <a:t>seen</a:t>
            </a:r>
            <a:r>
              <a:rPr lang="sv-SE" dirty="0"/>
              <a:t> as the </a:t>
            </a:r>
            <a:r>
              <a:rPr lang="sv-SE" dirty="0" err="1"/>
              <a:t>smallest</a:t>
            </a:r>
            <a:r>
              <a:rPr lang="sv-SE" dirty="0"/>
              <a:t> </a:t>
            </a:r>
            <a:r>
              <a:rPr lang="sv-SE" dirty="0" err="1"/>
              <a:t>component</a:t>
            </a:r>
            <a:r>
              <a:rPr lang="sv-SE" dirty="0"/>
              <a:t> (</a:t>
            </a:r>
            <a:r>
              <a:rPr lang="sv-SE" dirty="0" err="1"/>
              <a:t>abstraction</a:t>
            </a:r>
            <a:r>
              <a:rPr lang="sv-SE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06358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C300-09CC-7D4F-7E88-14AE8A21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Implementing</a:t>
            </a:r>
            <a:r>
              <a:rPr lang="sv-SE" dirty="0"/>
              <a:t> </a:t>
            </a:r>
            <a:r>
              <a:rPr lang="sv-SE" dirty="0" err="1"/>
              <a:t>logic</a:t>
            </a:r>
            <a:r>
              <a:rPr lang="sv-SE" dirty="0"/>
              <a:t> </a:t>
            </a:r>
            <a:r>
              <a:rPr lang="sv-SE" dirty="0" err="1"/>
              <a:t>functions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2741-CD29-93AA-F9DB-A2D279CE7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79999"/>
            <a:ext cx="11113200" cy="1174262"/>
          </a:xfrm>
        </p:spPr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Boolean</a:t>
            </a:r>
            <a:r>
              <a:rPr lang="sv-SE" dirty="0"/>
              <a:t> expression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implemented</a:t>
            </a:r>
            <a:r>
              <a:rPr lang="sv-SE" dirty="0"/>
              <a:t> by </a:t>
            </a:r>
            <a:r>
              <a:rPr lang="sv-SE" dirty="0" err="1"/>
              <a:t>connecting</a:t>
            </a:r>
            <a:r>
              <a:rPr lang="sv-SE" dirty="0"/>
              <a:t> gates.</a:t>
            </a:r>
          </a:p>
          <a:p>
            <a:r>
              <a:rPr lang="sv-SE" dirty="0" err="1"/>
              <a:t>Example</a:t>
            </a:r>
            <a:r>
              <a:rPr lang="sv-SE" dirty="0"/>
              <a:t>: The </a:t>
            </a:r>
            <a:r>
              <a:rPr lang="sv-SE" dirty="0" err="1"/>
              <a:t>following</a:t>
            </a:r>
            <a:r>
              <a:rPr lang="sv-SE" dirty="0"/>
              <a:t> </a:t>
            </a:r>
            <a:r>
              <a:rPr lang="sv-SE" dirty="0" err="1"/>
              <a:t>circuit</a:t>
            </a:r>
            <a:r>
              <a:rPr lang="sv-SE" dirty="0"/>
              <a:t> </a:t>
            </a:r>
            <a:r>
              <a:rPr lang="sv-SE" dirty="0" err="1"/>
              <a:t>implements</a:t>
            </a:r>
            <a:r>
              <a:rPr lang="sv-SE" dirty="0"/>
              <a:t> the </a:t>
            </a:r>
            <a:r>
              <a:rPr lang="sv-SE" dirty="0" err="1"/>
              <a:t>function</a:t>
            </a:r>
            <a:r>
              <a:rPr lang="sv-SE" dirty="0"/>
              <a:t> Y= </a:t>
            </a:r>
            <a:r>
              <a:rPr lang="sv-SE" dirty="0">
                <a:solidFill>
                  <a:schemeClr val="tx1"/>
                </a:solidFill>
              </a:rPr>
              <a:t>(A+B)</a:t>
            </a:r>
            <a:r>
              <a:rPr lang="sv-SE" dirty="0">
                <a:solidFill>
                  <a:schemeClr val="tx1"/>
                </a:solidFill>
                <a:sym typeface="Symbol" panose="05050102010706020507" pitchFamily="18" charset="2"/>
              </a:rPr>
              <a:t>C</a:t>
            </a:r>
            <a:endParaRPr lang="sv-SE" dirty="0">
              <a:solidFill>
                <a:schemeClr val="tx1"/>
              </a:solidFill>
            </a:endParaRPr>
          </a:p>
          <a:p>
            <a:endParaRPr lang="sv-S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B56C1A-F93A-8EB1-F7C9-D02C3B2CFA89}"/>
              </a:ext>
            </a:extLst>
          </p:cNvPr>
          <p:cNvSpPr txBox="1">
            <a:spLocks/>
          </p:cNvSpPr>
          <p:nvPr/>
        </p:nvSpPr>
        <p:spPr>
          <a:xfrm>
            <a:off x="8485243" y="3622798"/>
            <a:ext cx="2323098" cy="10247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dirty="0"/>
              <a:t>Circuit </a:t>
            </a:r>
            <a:r>
              <a:rPr lang="sv-SE" dirty="0" err="1"/>
              <a:t>made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Logisim</a:t>
            </a:r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106B0-7D5E-790A-40C7-F5F086E3F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3284050"/>
            <a:ext cx="5853470" cy="22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1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5B4A-ECA2-2CA9-1D36-0E67B0FD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Simulation </a:t>
            </a:r>
            <a:r>
              <a:rPr lang="sv-SE" dirty="0" err="1"/>
              <a:t>of</a:t>
            </a:r>
            <a:r>
              <a:rPr lang="sv-SE" dirty="0"/>
              <a:t> digital </a:t>
            </a:r>
            <a:r>
              <a:rPr lang="sv-SE" dirty="0" err="1"/>
              <a:t>circuits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EAB3-1101-389D-FB20-696BFF7DD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several</a:t>
            </a:r>
            <a:r>
              <a:rPr lang="sv-SE" dirty="0"/>
              <a:t> software systems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build</a:t>
            </a:r>
            <a:r>
              <a:rPr lang="sv-SE" dirty="0"/>
              <a:t> and </a:t>
            </a:r>
            <a:r>
              <a:rPr lang="sv-SE" dirty="0" err="1"/>
              <a:t>simulate</a:t>
            </a:r>
            <a:r>
              <a:rPr lang="sv-SE" dirty="0"/>
              <a:t> </a:t>
            </a:r>
            <a:r>
              <a:rPr lang="sv-SE" dirty="0" err="1"/>
              <a:t>circuits</a:t>
            </a:r>
            <a:r>
              <a:rPr lang="sv-SE" dirty="0"/>
              <a:t>.</a:t>
            </a:r>
          </a:p>
          <a:p>
            <a:r>
              <a:rPr lang="sv-SE" dirty="0"/>
              <a:t>For </a:t>
            </a:r>
            <a:r>
              <a:rPr lang="sv-SE" dirty="0" err="1"/>
              <a:t>building</a:t>
            </a:r>
            <a:r>
              <a:rPr lang="sv-SE" dirty="0"/>
              <a:t> </a:t>
            </a:r>
            <a:r>
              <a:rPr lang="sv-SE" dirty="0" err="1"/>
              <a:t>circuits</a:t>
            </a:r>
            <a:r>
              <a:rPr lang="sv-SE" dirty="0"/>
              <a:t> from gates and </a:t>
            </a:r>
            <a:r>
              <a:rPr lang="sv-SE" dirty="0" err="1"/>
              <a:t>simulating</a:t>
            </a:r>
            <a:r>
              <a:rPr lang="sv-SE" dirty="0"/>
              <a:t> </a:t>
            </a:r>
            <a:r>
              <a:rPr lang="sv-SE" dirty="0" err="1"/>
              <a:t>them</a:t>
            </a:r>
            <a:r>
              <a:rPr lang="sv-SE" dirty="0"/>
              <a:t>, </a:t>
            </a:r>
            <a:r>
              <a:rPr lang="sv-SE" dirty="0" err="1"/>
              <a:t>Logisim</a:t>
            </a:r>
            <a:r>
              <a:rPr lang="sv-SE" dirty="0"/>
              <a:t> is </a:t>
            </a:r>
            <a:r>
              <a:rPr lang="sv-SE" dirty="0" err="1"/>
              <a:t>recommended</a:t>
            </a:r>
            <a:br>
              <a:rPr lang="sv-SE" dirty="0"/>
            </a:br>
            <a:r>
              <a:rPr lang="sv-SE" dirty="0" err="1">
                <a:hlinkClick r:id="rId2"/>
              </a:rPr>
              <a:t>Logisim</a:t>
            </a:r>
            <a:r>
              <a:rPr lang="sv-SE" dirty="0">
                <a:hlinkClick r:id="rId2"/>
              </a:rPr>
              <a:t> </a:t>
            </a:r>
            <a:r>
              <a:rPr lang="sv-SE" dirty="0" err="1">
                <a:hlinkClick r:id="rId2"/>
              </a:rPr>
              <a:t>download</a:t>
            </a:r>
            <a:r>
              <a:rPr lang="sv-SE" dirty="0">
                <a:hlinkClick r:id="rId2"/>
              </a:rPr>
              <a:t> | SourceForge.net</a:t>
            </a:r>
            <a:br>
              <a:rPr lang="sv-SE" dirty="0"/>
            </a:br>
            <a:r>
              <a:rPr lang="sv-SE" dirty="0" err="1"/>
              <a:t>Download</a:t>
            </a:r>
            <a:r>
              <a:rPr lang="sv-SE" dirty="0"/>
              <a:t> and </a:t>
            </a:r>
            <a:r>
              <a:rPr lang="sv-SE" dirty="0" err="1"/>
              <a:t>run</a:t>
            </a:r>
            <a:r>
              <a:rPr lang="sv-SE" dirty="0"/>
              <a:t>! Java </a:t>
            </a:r>
            <a:r>
              <a:rPr lang="sv-SE" dirty="0" err="1"/>
              <a:t>runtime</a:t>
            </a:r>
            <a:r>
              <a:rPr lang="sv-SE" dirty="0"/>
              <a:t> </a:t>
            </a:r>
            <a:r>
              <a:rPr lang="sv-SE" dirty="0" err="1"/>
              <a:t>required</a:t>
            </a:r>
            <a:r>
              <a:rPr lang="sv-SE" dirty="0"/>
              <a:t>.</a:t>
            </a:r>
            <a:br>
              <a:rPr lang="sv-SE" dirty="0"/>
            </a:br>
            <a:endParaRPr lang="sv-SE" dirty="0"/>
          </a:p>
          <a:p>
            <a:r>
              <a:rPr lang="sv-SE" dirty="0"/>
              <a:t>For </a:t>
            </a:r>
            <a:r>
              <a:rPr lang="sv-SE" dirty="0" err="1"/>
              <a:t>simulating</a:t>
            </a:r>
            <a:r>
              <a:rPr lang="sv-SE" dirty="0"/>
              <a:t> </a:t>
            </a:r>
            <a:r>
              <a:rPr lang="sv-SE" dirty="0" err="1"/>
              <a:t>circuits</a:t>
            </a:r>
            <a:r>
              <a:rPr lang="sv-SE" dirty="0"/>
              <a:t> </a:t>
            </a:r>
            <a:r>
              <a:rPr lang="sv-SE" dirty="0" err="1"/>
              <a:t>based</a:t>
            </a:r>
            <a:r>
              <a:rPr lang="sv-SE" dirty="0"/>
              <a:t> on IC:s (</a:t>
            </a:r>
            <a:r>
              <a:rPr lang="sv-SE" dirty="0" err="1"/>
              <a:t>closer</a:t>
            </a:r>
            <a:r>
              <a:rPr lang="sv-SE" dirty="0"/>
              <a:t> to the real </a:t>
            </a:r>
            <a:r>
              <a:rPr lang="sv-SE" dirty="0" err="1"/>
              <a:t>world</a:t>
            </a:r>
            <a:r>
              <a:rPr lang="sv-SE" dirty="0"/>
              <a:t>), </a:t>
            </a:r>
            <a:r>
              <a:rPr lang="sv-SE" dirty="0" err="1"/>
              <a:t>Tinkercad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.</a:t>
            </a:r>
            <a:br>
              <a:rPr lang="sv-SE" dirty="0"/>
            </a:br>
            <a:r>
              <a:rPr lang="sv-SE" dirty="0">
                <a:hlinkClick r:id="rId3"/>
              </a:rPr>
              <a:t>www.tinkercad.com</a:t>
            </a:r>
            <a:br>
              <a:rPr lang="sv-SE" dirty="0"/>
            </a:br>
            <a:r>
              <a:rPr lang="sv-SE" dirty="0" err="1"/>
              <a:t>Run</a:t>
            </a:r>
            <a:r>
              <a:rPr lang="sv-SE" dirty="0"/>
              <a:t> in browser</a:t>
            </a:r>
            <a:br>
              <a:rPr lang="sv-SE" dirty="0"/>
            </a:b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0160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7D5B-7995-D9D3-6125-14CED068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XOR </a:t>
            </a:r>
            <a:r>
              <a:rPr lang="sv-SE" dirty="0" err="1"/>
              <a:t>function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B93F-520B-9950-CB22-0E565FEC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79999"/>
            <a:ext cx="11113200" cy="1853770"/>
          </a:xfrm>
        </p:spPr>
        <p:txBody>
          <a:bodyPr/>
          <a:lstStyle/>
          <a:p>
            <a:r>
              <a:rPr lang="sv-SE" dirty="0"/>
              <a:t>The output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eXclusive</a:t>
            </a:r>
            <a:r>
              <a:rPr lang="sv-SE" dirty="0"/>
              <a:t> OR </a:t>
            </a:r>
            <a:r>
              <a:rPr lang="sv-SE" dirty="0" err="1"/>
              <a:t>function</a:t>
            </a:r>
            <a:r>
              <a:rPr lang="sv-SE" dirty="0"/>
              <a:t> is 0 </a:t>
            </a:r>
            <a:r>
              <a:rPr lang="sv-SE" dirty="0" err="1"/>
              <a:t>if</a:t>
            </a:r>
            <a:r>
              <a:rPr lang="sv-SE" dirty="0"/>
              <a:t> the inputs </a:t>
            </a:r>
            <a:r>
              <a:rPr lang="sv-SE" dirty="0" err="1"/>
              <a:t>if</a:t>
            </a:r>
            <a:r>
              <a:rPr lang="sv-SE" dirty="0"/>
              <a:t> the inputs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equal</a:t>
            </a:r>
            <a:r>
              <a:rPr lang="sv-SE" dirty="0"/>
              <a:t>, 1 </a:t>
            </a:r>
            <a:r>
              <a:rPr lang="sv-SE" dirty="0" err="1"/>
              <a:t>if</a:t>
            </a:r>
            <a:r>
              <a:rPr lang="sv-SE" dirty="0"/>
              <a:t> the inputs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equal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picture</a:t>
            </a:r>
            <a:r>
              <a:rPr lang="sv-SE" dirty="0"/>
              <a:t> </a:t>
            </a:r>
            <a:r>
              <a:rPr lang="sv-SE" dirty="0" err="1"/>
              <a:t>below</a:t>
            </a:r>
            <a:r>
              <a:rPr lang="sv-SE" dirty="0"/>
              <a:t> shows the symbols and </a:t>
            </a:r>
            <a:r>
              <a:rPr lang="sv-SE" dirty="0" err="1"/>
              <a:t>truth</a:t>
            </a:r>
            <a:r>
              <a:rPr lang="sv-SE" dirty="0"/>
              <a:t> table for the XOR </a:t>
            </a:r>
            <a:r>
              <a:rPr lang="sv-SE" dirty="0" err="1"/>
              <a:t>function</a:t>
            </a:r>
            <a:r>
              <a:rPr lang="sv-SE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7E70A-34B3-6EF3-BE7A-E6862E596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25" y="3697186"/>
            <a:ext cx="8639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1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AAB7-919B-3A2A-52A2-9F903E6E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Boolean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 for XOR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547B6E-25D0-52CC-59E8-369B92F0E2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000" y="1979999"/>
                <a:ext cx="11113200" cy="1769880"/>
              </a:xfrm>
            </p:spPr>
            <p:txBody>
              <a:bodyPr/>
              <a:lstStyle/>
              <a:p>
                <a:r>
                  <a:rPr lang="sv-SE" dirty="0"/>
                  <a:t>The XOR </a:t>
                </a:r>
                <a:r>
                  <a:rPr lang="sv-SE" dirty="0" err="1"/>
                  <a:t>function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expressed</a:t>
                </a:r>
                <a:r>
                  <a:rPr lang="sv-SE" dirty="0"/>
                  <a:t> </a:t>
                </a:r>
                <a:r>
                  <a:rPr lang="sv-SE" dirty="0" err="1"/>
                  <a:t>with</a:t>
                </a:r>
                <a:r>
                  <a:rPr lang="sv-SE" dirty="0"/>
                  <a:t> AND, OR and NOT </a:t>
                </a:r>
                <a:r>
                  <a:rPr lang="sv-SE" dirty="0" err="1"/>
                  <a:t>with</a:t>
                </a:r>
                <a:r>
                  <a:rPr lang="sv-SE" dirty="0"/>
                  <a:t> the </a:t>
                </a:r>
                <a:r>
                  <a:rPr lang="sv-SE" dirty="0" err="1"/>
                  <a:t>following</a:t>
                </a:r>
                <a:r>
                  <a:rPr lang="sv-SE" dirty="0"/>
                  <a:t> expression:</a:t>
                </a:r>
                <a:br>
                  <a:rPr lang="sv-SE" dirty="0"/>
                </a:b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pos m:val="top"/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sv-SE" dirty="0"/>
                  <a:t> </a:t>
                </a:r>
              </a:p>
              <a:p>
                <a:r>
                  <a:rPr lang="sv-SE" dirty="0"/>
                  <a:t>Thus, the XOR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implemented</a:t>
                </a:r>
                <a:r>
                  <a:rPr lang="sv-SE" dirty="0"/>
                  <a:t> </a:t>
                </a:r>
                <a:r>
                  <a:rPr lang="sv-SE" dirty="0" err="1"/>
                  <a:t>with</a:t>
                </a:r>
                <a:r>
                  <a:rPr lang="sv-SE" dirty="0"/>
                  <a:t> AND, OR and NOT gates: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547B6E-25D0-52CC-59E8-369B92F0E2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000" y="1979999"/>
                <a:ext cx="11113200" cy="1769880"/>
              </a:xfrm>
              <a:blipFill>
                <a:blip r:embed="rId2"/>
                <a:stretch>
                  <a:fillRect l="-768" t="-482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F755F9A-DBFE-5FCF-A2FE-2DBC47BD1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3749879"/>
            <a:ext cx="6019928" cy="197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00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83D2-816A-E4BF-2C92-057AD50A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How</a:t>
            </a:r>
            <a:r>
              <a:rPr lang="sv-SE" dirty="0"/>
              <a:t> to </a:t>
            </a:r>
            <a:r>
              <a:rPr lang="sv-SE" dirty="0" err="1"/>
              <a:t>implement</a:t>
            </a:r>
            <a:r>
              <a:rPr lang="sv-SE" dirty="0"/>
              <a:t> a </a:t>
            </a:r>
            <a:r>
              <a:rPr lang="sv-SE" dirty="0" err="1"/>
              <a:t>Boolean</a:t>
            </a:r>
            <a:r>
              <a:rPr lang="sv-SE" dirty="0"/>
              <a:t> </a:t>
            </a:r>
            <a:r>
              <a:rPr lang="sv-SE" dirty="0" err="1"/>
              <a:t>function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8AEA9-F2F7-D037-5987-06997AC068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9390" y="1400959"/>
                <a:ext cx="6582253" cy="4446167"/>
              </a:xfrm>
            </p:spPr>
            <p:txBody>
              <a:bodyPr/>
              <a:lstStyle/>
              <a:p>
                <a:r>
                  <a:rPr lang="sv-SE" dirty="0"/>
                  <a:t>How </a:t>
                </a:r>
                <a:r>
                  <a:rPr lang="sv-SE" dirty="0" err="1"/>
                  <a:t>can</a:t>
                </a:r>
                <a:r>
                  <a:rPr lang="sv-SE" dirty="0"/>
                  <a:t> </a:t>
                </a:r>
                <a:r>
                  <a:rPr lang="sv-SE" dirty="0" err="1"/>
                  <a:t>we</a:t>
                </a:r>
                <a:r>
                  <a:rPr lang="sv-SE" dirty="0"/>
                  <a:t> </a:t>
                </a:r>
                <a:r>
                  <a:rPr lang="sv-SE" dirty="0" err="1"/>
                  <a:t>implement</a:t>
                </a:r>
                <a:r>
                  <a:rPr lang="sv-SE" dirty="0"/>
                  <a:t> the </a:t>
                </a:r>
                <a:r>
                  <a:rPr lang="sv-SE" dirty="0" err="1"/>
                  <a:t>Boolean</a:t>
                </a:r>
                <a:r>
                  <a:rPr lang="sv-SE" dirty="0"/>
                  <a:t> </a:t>
                </a:r>
                <a:r>
                  <a:rPr lang="sv-SE" dirty="0" err="1"/>
                  <a:t>function</a:t>
                </a:r>
                <a:r>
                  <a:rPr lang="sv-SE" dirty="0"/>
                  <a:t> </a:t>
                </a:r>
                <a:r>
                  <a:rPr lang="sv-SE" dirty="0" err="1"/>
                  <a:t>implemented</a:t>
                </a:r>
                <a:r>
                  <a:rPr lang="sv-SE" dirty="0"/>
                  <a:t> by the </a:t>
                </a:r>
                <a:r>
                  <a:rPr lang="sv-SE" dirty="0" err="1"/>
                  <a:t>truth</a:t>
                </a:r>
                <a:r>
                  <a:rPr lang="sv-SE" dirty="0"/>
                  <a:t> table on </a:t>
                </a:r>
                <a:r>
                  <a:rPr lang="sv-SE" dirty="0" err="1"/>
                  <a:t>this</a:t>
                </a:r>
                <a:r>
                  <a:rPr lang="sv-SE" dirty="0"/>
                  <a:t> page? </a:t>
                </a:r>
                <a:br>
                  <a:rPr lang="sv-SE" dirty="0"/>
                </a:br>
                <a:r>
                  <a:rPr lang="sv-SE" dirty="0"/>
                  <a:t>A, B, C </a:t>
                </a:r>
                <a:r>
                  <a:rPr lang="sv-SE" dirty="0" err="1"/>
                  <a:t>are</a:t>
                </a:r>
                <a:r>
                  <a:rPr lang="sv-SE" dirty="0"/>
                  <a:t> inputs and Y the output.</a:t>
                </a:r>
              </a:p>
              <a:p>
                <a:r>
                  <a:rPr lang="sv-SE" dirty="0" err="1"/>
                  <a:t>Write</a:t>
                </a:r>
                <a:r>
                  <a:rPr lang="sv-SE" dirty="0"/>
                  <a:t> a </a:t>
                </a:r>
                <a:r>
                  <a:rPr lang="sv-SE" dirty="0" err="1"/>
                  <a:t>boolean</a:t>
                </a:r>
                <a:r>
                  <a:rPr lang="sv-SE" dirty="0"/>
                  <a:t> expression for </a:t>
                </a:r>
                <a:r>
                  <a:rPr lang="sv-SE" dirty="0" err="1"/>
                  <a:t>each</a:t>
                </a:r>
                <a:r>
                  <a:rPr lang="sv-SE" dirty="0"/>
                  <a:t> </a:t>
                </a:r>
                <a:r>
                  <a:rPr lang="sv-SE" dirty="0" err="1"/>
                  <a:t>row</a:t>
                </a:r>
                <a:r>
                  <a:rPr lang="sv-SE" dirty="0"/>
                  <a:t> </a:t>
                </a:r>
                <a:r>
                  <a:rPr lang="sv-SE" dirty="0" err="1"/>
                  <a:t>where</a:t>
                </a:r>
                <a:r>
                  <a:rPr lang="sv-SE" dirty="0"/>
                  <a:t> the output is 1. The expression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written</a:t>
                </a:r>
                <a:r>
                  <a:rPr lang="sv-SE" dirty="0"/>
                  <a:t> as a </a:t>
                </a:r>
                <a:r>
                  <a:rPr lang="sv-SE" dirty="0" err="1"/>
                  <a:t>sum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minterms.</a:t>
                </a:r>
              </a:p>
              <a:p>
                <a:r>
                  <a:rPr lang="sv-SE" dirty="0"/>
                  <a:t>In </a:t>
                </a:r>
                <a:r>
                  <a:rPr lang="sv-SE" dirty="0" err="1"/>
                  <a:t>this</a:t>
                </a:r>
                <a:r>
                  <a:rPr lang="sv-SE" dirty="0"/>
                  <a:t> </a:t>
                </a:r>
                <a:r>
                  <a:rPr lang="sv-SE" dirty="0" err="1"/>
                  <a:t>case</a:t>
                </a:r>
                <a:r>
                  <a:rPr lang="sv-SE" dirty="0"/>
                  <a:t> (</a:t>
                </a:r>
                <a:r>
                  <a:rPr lang="sv-SE" dirty="0" err="1"/>
                  <a:t>one</a:t>
                </a:r>
                <a:r>
                  <a:rPr lang="sv-SE" dirty="0"/>
                  <a:t> term for </a:t>
                </a:r>
                <a:r>
                  <a:rPr lang="sv-SE" dirty="0" err="1"/>
                  <a:t>each</a:t>
                </a:r>
                <a:r>
                  <a:rPr lang="sv-SE" dirty="0"/>
                  <a:t> </a:t>
                </a:r>
                <a:r>
                  <a:rPr lang="sv-SE" dirty="0" err="1"/>
                  <a:t>row</a:t>
                </a:r>
                <a:r>
                  <a:rPr lang="sv-SE" dirty="0"/>
                  <a:t> </a:t>
                </a:r>
                <a:r>
                  <a:rPr lang="sv-SE" dirty="0" err="1"/>
                  <a:t>where</a:t>
                </a:r>
                <a:r>
                  <a:rPr lang="sv-SE" dirty="0"/>
                  <a:t> output is 1):</a:t>
                </a:r>
                <a:br>
                  <a:rPr lang="sv-SE" dirty="0"/>
                </a:b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sv-S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</m:oMath>
                </a14:m>
                <a:r>
                  <a:rPr lang="sv-SE" dirty="0"/>
                  <a:t>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sv-SE" dirty="0"/>
                  <a:t>+A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pos m:val="top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sv-S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  <m:r>
                      <a:rPr lang="sv-S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dirty="0"/>
                  <a:t>+ A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sv-SE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</m:oMath>
                </a14:m>
                <a:endParaRPr lang="sv-SE" dirty="0"/>
              </a:p>
              <a:p>
                <a:r>
                  <a:rPr lang="sv-SE" dirty="0" err="1"/>
                  <a:t>Each</a:t>
                </a:r>
                <a:r>
                  <a:rPr lang="sv-SE" dirty="0"/>
                  <a:t> term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implemented</a:t>
                </a:r>
                <a:r>
                  <a:rPr lang="sv-SE" dirty="0"/>
                  <a:t> as an AND gate, and the inputs from the </a:t>
                </a:r>
                <a:r>
                  <a:rPr lang="sv-SE" dirty="0" err="1"/>
                  <a:t>four</a:t>
                </a:r>
                <a:r>
                  <a:rPr lang="sv-SE" dirty="0"/>
                  <a:t> AND gates </a:t>
                </a:r>
                <a:r>
                  <a:rPr lang="sv-SE" dirty="0" err="1"/>
                  <a:t>are</a:t>
                </a:r>
                <a:r>
                  <a:rPr lang="sv-SE" dirty="0"/>
                  <a:t> </a:t>
                </a:r>
                <a:r>
                  <a:rPr lang="sv-SE" dirty="0" err="1"/>
                  <a:t>then</a:t>
                </a:r>
                <a:r>
                  <a:rPr lang="sv-SE" dirty="0"/>
                  <a:t> </a:t>
                </a:r>
                <a:r>
                  <a:rPr lang="sv-SE" dirty="0" err="1"/>
                  <a:t>connected</a:t>
                </a:r>
                <a:r>
                  <a:rPr lang="sv-SE" dirty="0"/>
                  <a:t> to an OR gate.</a:t>
                </a:r>
              </a:p>
              <a:p>
                <a:endParaRPr lang="sv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8AEA9-F2F7-D037-5987-06997AC068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390" y="1400959"/>
                <a:ext cx="6582253" cy="4446167"/>
              </a:xfrm>
              <a:blipFill>
                <a:blip r:embed="rId2"/>
                <a:stretch>
                  <a:fillRect l="-1297" t="-1920" r="-1205" b="-356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AB34F9-248E-91FC-0696-0755206D9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86379"/>
              </p:ext>
            </p:extLst>
          </p:nvPr>
        </p:nvGraphicFramePr>
        <p:xfrm>
          <a:off x="8013350" y="1481190"/>
          <a:ext cx="164237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63">
                  <a:extLst>
                    <a:ext uri="{9D8B030D-6E8A-4147-A177-3AD203B41FA5}">
                      <a16:colId xmlns:a16="http://schemas.microsoft.com/office/drawing/2014/main" val="3706561293"/>
                    </a:ext>
                  </a:extLst>
                </a:gridCol>
                <a:gridCol w="302004">
                  <a:extLst>
                    <a:ext uri="{9D8B030D-6E8A-4147-A177-3AD203B41FA5}">
                      <a16:colId xmlns:a16="http://schemas.microsoft.com/office/drawing/2014/main" val="3776533452"/>
                    </a:ext>
                  </a:extLst>
                </a:gridCol>
                <a:gridCol w="402671">
                  <a:extLst>
                    <a:ext uri="{9D8B030D-6E8A-4147-A177-3AD203B41FA5}">
                      <a16:colId xmlns:a16="http://schemas.microsoft.com/office/drawing/2014/main" val="2098998096"/>
                    </a:ext>
                  </a:extLst>
                </a:gridCol>
                <a:gridCol w="578840">
                  <a:extLst>
                    <a:ext uri="{9D8B030D-6E8A-4147-A177-3AD203B41FA5}">
                      <a16:colId xmlns:a16="http://schemas.microsoft.com/office/drawing/2014/main" val="249462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33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4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2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3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0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69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3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11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69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838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2942-7F32-D48B-43EB-3B0F27E7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Implementation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logic</a:t>
            </a:r>
            <a:r>
              <a:rPr lang="sv-SE" dirty="0"/>
              <a:t> gates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53EE4D-21F1-81C3-F2A8-79B4B03AA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390" y="1400960"/>
            <a:ext cx="3272535" cy="4236442"/>
          </a:xfrm>
        </p:spPr>
        <p:txBody>
          <a:bodyPr/>
          <a:lstStyle/>
          <a:p>
            <a:r>
              <a:rPr lang="sv-SE" dirty="0"/>
              <a:t>In </a:t>
            </a:r>
            <a:r>
              <a:rPr lang="sv-SE" dirty="0" err="1"/>
              <a:t>this</a:t>
            </a:r>
            <a:r>
              <a:rPr lang="sv-SE" dirty="0"/>
              <a:t> implementation, </a:t>
            </a:r>
            <a:r>
              <a:rPr lang="sv-SE" dirty="0" err="1"/>
              <a:t>each</a:t>
            </a:r>
            <a:r>
              <a:rPr lang="sv-SE" dirty="0"/>
              <a:t> term in the </a:t>
            </a:r>
            <a:r>
              <a:rPr lang="sv-SE" dirty="0" err="1"/>
              <a:t>Boolean</a:t>
            </a:r>
            <a:r>
              <a:rPr lang="sv-SE" dirty="0"/>
              <a:t> expression is </a:t>
            </a:r>
            <a:r>
              <a:rPr lang="sv-SE" dirty="0" err="1"/>
              <a:t>implented</a:t>
            </a:r>
            <a:r>
              <a:rPr lang="sv-SE" dirty="0"/>
              <a:t> in </a:t>
            </a:r>
            <a:r>
              <a:rPr lang="sv-SE" dirty="0" err="1"/>
              <a:t>one</a:t>
            </a:r>
            <a:r>
              <a:rPr lang="sv-SE" dirty="0"/>
              <a:t> AND gate.</a:t>
            </a:r>
          </a:p>
          <a:p>
            <a:r>
              <a:rPr lang="sv-SE" dirty="0" err="1"/>
              <a:t>This</a:t>
            </a:r>
            <a:r>
              <a:rPr lang="sv-SE" dirty="0"/>
              <a:t> is not the </a:t>
            </a:r>
            <a:r>
              <a:rPr lang="sv-SE" dirty="0" err="1"/>
              <a:t>simplest</a:t>
            </a:r>
            <a:r>
              <a:rPr lang="sv-SE" dirty="0"/>
              <a:t> form!</a:t>
            </a:r>
          </a:p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find</a:t>
            </a:r>
            <a:r>
              <a:rPr lang="sv-SE" dirty="0"/>
              <a:t> an implementation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least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gates to </a:t>
            </a:r>
            <a:r>
              <a:rPr lang="sv-SE" dirty="0" err="1"/>
              <a:t>realize</a:t>
            </a:r>
            <a:r>
              <a:rPr lang="sv-SE" dirty="0"/>
              <a:t> the same </a:t>
            </a:r>
            <a:r>
              <a:rPr lang="sv-SE" dirty="0" err="1"/>
              <a:t>function</a:t>
            </a:r>
            <a:r>
              <a:rPr lang="sv-SE" dirty="0"/>
              <a:t>?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9B618-0419-A5D9-5946-1EF6CCFEB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86" y="1414462"/>
            <a:ext cx="5567613" cy="436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02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4577-47B4-50E9-2290-5DECB6D7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Logic</a:t>
            </a:r>
            <a:r>
              <a:rPr lang="sv-SE" dirty="0"/>
              <a:t> gates as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components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06FC-90A0-FBCE-D37C-DE057CCC1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79999"/>
            <a:ext cx="8223000" cy="2601526"/>
          </a:xfrm>
        </p:spPr>
        <p:txBody>
          <a:bodyPr/>
          <a:lstStyle/>
          <a:p>
            <a:r>
              <a:rPr lang="sv-SE" dirty="0"/>
              <a:t>In the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world</a:t>
            </a:r>
            <a:r>
              <a:rPr lang="sv-SE" dirty="0"/>
              <a:t>, </a:t>
            </a:r>
            <a:r>
              <a:rPr lang="sv-SE" dirty="0" err="1"/>
              <a:t>logic</a:t>
            </a:r>
            <a:r>
              <a:rPr lang="sv-SE" dirty="0"/>
              <a:t> gates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almost</a:t>
            </a:r>
            <a:r>
              <a:rPr lang="sv-SE" dirty="0"/>
              <a:t> </a:t>
            </a:r>
            <a:r>
              <a:rPr lang="sv-SE" dirty="0" err="1"/>
              <a:t>always</a:t>
            </a:r>
            <a:r>
              <a:rPr lang="sv-SE" dirty="0"/>
              <a:t> </a:t>
            </a:r>
            <a:r>
              <a:rPr lang="sv-SE" dirty="0" err="1"/>
              <a:t>implemented</a:t>
            </a:r>
            <a:r>
              <a:rPr lang="sv-SE" dirty="0"/>
              <a:t> in </a:t>
            </a:r>
            <a:r>
              <a:rPr lang="sv-SE" dirty="0" err="1"/>
              <a:t>Integrated</a:t>
            </a:r>
            <a:r>
              <a:rPr lang="sv-SE" dirty="0"/>
              <a:t> Circuits (IC).</a:t>
            </a:r>
          </a:p>
          <a:p>
            <a:r>
              <a:rPr lang="sv-SE" dirty="0" err="1"/>
              <a:t>Usually</a:t>
            </a:r>
            <a:r>
              <a:rPr lang="sv-SE" dirty="0"/>
              <a:t>, </a:t>
            </a: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4-6 gates in </a:t>
            </a:r>
            <a:r>
              <a:rPr lang="sv-SE" dirty="0" err="1"/>
              <a:t>each</a:t>
            </a:r>
            <a:r>
              <a:rPr lang="sv-SE" dirty="0"/>
              <a:t> IC.</a:t>
            </a:r>
          </a:p>
          <a:p>
            <a:r>
              <a:rPr lang="sv-SE" dirty="0"/>
              <a:t>The 7400 series is the </a:t>
            </a:r>
            <a:r>
              <a:rPr lang="sv-SE" dirty="0" err="1"/>
              <a:t>most</a:t>
            </a:r>
            <a:r>
              <a:rPr lang="sv-SE" dirty="0"/>
              <a:t> common </a:t>
            </a:r>
            <a:r>
              <a:rPr lang="sv-SE" dirty="0" err="1"/>
              <a:t>family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integrated</a:t>
            </a:r>
            <a:r>
              <a:rPr lang="sv-SE" dirty="0"/>
              <a:t> </a:t>
            </a:r>
            <a:r>
              <a:rPr lang="sv-SE" dirty="0" err="1"/>
              <a:t>logic</a:t>
            </a:r>
            <a:r>
              <a:rPr lang="sv-SE" dirty="0"/>
              <a:t> </a:t>
            </a:r>
            <a:r>
              <a:rPr lang="sv-SE" dirty="0" err="1"/>
              <a:t>circuits</a:t>
            </a:r>
            <a:r>
              <a:rPr lang="sv-SE" dirty="0"/>
              <a:t>.</a:t>
            </a:r>
          </a:p>
          <a:p>
            <a:endParaRPr lang="sv-S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3B22F6-5231-2EFA-ACF5-8699974A5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825" y="1728000"/>
            <a:ext cx="2213461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326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E009-ED4D-3094-0874-6E86B544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Implementation </a:t>
            </a:r>
            <a:r>
              <a:rPr lang="sv-SE" dirty="0" err="1"/>
              <a:t>of</a:t>
            </a:r>
            <a:r>
              <a:rPr lang="sv-SE" dirty="0"/>
              <a:t> a combinational </a:t>
            </a:r>
            <a:r>
              <a:rPr lang="sv-SE" dirty="0" err="1"/>
              <a:t>function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DC2CB-A012-2552-4715-DAC0E1AB3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79999"/>
            <a:ext cx="11113200" cy="1291707"/>
          </a:xfrm>
        </p:spPr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picture</a:t>
            </a:r>
            <a:r>
              <a:rPr lang="sv-SE" dirty="0"/>
              <a:t> </a:t>
            </a:r>
            <a:r>
              <a:rPr lang="sv-SE" dirty="0" err="1"/>
              <a:t>below</a:t>
            </a:r>
            <a:r>
              <a:rPr lang="sv-SE" dirty="0"/>
              <a:t> shows the </a:t>
            </a:r>
            <a:r>
              <a:rPr lang="sv-SE" dirty="0" err="1"/>
              <a:t>function</a:t>
            </a:r>
            <a:r>
              <a:rPr lang="sv-SE" dirty="0"/>
              <a:t> Y= </a:t>
            </a:r>
            <a:r>
              <a:rPr lang="sv-SE" dirty="0">
                <a:solidFill>
                  <a:schemeClr val="tx1"/>
                </a:solidFill>
              </a:rPr>
              <a:t>(A+B)</a:t>
            </a:r>
            <a:r>
              <a:rPr lang="sv-SE" dirty="0">
                <a:solidFill>
                  <a:schemeClr val="tx1"/>
                </a:solidFill>
                <a:sym typeface="Symbol" panose="05050102010706020507" pitchFamily="18" charset="2"/>
              </a:rPr>
              <a:t>C </a:t>
            </a:r>
            <a:r>
              <a:rPr lang="sv-SE" dirty="0" err="1">
                <a:solidFill>
                  <a:schemeClr val="tx1"/>
                </a:solidFill>
                <a:sym typeface="Symbol" panose="05050102010706020507" pitchFamily="18" charset="2"/>
              </a:rPr>
              <a:t>implemted</a:t>
            </a:r>
            <a:r>
              <a:rPr lang="sv-SE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sv-SE" dirty="0" err="1">
                <a:solidFill>
                  <a:schemeClr val="tx1"/>
                </a:solidFill>
                <a:sym typeface="Symbol" panose="05050102010706020507" pitchFamily="18" charset="2"/>
              </a:rPr>
              <a:t>with</a:t>
            </a:r>
            <a:r>
              <a:rPr lang="sv-SE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sv-SE" dirty="0" err="1">
                <a:solidFill>
                  <a:schemeClr val="tx1"/>
                </a:solidFill>
                <a:sym typeface="Symbol" panose="05050102010706020507" pitchFamily="18" charset="2"/>
              </a:rPr>
              <a:t>two</a:t>
            </a:r>
            <a:r>
              <a:rPr lang="sv-SE" dirty="0">
                <a:solidFill>
                  <a:schemeClr val="tx1"/>
                </a:solidFill>
                <a:sym typeface="Symbol" panose="05050102010706020507" pitchFamily="18" charset="2"/>
              </a:rPr>
              <a:t> ICs: </a:t>
            </a:r>
          </a:p>
          <a:p>
            <a:pPr lvl="1"/>
            <a:r>
              <a:rPr lang="sv-SE" dirty="0">
                <a:sym typeface="Symbol" panose="05050102010706020507" pitchFamily="18" charset="2"/>
              </a:rPr>
              <a:t>7432: </a:t>
            </a:r>
            <a:r>
              <a:rPr lang="sv-SE" dirty="0" err="1">
                <a:sym typeface="Symbol" panose="05050102010706020507" pitchFamily="18" charset="2"/>
              </a:rPr>
              <a:t>Quad</a:t>
            </a:r>
            <a:r>
              <a:rPr lang="sv-SE" dirty="0">
                <a:sym typeface="Symbol" panose="05050102010706020507" pitchFamily="18" charset="2"/>
              </a:rPr>
              <a:t> OR gates</a:t>
            </a:r>
          </a:p>
          <a:p>
            <a:pPr lvl="1"/>
            <a:r>
              <a:rPr lang="sv-SE" dirty="0">
                <a:solidFill>
                  <a:schemeClr val="tx1"/>
                </a:solidFill>
                <a:sym typeface="Symbol" panose="05050102010706020507" pitchFamily="18" charset="2"/>
              </a:rPr>
              <a:t>7408: </a:t>
            </a:r>
            <a:r>
              <a:rPr lang="sv-SE" dirty="0" err="1">
                <a:solidFill>
                  <a:schemeClr val="tx1"/>
                </a:solidFill>
                <a:sym typeface="Symbol" panose="05050102010706020507" pitchFamily="18" charset="2"/>
              </a:rPr>
              <a:t>Quad</a:t>
            </a:r>
            <a:r>
              <a:rPr lang="sv-SE" dirty="0">
                <a:solidFill>
                  <a:schemeClr val="tx1"/>
                </a:solidFill>
                <a:sym typeface="Symbol" panose="05050102010706020507" pitchFamily="18" charset="2"/>
              </a:rPr>
              <a:t> AND gates </a:t>
            </a:r>
            <a:endParaRPr lang="sv-SE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A1E79-10FA-EB77-D19A-5EC70AB8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862" y="3271706"/>
            <a:ext cx="6367463" cy="30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4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7B42CE-701E-EBD8-482E-588B3189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Components in a computer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861BB-CB30-ECB4-EBD6-B69B4646D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800" y="1979999"/>
            <a:ext cx="6642176" cy="3779837"/>
          </a:xfrm>
        </p:spPr>
        <p:txBody>
          <a:bodyPr/>
          <a:lstStyle/>
          <a:p>
            <a:r>
              <a:rPr lang="sv-SE" dirty="0"/>
              <a:t>En processor (CPU) består av tre grundläggande komponenter:</a:t>
            </a:r>
          </a:p>
          <a:p>
            <a:pPr lvl="1"/>
            <a:r>
              <a:rPr lang="sv-SE" dirty="0"/>
              <a:t>ALU: </a:t>
            </a:r>
            <a:r>
              <a:rPr lang="sv-SE" dirty="0" err="1"/>
              <a:t>Arithmetic</a:t>
            </a:r>
            <a:r>
              <a:rPr lang="sv-SE" dirty="0"/>
              <a:t> </a:t>
            </a:r>
            <a:r>
              <a:rPr lang="sv-SE" dirty="0" err="1"/>
              <a:t>Logic</a:t>
            </a:r>
            <a:r>
              <a:rPr lang="sv-SE" dirty="0"/>
              <a:t> </a:t>
            </a:r>
            <a:r>
              <a:rPr lang="sv-SE" dirty="0" err="1"/>
              <a:t>Unit</a:t>
            </a:r>
            <a:r>
              <a:rPr lang="sv-SE" dirty="0"/>
              <a:t>. Genomför aritmetiska och logiska operationer. Innehåller bland annat </a:t>
            </a:r>
            <a:r>
              <a:rPr lang="sv-SE" dirty="0" err="1"/>
              <a:t>adderare</a:t>
            </a:r>
            <a:r>
              <a:rPr lang="sv-SE" dirty="0"/>
              <a:t> och </a:t>
            </a:r>
            <a:r>
              <a:rPr lang="sv-SE" dirty="0" err="1"/>
              <a:t>komparator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Register: Ett register är ett minne som kan innehålla ett binärt tal. Processorn innehåller ett antal register.</a:t>
            </a:r>
          </a:p>
          <a:p>
            <a:pPr lvl="1"/>
            <a:r>
              <a:rPr lang="sv-SE" dirty="0"/>
              <a:t>Styrenhet (Control </a:t>
            </a:r>
            <a:r>
              <a:rPr lang="sv-SE" dirty="0" err="1"/>
              <a:t>Unit</a:t>
            </a:r>
            <a:r>
              <a:rPr lang="sv-SE" dirty="0"/>
              <a:t>): Styr hur processorns olika delar ska fungera (till exempel om vi ska skriva till eller läsa från ett register).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038C6-56F3-39DD-A442-255B1D018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187" y="1814513"/>
            <a:ext cx="3943706" cy="36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75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452A-0F70-007A-4647-D2135C1F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Combinational </a:t>
            </a:r>
            <a:r>
              <a:rPr lang="sv-SE" dirty="0" err="1"/>
              <a:t>circuits</a:t>
            </a:r>
            <a:r>
              <a:rPr lang="sv-SE" dirty="0"/>
              <a:t>: </a:t>
            </a:r>
            <a:r>
              <a:rPr lang="sv-SE" dirty="0" err="1"/>
              <a:t>Examples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F721-52FE-9085-0205-BFD8A3084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combinational </a:t>
            </a:r>
            <a:r>
              <a:rPr lang="sv-SE" dirty="0" err="1"/>
              <a:t>circuit</a:t>
            </a:r>
            <a:r>
              <a:rPr lang="sv-SE" dirty="0"/>
              <a:t> is a </a:t>
            </a:r>
            <a:r>
              <a:rPr lang="sv-SE" dirty="0" err="1"/>
              <a:t>logic</a:t>
            </a:r>
            <a:r>
              <a:rPr lang="sv-SE" dirty="0"/>
              <a:t> </a:t>
            </a:r>
            <a:r>
              <a:rPr lang="sv-SE" dirty="0" err="1"/>
              <a:t>circuit</a:t>
            </a:r>
            <a:r>
              <a:rPr lang="sv-SE" dirty="0"/>
              <a:t> </a:t>
            </a:r>
            <a:r>
              <a:rPr lang="sv-SE" dirty="0" err="1"/>
              <a:t>where</a:t>
            </a:r>
            <a:r>
              <a:rPr lang="sv-SE" dirty="0"/>
              <a:t> the input is a </a:t>
            </a:r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inputs (and </a:t>
            </a:r>
            <a:r>
              <a:rPr lang="sv-SE" dirty="0" err="1"/>
              <a:t>nothing</a:t>
            </a:r>
            <a:r>
              <a:rPr lang="sv-SE" dirty="0"/>
              <a:t> </a:t>
            </a:r>
            <a:r>
              <a:rPr lang="sv-SE" dirty="0" err="1"/>
              <a:t>else</a:t>
            </a:r>
            <a:r>
              <a:rPr lang="sv-SE" dirty="0"/>
              <a:t>).</a:t>
            </a:r>
          </a:p>
          <a:p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means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a combinational </a:t>
            </a:r>
            <a:r>
              <a:rPr lang="sv-SE" dirty="0" err="1"/>
              <a:t>cirquit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not </a:t>
            </a:r>
            <a:r>
              <a:rPr lang="sv-SE" dirty="0" err="1"/>
              <a:t>have</a:t>
            </a:r>
            <a:r>
              <a:rPr lang="sv-SE" dirty="0"/>
              <a:t> a </a:t>
            </a:r>
            <a:r>
              <a:rPr lang="sv-SE" dirty="0" err="1"/>
              <a:t>memory</a:t>
            </a:r>
            <a:r>
              <a:rPr lang="sv-SE" dirty="0"/>
              <a:t> (</a:t>
            </a:r>
            <a:r>
              <a:rPr lang="sv-SE" dirty="0" err="1"/>
              <a:t>does</a:t>
            </a:r>
            <a:r>
              <a:rPr lang="sv-SE" dirty="0"/>
              <a:t> not store </a:t>
            </a:r>
            <a:r>
              <a:rPr lang="sv-SE" dirty="0" err="1"/>
              <a:t>state</a:t>
            </a:r>
            <a:r>
              <a:rPr lang="sv-SE" dirty="0"/>
              <a:t>).</a:t>
            </a:r>
          </a:p>
          <a:p>
            <a:r>
              <a:rPr lang="sv-SE" dirty="0" err="1"/>
              <a:t>Important</a:t>
            </a:r>
            <a:r>
              <a:rPr lang="sv-SE" dirty="0"/>
              <a:t> combinational </a:t>
            </a:r>
            <a:r>
              <a:rPr lang="sv-SE" dirty="0" err="1"/>
              <a:t>circuits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:</a:t>
            </a:r>
          </a:p>
          <a:p>
            <a:pPr lvl="1"/>
            <a:r>
              <a:rPr lang="sv-SE" dirty="0" err="1"/>
              <a:t>Adders</a:t>
            </a:r>
            <a:r>
              <a:rPr lang="sv-SE" dirty="0"/>
              <a:t> (</a:t>
            </a:r>
            <a:r>
              <a:rPr lang="sv-SE" dirty="0" err="1"/>
              <a:t>performs</a:t>
            </a:r>
            <a:r>
              <a:rPr lang="sv-SE" dirty="0"/>
              <a:t> addition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numbers</a:t>
            </a:r>
            <a:r>
              <a:rPr lang="sv-SE" dirty="0"/>
              <a:t>).</a:t>
            </a:r>
          </a:p>
          <a:p>
            <a:pPr lvl="1"/>
            <a:r>
              <a:rPr lang="sv-SE" dirty="0" err="1"/>
              <a:t>Comparators</a:t>
            </a:r>
            <a:r>
              <a:rPr lang="sv-SE" dirty="0"/>
              <a:t> (checks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equal</a:t>
            </a:r>
            <a:r>
              <a:rPr lang="sv-SE" dirty="0"/>
              <a:t>).</a:t>
            </a:r>
          </a:p>
          <a:p>
            <a:pPr lvl="1"/>
            <a:r>
              <a:rPr lang="sv-SE" dirty="0"/>
              <a:t>ALUs (</a:t>
            </a:r>
            <a:r>
              <a:rPr lang="sv-SE" dirty="0" err="1"/>
              <a:t>performs</a:t>
            </a:r>
            <a:r>
              <a:rPr lang="sv-SE" dirty="0"/>
              <a:t> </a:t>
            </a:r>
            <a:r>
              <a:rPr lang="sv-SE" dirty="0" err="1"/>
              <a:t>logical</a:t>
            </a:r>
            <a:r>
              <a:rPr lang="sv-SE" dirty="0"/>
              <a:t> and </a:t>
            </a:r>
            <a:r>
              <a:rPr lang="sv-SE" dirty="0" err="1"/>
              <a:t>arithmetic</a:t>
            </a:r>
            <a:r>
              <a:rPr lang="sv-SE" dirty="0"/>
              <a:t> operations).</a:t>
            </a:r>
          </a:p>
          <a:p>
            <a:pPr lvl="1"/>
            <a:r>
              <a:rPr lang="sv-SE" dirty="0" err="1"/>
              <a:t>Multiplexors</a:t>
            </a:r>
            <a:r>
              <a:rPr lang="sv-SE" dirty="0"/>
              <a:t> (data </a:t>
            </a:r>
            <a:r>
              <a:rPr lang="sv-SE" dirty="0" err="1"/>
              <a:t>selectors</a:t>
            </a:r>
            <a:r>
              <a:rPr lang="sv-SE" dirty="0"/>
              <a:t>, </a:t>
            </a:r>
            <a:r>
              <a:rPr lang="sv-SE" dirty="0" err="1"/>
              <a:t>selects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several</a:t>
            </a:r>
            <a:r>
              <a:rPr lang="sv-SE" dirty="0"/>
              <a:t> inputs as output).</a:t>
            </a:r>
          </a:p>
          <a:p>
            <a:pPr lvl="1"/>
            <a:r>
              <a:rPr lang="sv-SE" dirty="0" err="1"/>
              <a:t>Decoders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69508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286E-CE6B-794E-0902-FC031633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Recommended</a:t>
            </a:r>
            <a:r>
              <a:rPr lang="sv-SE" dirty="0"/>
              <a:t> </a:t>
            </a:r>
            <a:r>
              <a:rPr lang="sv-SE" dirty="0" err="1"/>
              <a:t>reading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5050-2368-61F3-DBAD-5C059F87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Patterson &amp; </a:t>
            </a:r>
            <a:r>
              <a:rPr lang="sv-SE" dirty="0" err="1"/>
              <a:t>Hennessy</a:t>
            </a:r>
            <a:r>
              <a:rPr lang="sv-SE" dirty="0"/>
              <a:t>: Appendix A: A.1 – A.5, pages A-1 – A-37</a:t>
            </a:r>
          </a:p>
        </p:txBody>
      </p:sp>
    </p:spTree>
    <p:extLst>
      <p:ext uri="{BB962C8B-B14F-4D97-AF65-F5344CB8AC3E}">
        <p14:creationId xmlns:p14="http://schemas.microsoft.com/office/powerpoint/2010/main" val="66604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07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6B07-C514-4437-B4B7-780E6369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Digital (</a:t>
            </a:r>
            <a:r>
              <a:rPr lang="sv-SE" dirty="0" err="1"/>
              <a:t>Logic</a:t>
            </a:r>
            <a:r>
              <a:rPr lang="sv-SE" dirty="0"/>
              <a:t>) </a:t>
            </a:r>
            <a:r>
              <a:rPr lang="sv-SE" dirty="0" err="1"/>
              <a:t>circuits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0FD5F-DD07-49C2-B187-54DACF7F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All </a:t>
            </a:r>
            <a:r>
              <a:rPr lang="sv-SE" dirty="0" err="1"/>
              <a:t>components</a:t>
            </a:r>
            <a:r>
              <a:rPr lang="sv-SE" dirty="0"/>
              <a:t> in a computer system (like ALU, registers, </a:t>
            </a:r>
            <a:r>
              <a:rPr lang="sv-SE" dirty="0" err="1"/>
              <a:t>control</a:t>
            </a:r>
            <a:r>
              <a:rPr lang="sv-SE" dirty="0"/>
              <a:t> </a:t>
            </a:r>
            <a:r>
              <a:rPr lang="sv-SE" dirty="0" err="1"/>
              <a:t>unit</a:t>
            </a:r>
            <a:r>
              <a:rPr lang="sv-SE" dirty="0"/>
              <a:t>, </a:t>
            </a:r>
            <a:r>
              <a:rPr lang="sv-SE" dirty="0" err="1"/>
              <a:t>memory</a:t>
            </a:r>
            <a:r>
              <a:rPr lang="sv-SE" dirty="0"/>
              <a:t>)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examples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logic</a:t>
            </a:r>
            <a:r>
              <a:rPr lang="sv-SE" dirty="0"/>
              <a:t> </a:t>
            </a:r>
            <a:r>
              <a:rPr lang="sv-SE" dirty="0" err="1"/>
              <a:t>circuits</a:t>
            </a:r>
            <a:r>
              <a:rPr lang="sv-SE" dirty="0"/>
              <a:t>,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called</a:t>
            </a:r>
            <a:r>
              <a:rPr lang="sv-SE" dirty="0"/>
              <a:t> digital </a:t>
            </a:r>
            <a:r>
              <a:rPr lang="sv-SE" dirty="0" err="1"/>
              <a:t>circuits</a:t>
            </a:r>
            <a:r>
              <a:rPr lang="sv-SE" dirty="0"/>
              <a:t>.</a:t>
            </a:r>
          </a:p>
          <a:p>
            <a:r>
              <a:rPr lang="sv-SE" dirty="0"/>
              <a:t>Digital </a:t>
            </a:r>
            <a:r>
              <a:rPr lang="sv-SE" dirty="0" err="1"/>
              <a:t>circuits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hardware </a:t>
            </a:r>
            <a:r>
              <a:rPr lang="sv-SE" dirty="0" err="1"/>
              <a:t>components</a:t>
            </a:r>
            <a:r>
              <a:rPr lang="sv-SE" dirty="0"/>
              <a:t> (</a:t>
            </a:r>
            <a:r>
              <a:rPr lang="sv-SE" dirty="0" err="1"/>
              <a:t>based</a:t>
            </a:r>
            <a:r>
              <a:rPr lang="sv-SE" dirty="0"/>
              <a:t> on transistors)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manipulate</a:t>
            </a:r>
            <a:r>
              <a:rPr lang="sv-SE" dirty="0"/>
              <a:t> </a:t>
            </a:r>
            <a:r>
              <a:rPr lang="sv-SE" dirty="0" err="1"/>
              <a:t>binary</a:t>
            </a:r>
            <a:r>
              <a:rPr lang="sv-SE" dirty="0"/>
              <a:t> information.</a:t>
            </a:r>
          </a:p>
          <a:p>
            <a:r>
              <a:rPr lang="sv-SE" dirty="0"/>
              <a:t>The transistor </a:t>
            </a:r>
            <a:r>
              <a:rPr lang="sv-SE" dirty="0" err="1"/>
              <a:t>based</a:t>
            </a:r>
            <a:r>
              <a:rPr lang="sv-SE" dirty="0"/>
              <a:t> </a:t>
            </a:r>
            <a:r>
              <a:rPr lang="sv-SE" dirty="0" err="1"/>
              <a:t>electronic</a:t>
            </a:r>
            <a:r>
              <a:rPr lang="sv-SE" dirty="0"/>
              <a:t> </a:t>
            </a:r>
            <a:r>
              <a:rPr lang="sv-SE" dirty="0" err="1"/>
              <a:t>circuits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modelled</a:t>
            </a:r>
            <a:r>
              <a:rPr lang="sv-SE" dirty="0"/>
              <a:t> as </a:t>
            </a:r>
            <a:r>
              <a:rPr lang="sv-SE" i="1" dirty="0" err="1"/>
              <a:t>logic</a:t>
            </a:r>
            <a:r>
              <a:rPr lang="sv-SE" i="1" dirty="0"/>
              <a:t> gates</a:t>
            </a:r>
            <a:r>
              <a:rPr lang="sv-SE" dirty="0"/>
              <a:t>.</a:t>
            </a:r>
          </a:p>
          <a:p>
            <a:r>
              <a:rPr lang="sv-SE" dirty="0"/>
              <a:t>Designers </a:t>
            </a:r>
            <a:r>
              <a:rPr lang="sv-SE" dirty="0" err="1"/>
              <a:t>of</a:t>
            </a:r>
            <a:r>
              <a:rPr lang="sv-SE" dirty="0"/>
              <a:t> digital </a:t>
            </a:r>
            <a:r>
              <a:rPr lang="sv-SE" dirty="0" err="1"/>
              <a:t>circuits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ignore</a:t>
            </a:r>
            <a:r>
              <a:rPr lang="sv-SE" dirty="0"/>
              <a:t> the </a:t>
            </a:r>
            <a:r>
              <a:rPr lang="sv-SE" dirty="0" err="1"/>
              <a:t>internal</a:t>
            </a:r>
            <a:r>
              <a:rPr lang="sv-SE" dirty="0"/>
              <a:t> </a:t>
            </a:r>
            <a:r>
              <a:rPr lang="sv-SE" dirty="0" err="1"/>
              <a:t>electronics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gate.</a:t>
            </a:r>
          </a:p>
          <a:p>
            <a:r>
              <a:rPr lang="sv-SE" dirty="0"/>
              <a:t>A gate </a:t>
            </a:r>
            <a:r>
              <a:rPr lang="sv-SE" dirty="0" err="1"/>
              <a:t>implements</a:t>
            </a:r>
            <a:r>
              <a:rPr lang="sv-SE" dirty="0"/>
              <a:t> a </a:t>
            </a:r>
            <a:r>
              <a:rPr lang="sv-SE" dirty="0" err="1"/>
              <a:t>logical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basic</a:t>
            </a:r>
            <a:r>
              <a:rPr lang="sv-SE" dirty="0"/>
              <a:t> </a:t>
            </a:r>
            <a:r>
              <a:rPr lang="sv-SE" dirty="0" err="1"/>
              <a:t>logical</a:t>
            </a:r>
            <a:r>
              <a:rPr lang="sv-SE" dirty="0"/>
              <a:t> </a:t>
            </a:r>
            <a:r>
              <a:rPr lang="sv-SE" dirty="0" err="1"/>
              <a:t>functions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AND, OR, NOT.</a:t>
            </a:r>
          </a:p>
        </p:txBody>
      </p:sp>
    </p:spTree>
    <p:extLst>
      <p:ext uri="{BB962C8B-B14F-4D97-AF65-F5344CB8AC3E}">
        <p14:creationId xmlns:p14="http://schemas.microsoft.com/office/powerpoint/2010/main" val="6759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7F6D-314A-F4D8-BB42-F54C2B3B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and </a:t>
            </a:r>
            <a:r>
              <a:rPr lang="sv-SE" dirty="0" err="1"/>
              <a:t>values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6607-240B-63F5-2E50-360BE7B9A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take</a:t>
            </a:r>
            <a:r>
              <a:rPr lang="sv-SE" dirty="0"/>
              <a:t> on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different </a:t>
            </a:r>
            <a:r>
              <a:rPr lang="sv-SE" dirty="0" err="1"/>
              <a:t>names</a:t>
            </a:r>
            <a:r>
              <a:rPr lang="sv-SE" dirty="0"/>
              <a:t>: </a:t>
            </a:r>
            <a:r>
              <a:rPr lang="sv-SE" dirty="0" err="1"/>
              <a:t>True</a:t>
            </a:r>
            <a:r>
              <a:rPr lang="sv-SE" dirty="0"/>
              <a:t>/</a:t>
            </a:r>
            <a:r>
              <a:rPr lang="sv-SE" dirty="0" err="1"/>
              <a:t>False</a:t>
            </a:r>
            <a:r>
              <a:rPr lang="sv-SE" dirty="0"/>
              <a:t>, 1/0, </a:t>
            </a:r>
            <a:r>
              <a:rPr lang="sv-SE" dirty="0" err="1"/>
              <a:t>Yes</a:t>
            </a:r>
            <a:r>
              <a:rPr lang="sv-SE" dirty="0"/>
              <a:t>/No, </a:t>
            </a:r>
            <a:r>
              <a:rPr lang="sv-SE" dirty="0" err="1"/>
              <a:t>High</a:t>
            </a:r>
            <a:r>
              <a:rPr lang="sv-SE" dirty="0"/>
              <a:t>/</a:t>
            </a:r>
            <a:r>
              <a:rPr lang="sv-SE" dirty="0" err="1"/>
              <a:t>Low</a:t>
            </a:r>
            <a:r>
              <a:rPr lang="sv-SE" dirty="0"/>
              <a:t>.</a:t>
            </a:r>
          </a:p>
          <a:p>
            <a:r>
              <a:rPr lang="sv-SE" dirty="0" err="1"/>
              <a:t>Logical</a:t>
            </a:r>
            <a:r>
              <a:rPr lang="sv-SE" dirty="0"/>
              <a:t> operators </a:t>
            </a:r>
            <a:r>
              <a:rPr lang="sv-SE" dirty="0" err="1"/>
              <a:t>operate</a:t>
            </a:r>
            <a:r>
              <a:rPr lang="sv-SE" dirty="0"/>
              <a:t> on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.</a:t>
            </a:r>
          </a:p>
          <a:p>
            <a:r>
              <a:rPr lang="sv-SE" dirty="0" err="1"/>
              <a:t>Examples</a:t>
            </a:r>
            <a:r>
              <a:rPr lang="sv-SE" dirty="0"/>
              <a:t>: </a:t>
            </a:r>
          </a:p>
          <a:p>
            <a:pPr lvl="1"/>
            <a:r>
              <a:rPr lang="sv-SE" dirty="0"/>
              <a:t>1 AND 0 = 0</a:t>
            </a:r>
          </a:p>
          <a:p>
            <a:pPr lvl="1"/>
            <a:r>
              <a:rPr lang="sv-SE" dirty="0"/>
              <a:t>1 OR 0 = 1 </a:t>
            </a:r>
          </a:p>
          <a:p>
            <a:pPr lvl="1"/>
            <a:r>
              <a:rPr lang="sv-SE" dirty="0"/>
              <a:t>NOT 1 = 0</a:t>
            </a:r>
          </a:p>
        </p:txBody>
      </p:sp>
    </p:spTree>
    <p:extLst>
      <p:ext uri="{BB962C8B-B14F-4D97-AF65-F5344CB8AC3E}">
        <p14:creationId xmlns:p14="http://schemas.microsoft.com/office/powerpoint/2010/main" val="272861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6CD3-8D81-FF0F-C3E9-AE2B1CFB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Logic</a:t>
            </a:r>
            <a:r>
              <a:rPr lang="sv-SE" dirty="0"/>
              <a:t> (</a:t>
            </a:r>
            <a:r>
              <a:rPr lang="sv-SE" dirty="0" err="1"/>
              <a:t>Boolean</a:t>
            </a:r>
            <a:r>
              <a:rPr lang="sv-SE" dirty="0"/>
              <a:t>)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84711-C720-D338-49A2-DA63321A3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A </a:t>
                </a:r>
                <a:r>
                  <a:rPr lang="sv-SE" dirty="0" err="1"/>
                  <a:t>logic</a:t>
                </a:r>
                <a:r>
                  <a:rPr lang="sv-SE" dirty="0"/>
                  <a:t> expressions is an </a:t>
                </a:r>
                <a:r>
                  <a:rPr lang="sv-SE" dirty="0" err="1"/>
                  <a:t>algebraic</a:t>
                </a:r>
                <a:r>
                  <a:rPr lang="sv-SE" dirty="0"/>
                  <a:t> expressions </a:t>
                </a:r>
                <a:r>
                  <a:rPr lang="sv-SE" dirty="0" err="1"/>
                  <a:t>where</a:t>
                </a:r>
                <a:r>
                  <a:rPr lang="sv-SE" dirty="0"/>
                  <a:t> all </a:t>
                </a:r>
                <a:r>
                  <a:rPr lang="sv-SE" dirty="0" err="1"/>
                  <a:t>variables</a:t>
                </a:r>
                <a:r>
                  <a:rPr lang="sv-SE" dirty="0"/>
                  <a:t> </a:t>
                </a:r>
                <a:r>
                  <a:rPr lang="sv-SE" dirty="0" err="1"/>
                  <a:t>are</a:t>
                </a:r>
                <a:r>
                  <a:rPr lang="sv-SE" dirty="0"/>
                  <a:t> </a:t>
                </a:r>
                <a:r>
                  <a:rPr lang="sv-SE" dirty="0" err="1"/>
                  <a:t>logic</a:t>
                </a:r>
                <a:r>
                  <a:rPr lang="sv-SE" dirty="0"/>
                  <a:t> </a:t>
                </a:r>
                <a:r>
                  <a:rPr lang="sv-SE" dirty="0" err="1"/>
                  <a:t>variables</a:t>
                </a:r>
                <a:r>
                  <a:rPr lang="sv-SE" dirty="0"/>
                  <a:t>.</a:t>
                </a:r>
              </a:p>
              <a:p>
                <a:r>
                  <a:rPr lang="sv-SE" dirty="0" err="1"/>
                  <a:t>Logic</a:t>
                </a:r>
                <a:r>
                  <a:rPr lang="sv-SE" dirty="0"/>
                  <a:t> </a:t>
                </a:r>
                <a:r>
                  <a:rPr lang="sv-SE" dirty="0" err="1"/>
                  <a:t>variables</a:t>
                </a:r>
                <a:r>
                  <a:rPr lang="sv-SE" dirty="0"/>
                  <a:t> </a:t>
                </a:r>
                <a:r>
                  <a:rPr lang="sv-SE" dirty="0" err="1"/>
                  <a:t>are</a:t>
                </a:r>
                <a:r>
                  <a:rPr lang="sv-SE" dirty="0"/>
                  <a:t> </a:t>
                </a:r>
                <a:r>
                  <a:rPr lang="sv-SE" dirty="0" err="1"/>
                  <a:t>also</a:t>
                </a:r>
                <a:r>
                  <a:rPr lang="sv-SE" dirty="0"/>
                  <a:t> </a:t>
                </a:r>
                <a:r>
                  <a:rPr lang="sv-SE" dirty="0" err="1"/>
                  <a:t>called</a:t>
                </a:r>
                <a:r>
                  <a:rPr lang="sv-SE" dirty="0"/>
                  <a:t> </a:t>
                </a:r>
                <a:r>
                  <a:rPr lang="sv-SE" dirty="0" err="1"/>
                  <a:t>Boolean</a:t>
                </a:r>
                <a:r>
                  <a:rPr lang="sv-SE" dirty="0"/>
                  <a:t>, </a:t>
                </a:r>
                <a:r>
                  <a:rPr lang="sv-SE" dirty="0" err="1"/>
                  <a:t>after</a:t>
                </a:r>
                <a:r>
                  <a:rPr lang="sv-SE" dirty="0"/>
                  <a:t> the </a:t>
                </a:r>
                <a:r>
                  <a:rPr lang="sv-SE" dirty="0" err="1"/>
                  <a:t>mathematician</a:t>
                </a:r>
                <a:r>
                  <a:rPr lang="sv-SE" dirty="0"/>
                  <a:t> George </a:t>
                </a:r>
                <a:r>
                  <a:rPr lang="sv-SE" dirty="0" err="1"/>
                  <a:t>Boole</a:t>
                </a:r>
                <a:r>
                  <a:rPr lang="sv-SE" dirty="0"/>
                  <a:t>.</a:t>
                </a:r>
              </a:p>
              <a:p>
                <a:r>
                  <a:rPr lang="sv-SE" i="1" dirty="0" err="1"/>
                  <a:t>Boolean</a:t>
                </a:r>
                <a:r>
                  <a:rPr lang="sv-SE" i="1" dirty="0"/>
                  <a:t> algebra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be </a:t>
                </a:r>
                <a:r>
                  <a:rPr lang="sv-SE" dirty="0" err="1"/>
                  <a:t>used</a:t>
                </a:r>
                <a:r>
                  <a:rPr lang="sv-SE" dirty="0"/>
                  <a:t> to express </a:t>
                </a:r>
                <a:r>
                  <a:rPr lang="sv-SE" dirty="0" err="1"/>
                  <a:t>logical</a:t>
                </a:r>
                <a:r>
                  <a:rPr lang="sv-SE" dirty="0"/>
                  <a:t> </a:t>
                </a:r>
                <a:r>
                  <a:rPr lang="sv-SE" dirty="0" err="1"/>
                  <a:t>functions</a:t>
                </a:r>
                <a:r>
                  <a:rPr lang="sv-SE" dirty="0"/>
                  <a:t> in a </a:t>
                </a:r>
                <a:r>
                  <a:rPr lang="sv-SE" dirty="0" err="1"/>
                  <a:t>mathematical</a:t>
                </a:r>
                <a:r>
                  <a:rPr lang="sv-SE" dirty="0"/>
                  <a:t> </a:t>
                </a:r>
                <a:r>
                  <a:rPr lang="sv-SE" dirty="0" err="1"/>
                  <a:t>way</a:t>
                </a:r>
                <a:r>
                  <a:rPr lang="sv-SE" dirty="0"/>
                  <a:t>.</a:t>
                </a:r>
              </a:p>
              <a:p>
                <a:pPr lvl="1"/>
                <a:r>
                  <a:rPr lang="sv-SE" dirty="0"/>
                  <a:t>Symbol + is </a:t>
                </a:r>
                <a:r>
                  <a:rPr lang="sv-SE" dirty="0" err="1"/>
                  <a:t>used</a:t>
                </a:r>
                <a:r>
                  <a:rPr lang="sv-SE" dirty="0"/>
                  <a:t> for the OR </a:t>
                </a:r>
                <a:r>
                  <a:rPr lang="sv-SE" dirty="0" err="1"/>
                  <a:t>function</a:t>
                </a:r>
                <a:r>
                  <a:rPr lang="sv-SE" dirty="0"/>
                  <a:t>, for </a:t>
                </a:r>
                <a:r>
                  <a:rPr lang="sv-SE" dirty="0" err="1"/>
                  <a:t>example</a:t>
                </a:r>
                <a:r>
                  <a:rPr lang="sv-SE" dirty="0"/>
                  <a:t>, 1+0=1, 0+0=0, 1+1=1</a:t>
                </a:r>
              </a:p>
              <a:p>
                <a:pPr lvl="1"/>
                <a:r>
                  <a:rPr lang="sv-SE" dirty="0"/>
                  <a:t>Symbol </a:t>
                </a:r>
                <a:r>
                  <a:rPr lang="sv-SE" dirty="0">
                    <a:sym typeface="Symbol" panose="05050102010706020507" pitchFamily="18" charset="2"/>
                  </a:rPr>
                  <a:t> is </a:t>
                </a:r>
                <a:r>
                  <a:rPr lang="sv-SE" dirty="0" err="1">
                    <a:sym typeface="Symbol" panose="05050102010706020507" pitchFamily="18" charset="2"/>
                  </a:rPr>
                  <a:t>used</a:t>
                </a:r>
                <a:r>
                  <a:rPr lang="sv-SE" dirty="0">
                    <a:sym typeface="Symbol" panose="05050102010706020507" pitchFamily="18" charset="2"/>
                  </a:rPr>
                  <a:t> for the AND </a:t>
                </a:r>
                <a:r>
                  <a:rPr lang="sv-SE" dirty="0" err="1">
                    <a:sym typeface="Symbol" panose="05050102010706020507" pitchFamily="18" charset="2"/>
                  </a:rPr>
                  <a:t>function</a:t>
                </a:r>
                <a:r>
                  <a:rPr lang="sv-SE" dirty="0">
                    <a:sym typeface="Symbol" panose="05050102010706020507" pitchFamily="18" charset="2"/>
                  </a:rPr>
                  <a:t>, for </a:t>
                </a:r>
                <a:r>
                  <a:rPr lang="sv-SE" dirty="0" err="1">
                    <a:sym typeface="Symbol" panose="05050102010706020507" pitchFamily="18" charset="2"/>
                  </a:rPr>
                  <a:t>example</a:t>
                </a:r>
                <a:r>
                  <a:rPr lang="sv-SE" dirty="0">
                    <a:sym typeface="Symbol" panose="05050102010706020507" pitchFamily="18" charset="2"/>
                  </a:rPr>
                  <a:t>, 10=0, 00=0, 11=1</a:t>
                </a:r>
              </a:p>
              <a:p>
                <a:pPr lvl="1"/>
                <a:r>
                  <a:rPr lang="sv-SE" dirty="0">
                    <a:sym typeface="Symbol" panose="05050102010706020507" pitchFamily="18" charset="2"/>
                  </a:rPr>
                  <a:t>A </a:t>
                </a:r>
                <a:r>
                  <a:rPr lang="sv-SE" dirty="0" err="1">
                    <a:sym typeface="Symbol" panose="05050102010706020507" pitchFamily="18" charset="2"/>
                  </a:rPr>
                  <a:t>line</a:t>
                </a:r>
                <a:r>
                  <a:rPr lang="sv-SE" dirty="0">
                    <a:sym typeface="Symbol" panose="05050102010706020507" pitchFamily="18" charset="2"/>
                  </a:rPr>
                  <a:t> over the </a:t>
                </a:r>
                <a:r>
                  <a:rPr lang="sv-SE" dirty="0" err="1">
                    <a:sym typeface="Symbol" panose="05050102010706020507" pitchFamily="18" charset="2"/>
                  </a:rPr>
                  <a:t>variable</a:t>
                </a:r>
                <a:r>
                  <a:rPr lang="sv-SE" dirty="0">
                    <a:sym typeface="Symbol" panose="05050102010706020507" pitchFamily="18" charset="2"/>
                  </a:rPr>
                  <a:t>/</a:t>
                </a:r>
                <a:r>
                  <a:rPr lang="sv-SE" dirty="0" err="1">
                    <a:sym typeface="Symbol" panose="05050102010706020507" pitchFamily="18" charset="2"/>
                  </a:rPr>
                  <a:t>value</a:t>
                </a:r>
                <a:r>
                  <a:rPr lang="sv-SE" dirty="0">
                    <a:sym typeface="Symbol" panose="05050102010706020507" pitchFamily="18" charset="2"/>
                  </a:rPr>
                  <a:t> </a:t>
                </a:r>
                <a:r>
                  <a:rPr lang="sv-SE" dirty="0" err="1">
                    <a:sym typeface="Symbol" panose="05050102010706020507" pitchFamily="18" charset="2"/>
                  </a:rPr>
                  <a:t>used</a:t>
                </a:r>
                <a:r>
                  <a:rPr lang="sv-SE" dirty="0">
                    <a:sym typeface="Symbol" panose="05050102010706020507" pitchFamily="18" charset="2"/>
                  </a:rPr>
                  <a:t> for NOT, </a:t>
                </a:r>
                <a:r>
                  <a:rPr lang="sv-SE" dirty="0" err="1">
                    <a:sym typeface="Symbol" panose="05050102010706020507" pitchFamily="18" charset="2"/>
                  </a:rPr>
                  <a:t>exemple</a:t>
                </a:r>
                <a:r>
                  <a:rPr lang="sv-SE" dirty="0">
                    <a:sym typeface="Symbol" panose="05050102010706020507" pitchFamily="18" charset="2"/>
                  </a:rPr>
                  <a:t>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sv-SE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</m:bar>
                    <m:r>
                      <a:rPr lang="sv-SE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=0</m:t>
                    </m:r>
                  </m:oMath>
                </a14:m>
                <a:r>
                  <a:rPr lang="sv-SE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sv-SE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e>
                    </m:bar>
                    <m:r>
                      <a:rPr lang="sv-SE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</m:t>
                    </m:r>
                  </m:oMath>
                </a14:m>
                <a:r>
                  <a:rPr lang="sv-SE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84711-C720-D338-49A2-DA63321A3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8" t="-2258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27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2D84F-61DA-2597-15CF-FA23A194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Truth</a:t>
            </a:r>
            <a:r>
              <a:rPr lang="sv-SE" dirty="0"/>
              <a:t> </a:t>
            </a:r>
            <a:r>
              <a:rPr lang="sv-SE" dirty="0" err="1"/>
              <a:t>tables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E07E-5A49-1B6C-F192-6003DBB2B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79999"/>
            <a:ext cx="11113200" cy="1300096"/>
          </a:xfrm>
        </p:spPr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truth</a:t>
            </a:r>
            <a:r>
              <a:rPr lang="sv-SE" dirty="0"/>
              <a:t> table is a </a:t>
            </a:r>
            <a:r>
              <a:rPr lang="sv-SE" dirty="0" err="1"/>
              <a:t>way</a:t>
            </a:r>
            <a:r>
              <a:rPr lang="sv-SE" dirty="0"/>
              <a:t> to </a:t>
            </a:r>
            <a:r>
              <a:rPr lang="sv-SE" dirty="0" err="1"/>
              <a:t>describe</a:t>
            </a:r>
            <a:r>
              <a:rPr lang="sv-SE" dirty="0"/>
              <a:t> all </a:t>
            </a:r>
            <a:r>
              <a:rPr lang="sv-SE" dirty="0" err="1"/>
              <a:t>possible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Boolean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.</a:t>
            </a:r>
          </a:p>
          <a:p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useful</a:t>
            </a:r>
            <a:r>
              <a:rPr lang="sv-SE" dirty="0"/>
              <a:t> for </a:t>
            </a:r>
            <a:r>
              <a:rPr lang="sv-SE" dirty="0" err="1"/>
              <a:t>Boolean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up</a:t>
            </a:r>
            <a:r>
              <a:rPr lang="sv-SE" dirty="0"/>
              <a:t> to 4 </a:t>
            </a:r>
            <a:r>
              <a:rPr lang="sv-SE" dirty="0" err="1"/>
              <a:t>variables</a:t>
            </a:r>
            <a:r>
              <a:rPr lang="sv-SE" dirty="0"/>
              <a:t>. Not practical for </a:t>
            </a:r>
            <a:r>
              <a:rPr lang="sv-SE" dirty="0" err="1"/>
              <a:t>functions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, as the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rows</a:t>
            </a:r>
            <a:r>
              <a:rPr lang="sv-SE" dirty="0"/>
              <a:t> </a:t>
            </a:r>
            <a:r>
              <a:rPr lang="sv-SE" dirty="0" err="1"/>
              <a:t>grow</a:t>
            </a:r>
            <a:r>
              <a:rPr lang="sv-SE" dirty="0"/>
              <a:t> </a:t>
            </a:r>
            <a:r>
              <a:rPr lang="sv-SE" dirty="0" err="1"/>
              <a:t>exponentially</a:t>
            </a:r>
            <a:r>
              <a:rPr lang="sv-SE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677B6-79A3-4CED-239F-B52B02770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169" y="3529997"/>
            <a:ext cx="3209925" cy="2152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33584C-8F36-C95B-49BA-F1DB7F282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12" y="3868134"/>
            <a:ext cx="13811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3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F92B-D463-5125-510B-6D15D3D0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Truth</a:t>
            </a:r>
            <a:r>
              <a:rPr lang="sv-SE" dirty="0"/>
              <a:t> table for a </a:t>
            </a:r>
            <a:r>
              <a:rPr lang="sv-SE" dirty="0" err="1"/>
              <a:t>complex</a:t>
            </a:r>
            <a:r>
              <a:rPr lang="sv-SE" dirty="0"/>
              <a:t>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15673-EBC5-F2E5-E506-239BE8FF3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79999"/>
            <a:ext cx="11113200" cy="578643"/>
          </a:xfrm>
        </p:spPr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Boolean</a:t>
            </a:r>
            <a:r>
              <a:rPr lang="sv-SE" dirty="0"/>
              <a:t> expression (A+B)</a:t>
            </a:r>
            <a:r>
              <a:rPr lang="sv-SE" dirty="0">
                <a:sym typeface="Symbol" panose="05050102010706020507" pitchFamily="18" charset="2"/>
              </a:rPr>
              <a:t> C </a:t>
            </a:r>
            <a:r>
              <a:rPr lang="sv-SE" dirty="0" err="1">
                <a:sym typeface="Symbol" panose="05050102010706020507" pitchFamily="18" charset="2"/>
              </a:rPr>
              <a:t>can</a:t>
            </a:r>
            <a:r>
              <a:rPr lang="sv-SE" dirty="0">
                <a:sym typeface="Symbol" panose="05050102010706020507" pitchFamily="18" charset="2"/>
              </a:rPr>
              <a:t> be </a:t>
            </a:r>
            <a:r>
              <a:rPr lang="sv-SE" dirty="0" err="1">
                <a:sym typeface="Symbol" panose="05050102010706020507" pitchFamily="18" charset="2"/>
              </a:rPr>
              <a:t>expressed</a:t>
            </a:r>
            <a:r>
              <a:rPr lang="sv-SE" dirty="0">
                <a:sym typeface="Symbol" panose="05050102010706020507" pitchFamily="18" charset="2"/>
              </a:rPr>
              <a:t> </a:t>
            </a:r>
            <a:r>
              <a:rPr lang="sv-SE" dirty="0" err="1">
                <a:sym typeface="Symbol" panose="05050102010706020507" pitchFamily="18" charset="2"/>
              </a:rPr>
              <a:t>with</a:t>
            </a:r>
            <a:r>
              <a:rPr lang="sv-SE" dirty="0">
                <a:sym typeface="Symbol" panose="05050102010706020507" pitchFamily="18" charset="2"/>
              </a:rPr>
              <a:t> the </a:t>
            </a:r>
            <a:r>
              <a:rPr lang="sv-SE" dirty="0" err="1">
                <a:sym typeface="Symbol" panose="05050102010706020507" pitchFamily="18" charset="2"/>
              </a:rPr>
              <a:t>following</a:t>
            </a:r>
            <a:r>
              <a:rPr lang="sv-SE" dirty="0">
                <a:sym typeface="Symbol" panose="05050102010706020507" pitchFamily="18" charset="2"/>
              </a:rPr>
              <a:t> </a:t>
            </a:r>
            <a:r>
              <a:rPr lang="sv-SE" dirty="0" err="1">
                <a:sym typeface="Symbol" panose="05050102010706020507" pitchFamily="18" charset="2"/>
              </a:rPr>
              <a:t>truth</a:t>
            </a:r>
            <a:r>
              <a:rPr lang="sv-SE" dirty="0">
                <a:sym typeface="Symbol" panose="05050102010706020507" pitchFamily="18" charset="2"/>
              </a:rPr>
              <a:t> table</a:t>
            </a:r>
            <a:endParaRPr lang="sv-S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7ECF966-14C4-450F-0E48-6B876E29F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35176"/>
              </p:ext>
            </p:extLst>
          </p:nvPr>
        </p:nvGraphicFramePr>
        <p:xfrm>
          <a:off x="2499919" y="2630579"/>
          <a:ext cx="310885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2360268265"/>
                    </a:ext>
                  </a:extLst>
                </a:gridCol>
                <a:gridCol w="419449">
                  <a:extLst>
                    <a:ext uri="{9D8B030D-6E8A-4147-A177-3AD203B41FA5}">
                      <a16:colId xmlns:a16="http://schemas.microsoft.com/office/drawing/2014/main" val="2447216507"/>
                    </a:ext>
                  </a:extLst>
                </a:gridCol>
                <a:gridCol w="503340">
                  <a:extLst>
                    <a:ext uri="{9D8B030D-6E8A-4147-A177-3AD203B41FA5}">
                      <a16:colId xmlns:a16="http://schemas.microsoft.com/office/drawing/2014/main" val="356754993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1055195727"/>
                    </a:ext>
                  </a:extLst>
                </a:gridCol>
                <a:gridCol w="1034320">
                  <a:extLst>
                    <a:ext uri="{9D8B030D-6E8A-4147-A177-3AD203B41FA5}">
                      <a16:colId xmlns:a16="http://schemas.microsoft.com/office/drawing/2014/main" val="2464499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(A+B)</a:t>
                      </a:r>
                      <a:r>
                        <a:rPr lang="sv-SE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C</a:t>
                      </a:r>
                      <a:endParaRPr lang="sv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0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3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23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87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10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66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60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2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74833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71D7D8-ACE6-CAB0-7F20-B22D2C4A5A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4356" y="2662260"/>
                <a:ext cx="4289064" cy="38357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sv-SE" dirty="0"/>
                  <a:t>The </a:t>
                </a:r>
                <a:r>
                  <a:rPr lang="sv-SE" dirty="0" err="1"/>
                  <a:t>function</a:t>
                </a:r>
                <a:r>
                  <a:rPr lang="sv-SE" dirty="0"/>
                  <a:t> </a:t>
                </a:r>
                <a:r>
                  <a:rPr lang="sv-SE" dirty="0" err="1"/>
                  <a:t>can</a:t>
                </a:r>
                <a:r>
                  <a:rPr lang="sv-SE" dirty="0"/>
                  <a:t> </a:t>
                </a:r>
                <a:r>
                  <a:rPr lang="sv-SE" dirty="0" err="1"/>
                  <a:t>also</a:t>
                </a:r>
                <a:r>
                  <a:rPr lang="sv-SE" dirty="0"/>
                  <a:t> be </a:t>
                </a:r>
                <a:r>
                  <a:rPr lang="sv-SE" dirty="0" err="1"/>
                  <a:t>expressed</a:t>
                </a:r>
                <a:r>
                  <a:rPr lang="sv-SE" dirty="0"/>
                  <a:t> as a ”</a:t>
                </a:r>
                <a:r>
                  <a:rPr lang="sv-SE" dirty="0" err="1"/>
                  <a:t>sum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minterms”</a:t>
                </a:r>
              </a:p>
              <a:p>
                <a:r>
                  <a:rPr lang="sv-SE" dirty="0" err="1"/>
                  <a:t>Every</a:t>
                </a:r>
                <a:r>
                  <a:rPr lang="sv-SE" dirty="0"/>
                  <a:t> </a:t>
                </a:r>
                <a:r>
                  <a:rPr lang="sv-SE" dirty="0" err="1"/>
                  <a:t>minterm</a:t>
                </a:r>
                <a:r>
                  <a:rPr lang="sv-SE" dirty="0"/>
                  <a:t> </a:t>
                </a:r>
                <a:r>
                  <a:rPr lang="sv-SE" dirty="0" err="1"/>
                  <a:t>corresponds</a:t>
                </a:r>
                <a:r>
                  <a:rPr lang="sv-SE" dirty="0"/>
                  <a:t> to a </a:t>
                </a:r>
                <a:r>
                  <a:rPr lang="sv-SE" dirty="0" err="1"/>
                  <a:t>row</a:t>
                </a:r>
                <a:r>
                  <a:rPr lang="sv-SE" dirty="0"/>
                  <a:t> </a:t>
                </a:r>
                <a:r>
                  <a:rPr lang="sv-SE" dirty="0" err="1"/>
                  <a:t>where</a:t>
                </a:r>
                <a:r>
                  <a:rPr lang="sv-SE" dirty="0"/>
                  <a:t> the </a:t>
                </a:r>
                <a:r>
                  <a:rPr lang="sv-SE" dirty="0" err="1"/>
                  <a:t>value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the expression is 1.</a:t>
                </a:r>
              </a:p>
              <a:p>
                <a:r>
                  <a:rPr lang="sv-SE" dirty="0"/>
                  <a:t>In </a:t>
                </a:r>
                <a:r>
                  <a:rPr lang="sv-SE" dirty="0" err="1"/>
                  <a:t>this</a:t>
                </a:r>
                <a:r>
                  <a:rPr lang="sv-SE" dirty="0"/>
                  <a:t> </a:t>
                </a:r>
                <a:r>
                  <a:rPr lang="sv-SE" dirty="0" err="1"/>
                  <a:t>case</a:t>
                </a:r>
                <a:r>
                  <a:rPr lang="sv-SE" dirty="0"/>
                  <a:t>: </a:t>
                </a:r>
                <a:br>
                  <a:rPr lang="sv-SE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bar>
                      <m:barPr>
                        <m:pos m:val="top"/>
                        <m:ctrlP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bar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v-SE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v-S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sv-SE" sz="20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71D7D8-ACE6-CAB0-7F20-B22D2C4A5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356" y="2662260"/>
                <a:ext cx="4289064" cy="3835740"/>
              </a:xfrm>
              <a:prstGeom prst="rect">
                <a:avLst/>
              </a:prstGeom>
              <a:blipFill>
                <a:blip r:embed="rId2"/>
                <a:stretch>
                  <a:fillRect l="-1991" t="-222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40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F57C-2789-24CB-1CBB-BB0E1BBC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Logic</a:t>
            </a:r>
            <a:r>
              <a:rPr lang="sv-SE" dirty="0"/>
              <a:t>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57A36-A5CE-B5B8-1160-1EB368E45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logic</a:t>
            </a:r>
            <a:r>
              <a:rPr lang="sv-SE" dirty="0"/>
              <a:t> gate is the </a:t>
            </a:r>
            <a:r>
              <a:rPr lang="sv-SE" dirty="0" err="1"/>
              <a:t>basic</a:t>
            </a:r>
            <a:r>
              <a:rPr lang="sv-SE" dirty="0"/>
              <a:t> </a:t>
            </a:r>
            <a:r>
              <a:rPr lang="sv-SE" dirty="0" err="1"/>
              <a:t>building</a:t>
            </a:r>
            <a:r>
              <a:rPr lang="sv-SE" dirty="0"/>
              <a:t> block for digital </a:t>
            </a:r>
            <a:r>
              <a:rPr lang="sv-SE" dirty="0" err="1"/>
              <a:t>circuit</a:t>
            </a:r>
            <a:r>
              <a:rPr lang="sv-SE" dirty="0"/>
              <a:t>.</a:t>
            </a:r>
          </a:p>
          <a:p>
            <a:r>
              <a:rPr lang="sv-SE" dirty="0"/>
              <a:t>AND, OR, NOT </a:t>
            </a:r>
            <a:r>
              <a:rPr lang="sv-SE" dirty="0" err="1"/>
              <a:t>are</a:t>
            </a:r>
            <a:r>
              <a:rPr lang="sv-SE" dirty="0"/>
              <a:t> the </a:t>
            </a:r>
            <a:r>
              <a:rPr lang="sv-SE" dirty="0" err="1"/>
              <a:t>most</a:t>
            </a:r>
            <a:r>
              <a:rPr lang="sv-SE" dirty="0"/>
              <a:t> </a:t>
            </a:r>
            <a:r>
              <a:rPr lang="sv-SE" dirty="0" err="1"/>
              <a:t>important</a:t>
            </a:r>
            <a:r>
              <a:rPr lang="sv-SE" dirty="0"/>
              <a:t> gates. </a:t>
            </a:r>
          </a:p>
          <a:p>
            <a:r>
              <a:rPr lang="sv-SE" dirty="0"/>
              <a:t>All </a:t>
            </a:r>
            <a:r>
              <a:rPr lang="sv-SE" dirty="0" err="1"/>
              <a:t>logic</a:t>
            </a:r>
            <a:r>
              <a:rPr lang="sv-SE" dirty="0"/>
              <a:t> </a:t>
            </a:r>
            <a:r>
              <a:rPr lang="sv-SE" dirty="0" err="1"/>
              <a:t>functions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implemented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three</a:t>
            </a:r>
            <a:r>
              <a:rPr lang="sv-SE" dirty="0"/>
              <a:t> gates!</a:t>
            </a:r>
          </a:p>
          <a:p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special </a:t>
            </a:r>
            <a:r>
              <a:rPr lang="sv-SE" dirty="0" err="1"/>
              <a:t>functions</a:t>
            </a:r>
            <a:r>
              <a:rPr lang="sv-SE" dirty="0"/>
              <a:t> </a:t>
            </a:r>
            <a:r>
              <a:rPr lang="sv-SE" dirty="0" err="1"/>
              <a:t>such</a:t>
            </a:r>
            <a:r>
              <a:rPr lang="sv-SE" dirty="0"/>
              <a:t> as NOR, NAND, XOR </a:t>
            </a:r>
            <a:r>
              <a:rPr lang="sv-SE" dirty="0" err="1"/>
              <a:t>available</a:t>
            </a:r>
            <a:r>
              <a:rPr lang="sv-SE" dirty="0"/>
              <a:t> as gates.</a:t>
            </a:r>
          </a:p>
          <a:p>
            <a:r>
              <a:rPr lang="sv-SE" dirty="0" err="1"/>
              <a:t>Internally</a:t>
            </a:r>
            <a:r>
              <a:rPr lang="sv-SE" dirty="0"/>
              <a:t>, a gate is </a:t>
            </a:r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transistors.</a:t>
            </a:r>
          </a:p>
          <a:p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common standards for gates:</a:t>
            </a:r>
          </a:p>
          <a:p>
            <a:pPr lvl="1"/>
            <a:r>
              <a:rPr lang="sv-SE" dirty="0" err="1"/>
              <a:t>Distinctly</a:t>
            </a:r>
            <a:r>
              <a:rPr lang="sv-SE" dirty="0"/>
              <a:t> </a:t>
            </a:r>
            <a:r>
              <a:rPr lang="sv-SE" dirty="0" err="1"/>
              <a:t>shaped</a:t>
            </a:r>
            <a:r>
              <a:rPr lang="sv-SE" dirty="0"/>
              <a:t> symbols, common in </a:t>
            </a:r>
            <a:r>
              <a:rPr lang="sv-SE" dirty="0" err="1"/>
              <a:t>America</a:t>
            </a:r>
            <a:endParaRPr lang="sv-SE" dirty="0"/>
          </a:p>
          <a:p>
            <a:pPr lvl="1"/>
            <a:r>
              <a:rPr lang="sv-SE" dirty="0" err="1"/>
              <a:t>Rectangular</a:t>
            </a:r>
            <a:r>
              <a:rPr lang="sv-SE" dirty="0"/>
              <a:t> </a:t>
            </a:r>
            <a:r>
              <a:rPr lang="sv-SE" dirty="0" err="1"/>
              <a:t>shaped</a:t>
            </a:r>
            <a:r>
              <a:rPr lang="sv-SE" dirty="0"/>
              <a:t> symbols, common in </a:t>
            </a:r>
            <a:r>
              <a:rPr lang="sv-SE" dirty="0" err="1"/>
              <a:t>Europe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1041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4892-C96E-ED2A-B863-9D4207B9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Basic </a:t>
            </a:r>
            <a:r>
              <a:rPr lang="sv-SE" dirty="0" err="1"/>
              <a:t>logic</a:t>
            </a:r>
            <a:r>
              <a:rPr lang="sv-SE" dirty="0"/>
              <a:t> gates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E1EFE-DA80-64B3-F4CA-2053BF92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991" y="360000"/>
            <a:ext cx="7232009" cy="821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C499A-AE2D-9924-4881-A159705E1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991" y="1181819"/>
            <a:ext cx="7232009" cy="1186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3FECE0-03DE-68B7-6A18-D4FDA2F08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823" y="2343328"/>
            <a:ext cx="7232009" cy="34037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B0ADC9-7B24-0DF6-3144-6BE40A9F0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79999"/>
            <a:ext cx="3603375" cy="3792232"/>
          </a:xfrm>
        </p:spPr>
        <p:txBody>
          <a:bodyPr/>
          <a:lstStyle/>
          <a:p>
            <a:r>
              <a:rPr lang="sv-SE" dirty="0"/>
              <a:t>Table from </a:t>
            </a:r>
            <a:r>
              <a:rPr lang="sv-SE" dirty="0" err="1"/>
              <a:t>Wikipedia</a:t>
            </a:r>
            <a:endParaRPr lang="sv-SE" dirty="0"/>
          </a:p>
          <a:p>
            <a:pPr marL="0" indent="0">
              <a:buNone/>
            </a:pPr>
            <a:r>
              <a:rPr lang="sv-SE" dirty="0">
                <a:hlinkClick r:id="rId5"/>
              </a:rPr>
              <a:t>https://en.wikipedia.org/wiki/Logic_gate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8600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Linnéuniversitetet">
      <a:dk1>
        <a:sysClr val="windowText" lastClr="000000"/>
      </a:dk1>
      <a:lt1>
        <a:sysClr val="window" lastClr="FFFFFF"/>
      </a:lt1>
      <a:dk2>
        <a:srgbClr val="333333"/>
      </a:dk2>
      <a:lt2>
        <a:srgbClr val="E0DED8"/>
      </a:lt2>
      <a:accent1>
        <a:srgbClr val="FFE000"/>
      </a:accent1>
      <a:accent2>
        <a:srgbClr val="F142BF"/>
      </a:accent2>
      <a:accent3>
        <a:srgbClr val="4CC010"/>
      </a:accent3>
      <a:accent4>
        <a:srgbClr val="B281FE"/>
      </a:accent4>
      <a:accent5>
        <a:srgbClr val="56C5FF"/>
      </a:accent5>
      <a:accent6>
        <a:srgbClr val="FF963E"/>
      </a:accent6>
      <a:hlink>
        <a:srgbClr val="0563C1"/>
      </a:hlink>
      <a:folHlink>
        <a:srgbClr val="954F72"/>
      </a:folHlink>
    </a:clrScheme>
    <a:fontScheme name="Linnéuniversitete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-lnu-v220322.potx" id="{A13423DE-1232-46A4-BB02-E5B721966070}" vid="{358788E1-4EBA-4DB4-B489-AE6A3A41EF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7B5A2BE896884DBF64A74CBE3ADF48" ma:contentTypeVersion="2" ma:contentTypeDescription="Create a new document." ma:contentTypeScope="" ma:versionID="eab9583dc229918ce4e1ed90431381af">
  <xsd:schema xmlns:xsd="http://www.w3.org/2001/XMLSchema" xmlns:xs="http://www.w3.org/2001/XMLSchema" xmlns:p="http://schemas.microsoft.com/office/2006/metadata/properties" xmlns:ns2="fcc5c06c-2abc-4316-8170-3edfc616a328" targetNamespace="http://schemas.microsoft.com/office/2006/metadata/properties" ma:root="true" ma:fieldsID="5c8304b48a7d0c38a9362f750682d69d" ns2:_="">
    <xsd:import namespace="fcc5c06c-2abc-4316-8170-3edfc616a3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c5c06c-2abc-4316-8170-3edfc616a3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D9E9E2-228A-4E63-901B-579530EFD1EE}">
  <ds:schemaRefs>
    <ds:schemaRef ds:uri="http://purl.org/dc/dcmitype/"/>
    <ds:schemaRef ds:uri="http://schemas.microsoft.com/office/2006/metadata/properties"/>
    <ds:schemaRef ds:uri="http://purl.org/dc/elements/1.1/"/>
    <ds:schemaRef ds:uri="fcc5c06c-2abc-4316-8170-3edfc616a328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3AC0159-EBBC-4DE6-9CE4-FC8750C06B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F1870A-4449-4D66-ADFD-99A9B0BEDF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c5c06c-2abc-4316-8170-3edfc616a3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EN-lnu-v220322</Template>
  <TotalTime>721</TotalTime>
  <Words>1309</Words>
  <Application>Microsoft Office PowerPoint</Application>
  <PresentationFormat>Widescreen</PresentationFormat>
  <Paragraphs>183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Symbol</vt:lpstr>
      <vt:lpstr>Times New Roman</vt:lpstr>
      <vt:lpstr>Office-tema</vt:lpstr>
      <vt:lpstr>2DT901:  Computer Organization Lecture 4</vt:lpstr>
      <vt:lpstr>Components in a computer</vt:lpstr>
      <vt:lpstr>Digital (Logic) circuits</vt:lpstr>
      <vt:lpstr>Binary variables and values</vt:lpstr>
      <vt:lpstr>Logic (Boolean) expressions</vt:lpstr>
      <vt:lpstr>Truth tables</vt:lpstr>
      <vt:lpstr>Example: Truth table for a complex expression</vt:lpstr>
      <vt:lpstr>Logic gates</vt:lpstr>
      <vt:lpstr>Basic logic gates</vt:lpstr>
      <vt:lpstr>How are the gates constructed?</vt:lpstr>
      <vt:lpstr>Transistor implementation of basic gates</vt:lpstr>
      <vt:lpstr>Implementing logic functions</vt:lpstr>
      <vt:lpstr>Simulation of digital circuits</vt:lpstr>
      <vt:lpstr>The XOR function</vt:lpstr>
      <vt:lpstr>Boolean function for XOR</vt:lpstr>
      <vt:lpstr>How to implement a Boolean function</vt:lpstr>
      <vt:lpstr>Implementation with logic gates</vt:lpstr>
      <vt:lpstr>Logic gates as physical components</vt:lpstr>
      <vt:lpstr>Implementation of a combinational function</vt:lpstr>
      <vt:lpstr>Combinational circuits: Examples</vt:lpstr>
      <vt:lpstr>Recommended reading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2DT901:  Computer technology 1  Lecture 2</dc:title>
  <dc:creator>Tomas Nilsson</dc:creator>
  <cp:lastModifiedBy>Tomas Nilsson</cp:lastModifiedBy>
  <cp:revision>12</cp:revision>
  <dcterms:created xsi:type="dcterms:W3CDTF">2023-03-28T08:36:29Z</dcterms:created>
  <dcterms:modified xsi:type="dcterms:W3CDTF">2023-04-19T13:07:22Z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0x0101008D7B5A2BE896884DBF64A74CBE3ADF48</vt:lpwstr>
  </property>
</Properties>
</file>