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FEAE-B987-48B1-B12C-A931115C9EF4}" v="8" dt="2023-04-21T12:21:11.220"/>
    <p1510:client id="{E01081F7-EBAD-428D-A731-59B11A29A258}" v="629" dt="2023-04-20T06:57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2E0CFEAE-B987-48B1-B12C-A931115C9EF4}"/>
    <pc:docChg chg="modSld">
      <pc:chgData name="Tomas Nilsson" userId="bqELrC8O/8LIyiCgQlajXm4p37F0lT4+djojDjUduvo=" providerId="None" clId="Web-{2E0CFEAE-B987-48B1-B12C-A931115C9EF4}" dt="2023-04-21T12:21:11.220" v="5" actId="14100"/>
      <pc:docMkLst>
        <pc:docMk/>
      </pc:docMkLst>
      <pc:sldChg chg="addSp modSp">
        <pc:chgData name="Tomas Nilsson" userId="bqELrC8O/8LIyiCgQlajXm4p37F0lT4+djojDjUduvo=" providerId="None" clId="Web-{2E0CFEAE-B987-48B1-B12C-A931115C9EF4}" dt="2023-04-21T12:21:11.220" v="5" actId="14100"/>
        <pc:sldMkLst>
          <pc:docMk/>
          <pc:sldMk cId="1267901105" sldId="304"/>
        </pc:sldMkLst>
        <pc:picChg chg="add mod">
          <ac:chgData name="Tomas Nilsson" userId="bqELrC8O/8LIyiCgQlajXm4p37F0lT4+djojDjUduvo=" providerId="None" clId="Web-{2E0CFEAE-B987-48B1-B12C-A931115C9EF4}" dt="2023-04-21T08:41:13.935" v="2" actId="14100"/>
          <ac:picMkLst>
            <pc:docMk/>
            <pc:sldMk cId="1267901105" sldId="304"/>
            <ac:picMk id="3" creationId="{D94CBDF3-10D6-B2AB-9BC5-91E974CD426A}"/>
          </ac:picMkLst>
        </pc:picChg>
        <pc:picChg chg="add mod">
          <ac:chgData name="Tomas Nilsson" userId="bqELrC8O/8LIyiCgQlajXm4p37F0lT4+djojDjUduvo=" providerId="None" clId="Web-{2E0CFEAE-B987-48B1-B12C-A931115C9EF4}" dt="2023-04-21T12:21:11.220" v="5" actId="14100"/>
          <ac:picMkLst>
            <pc:docMk/>
            <pc:sldMk cId="1267901105" sldId="304"/>
            <ac:picMk id="4" creationId="{3BC96BB0-BCB5-6B43-E9D3-8ACC7E7F2010}"/>
          </ac:picMkLst>
        </pc:picChg>
      </pc:sldChg>
    </pc:docChg>
  </pc:docChgLst>
  <pc:docChgLst>
    <pc:chgData clId="Web-{E01081F7-EBAD-428D-A731-59B11A29A258}"/>
    <pc:docChg chg="modSld">
      <pc:chgData name="" userId="" providerId="" clId="Web-{E01081F7-EBAD-428D-A731-59B11A29A258}" dt="2023-04-20T06:32:29.362" v="0" actId="20577"/>
      <pc:docMkLst>
        <pc:docMk/>
      </pc:docMkLst>
      <pc:sldChg chg="modSp">
        <pc:chgData name="" userId="" providerId="" clId="Web-{E01081F7-EBAD-428D-A731-59B11A29A258}" dt="2023-04-20T06:32:29.362" v="0" actId="20577"/>
        <pc:sldMkLst>
          <pc:docMk/>
          <pc:sldMk cId="1283488448" sldId="256"/>
        </pc:sldMkLst>
        <pc:spChg chg="mod">
          <ac:chgData name="" userId="" providerId="" clId="Web-{E01081F7-EBAD-428D-A731-59B11A29A258}" dt="2023-04-20T06:32:29.362" v="0" actId="20577"/>
          <ac:spMkLst>
            <pc:docMk/>
            <pc:sldMk cId="1283488448" sldId="256"/>
            <ac:spMk id="2" creationId="{DF1AD5F5-D8CE-7248-AF38-E477BFBAFC0C}"/>
          </ac:spMkLst>
        </pc:spChg>
      </pc:sldChg>
    </pc:docChg>
  </pc:docChgLst>
  <pc:docChgLst>
    <pc:chgData name="Tomas Nilsson" userId="bqELrC8O/8LIyiCgQlajXm4p37F0lT4+djojDjUduvo=" providerId="None" clId="Web-{E01081F7-EBAD-428D-A731-59B11A29A258}"/>
    <pc:docChg chg="addSld delSld modSld">
      <pc:chgData name="Tomas Nilsson" userId="bqELrC8O/8LIyiCgQlajXm4p37F0lT4+djojDjUduvo=" providerId="None" clId="Web-{E01081F7-EBAD-428D-A731-59B11A29A258}" dt="2023-04-20T06:57:33.705" v="373"/>
      <pc:docMkLst>
        <pc:docMk/>
      </pc:docMkLst>
      <pc:sldChg chg="modSp">
        <pc:chgData name="Tomas Nilsson" userId="bqELrC8O/8LIyiCgQlajXm4p37F0lT4+djojDjUduvo=" providerId="None" clId="Web-{E01081F7-EBAD-428D-A731-59B11A29A258}" dt="2023-04-20T06:32:59.112" v="33" actId="20577"/>
        <pc:sldMkLst>
          <pc:docMk/>
          <pc:sldMk cId="1283488448" sldId="256"/>
        </pc:sldMkLst>
        <pc:spChg chg="mod">
          <ac:chgData name="Tomas Nilsson" userId="bqELrC8O/8LIyiCgQlajXm4p37F0lT4+djojDjUduvo=" providerId="None" clId="Web-{E01081F7-EBAD-428D-A731-59B11A29A258}" dt="2023-04-20T06:32:59.112" v="33" actId="20577"/>
          <ac:spMkLst>
            <pc:docMk/>
            <pc:sldMk cId="1283488448" sldId="256"/>
            <ac:spMk id="3" creationId="{205A23E9-0B6F-8F4D-AC30-EBCBF6800498}"/>
          </ac:spMkLst>
        </pc:spChg>
      </pc:sldChg>
      <pc:sldChg chg="del">
        <pc:chgData name="Tomas Nilsson" userId="bqELrC8O/8LIyiCgQlajXm4p37F0lT4+djojDjUduvo=" providerId="None" clId="Web-{E01081F7-EBAD-428D-A731-59B11A29A258}" dt="2023-04-20T06:33:59.097" v="35"/>
        <pc:sldMkLst>
          <pc:docMk/>
          <pc:sldMk cId="67596424" sldId="292"/>
        </pc:sldMkLst>
      </pc:sldChg>
      <pc:sldChg chg="del">
        <pc:chgData name="Tomas Nilsson" userId="bqELrC8O/8LIyiCgQlajXm4p37F0lT4+djojDjUduvo=" providerId="None" clId="Web-{E01081F7-EBAD-428D-A731-59B11A29A258}" dt="2023-04-20T06:33:59.581" v="36"/>
        <pc:sldMkLst>
          <pc:docMk/>
          <pc:sldMk cId="2728619038" sldId="293"/>
        </pc:sldMkLst>
      </pc:sldChg>
      <pc:sldChg chg="del">
        <pc:chgData name="Tomas Nilsson" userId="bqELrC8O/8LIyiCgQlajXm4p37F0lT4+djojDjUduvo=" providerId="None" clId="Web-{E01081F7-EBAD-428D-A731-59B11A29A258}" dt="2023-04-20T06:34:01.675" v="40"/>
        <pc:sldMkLst>
          <pc:docMk/>
          <pc:sldMk cId="3810412554" sldId="294"/>
        </pc:sldMkLst>
      </pc:sldChg>
      <pc:sldChg chg="del">
        <pc:chgData name="Tomas Nilsson" userId="bqELrC8O/8LIyiCgQlajXm4p37F0lT4+djojDjUduvo=" providerId="None" clId="Web-{E01081F7-EBAD-428D-A731-59B11A29A258}" dt="2023-04-20T06:34:00.550" v="38"/>
        <pc:sldMkLst>
          <pc:docMk/>
          <pc:sldMk cId="3758832362" sldId="295"/>
        </pc:sldMkLst>
      </pc:sldChg>
      <pc:sldChg chg="del">
        <pc:chgData name="Tomas Nilsson" userId="bqELrC8O/8LIyiCgQlajXm4p37F0lT4+djojDjUduvo=" providerId="None" clId="Web-{E01081F7-EBAD-428D-A731-59B11A29A258}" dt="2023-04-20T06:34:00.019" v="37"/>
        <pc:sldMkLst>
          <pc:docMk/>
          <pc:sldMk cId="719271033" sldId="296"/>
        </pc:sldMkLst>
      </pc:sldChg>
      <pc:sldChg chg="del">
        <pc:chgData name="Tomas Nilsson" userId="bqELrC8O/8LIyiCgQlajXm4p37F0lT4+djojDjUduvo=" providerId="None" clId="Web-{E01081F7-EBAD-428D-A731-59B11A29A258}" dt="2023-04-20T06:34:01.222" v="39"/>
        <pc:sldMkLst>
          <pc:docMk/>
          <pc:sldMk cId="748408007" sldId="297"/>
        </pc:sldMkLst>
      </pc:sldChg>
      <pc:sldChg chg="del">
        <pc:chgData name="Tomas Nilsson" userId="bqELrC8O/8LIyiCgQlajXm4p37F0lT4+djojDjUduvo=" providerId="None" clId="Web-{E01081F7-EBAD-428D-A731-59B11A29A258}" dt="2023-04-20T06:34:02.019" v="41"/>
        <pc:sldMkLst>
          <pc:docMk/>
          <pc:sldMk cId="4086008603" sldId="298"/>
        </pc:sldMkLst>
      </pc:sldChg>
      <pc:sldChg chg="del">
        <pc:chgData name="Tomas Nilsson" userId="bqELrC8O/8LIyiCgQlajXm4p37F0lT4+djojDjUduvo=" providerId="None" clId="Web-{E01081F7-EBAD-428D-A731-59B11A29A258}" dt="2023-04-20T06:34:03.894" v="44"/>
        <pc:sldMkLst>
          <pc:docMk/>
          <pc:sldMk cId="3141015069" sldId="299"/>
        </pc:sldMkLst>
      </pc:sldChg>
      <pc:sldChg chg="del">
        <pc:chgData name="Tomas Nilsson" userId="bqELrC8O/8LIyiCgQlajXm4p37F0lT4+djojDjUduvo=" providerId="None" clId="Web-{E01081F7-EBAD-428D-A731-59B11A29A258}" dt="2023-04-20T06:34:04.863" v="46"/>
        <pc:sldMkLst>
          <pc:docMk/>
          <pc:sldMk cId="2788418503" sldId="300"/>
        </pc:sldMkLst>
      </pc:sldChg>
      <pc:sldChg chg="del">
        <pc:chgData name="Tomas Nilsson" userId="bqELrC8O/8LIyiCgQlajXm4p37F0lT4+djojDjUduvo=" providerId="None" clId="Web-{E01081F7-EBAD-428D-A731-59B11A29A258}" dt="2023-04-20T06:34:05.394" v="47"/>
        <pc:sldMkLst>
          <pc:docMk/>
          <pc:sldMk cId="1665700064" sldId="301"/>
        </pc:sldMkLst>
      </pc:sldChg>
      <pc:sldChg chg="del">
        <pc:chgData name="Tomas Nilsson" userId="bqELrC8O/8LIyiCgQlajXm4p37F0lT4+djojDjUduvo=" providerId="None" clId="Web-{E01081F7-EBAD-428D-A731-59B11A29A258}" dt="2023-04-20T06:34:07.972" v="52"/>
        <pc:sldMkLst>
          <pc:docMk/>
          <pc:sldMk cId="1569508899" sldId="302"/>
        </pc:sldMkLst>
      </pc:sldChg>
      <pc:sldChg chg="addSp delSp modSp">
        <pc:chgData name="Tomas Nilsson" userId="bqELrC8O/8LIyiCgQlajXm4p37F0lT4+djojDjUduvo=" providerId="None" clId="Web-{E01081F7-EBAD-428D-A731-59B11A29A258}" dt="2023-04-20T06:54:46.328" v="350" actId="20577"/>
        <pc:sldMkLst>
          <pc:docMk/>
          <pc:sldMk cId="66604152" sldId="303"/>
        </pc:sldMkLst>
        <pc:spChg chg="mod">
          <ac:chgData name="Tomas Nilsson" userId="bqELrC8O/8LIyiCgQlajXm4p37F0lT4+djojDjUduvo=" providerId="None" clId="Web-{E01081F7-EBAD-428D-A731-59B11A29A258}" dt="2023-04-20T06:39:04.772" v="79" actId="20577"/>
          <ac:spMkLst>
            <pc:docMk/>
            <pc:sldMk cId="66604152" sldId="303"/>
            <ac:spMk id="2" creationId="{E19A286E-CE6B-794E-0902-FC0316339E8A}"/>
          </ac:spMkLst>
        </pc:spChg>
        <pc:spChg chg="del mod">
          <ac:chgData name="Tomas Nilsson" userId="bqELrC8O/8LIyiCgQlajXm4p37F0lT4+djojDjUduvo=" providerId="None" clId="Web-{E01081F7-EBAD-428D-A731-59B11A29A258}" dt="2023-04-20T06:37:41.068" v="68"/>
          <ac:spMkLst>
            <pc:docMk/>
            <pc:sldMk cId="66604152" sldId="303"/>
            <ac:spMk id="3" creationId="{50E75050-2368-61F3-DBAD-5C059F87F9D7}"/>
          </ac:spMkLst>
        </pc:spChg>
        <pc:spChg chg="add del mod">
          <ac:chgData name="Tomas Nilsson" userId="bqELrC8O/8LIyiCgQlajXm4p37F0lT4+djojDjUduvo=" providerId="None" clId="Web-{E01081F7-EBAD-428D-A731-59B11A29A258}" dt="2023-04-20T06:39:18.694" v="84"/>
          <ac:spMkLst>
            <pc:docMk/>
            <pc:sldMk cId="66604152" sldId="303"/>
            <ac:spMk id="7" creationId="{A16FB7A7-90C8-8642-6E2E-04B634781978}"/>
          </ac:spMkLst>
        </pc:spChg>
        <pc:spChg chg="add mod">
          <ac:chgData name="Tomas Nilsson" userId="bqELrC8O/8LIyiCgQlajXm4p37F0lT4+djojDjUduvo=" providerId="None" clId="Web-{E01081F7-EBAD-428D-A731-59B11A29A258}" dt="2023-04-20T06:54:46.328" v="350" actId="20577"/>
          <ac:spMkLst>
            <pc:docMk/>
            <pc:sldMk cId="66604152" sldId="303"/>
            <ac:spMk id="8" creationId="{E14851D1-807E-BEC0-7AA6-9039BE496C23}"/>
          </ac:spMkLst>
        </pc:spChg>
        <pc:graphicFrameChg chg="add mod ord modGraphic">
          <ac:chgData name="Tomas Nilsson" userId="bqELrC8O/8LIyiCgQlajXm4p37F0lT4+djojDjUduvo=" providerId="None" clId="Web-{E01081F7-EBAD-428D-A731-59B11A29A258}" dt="2023-04-20T06:48:40.606" v="194" actId="1076"/>
          <ac:graphicFrameMkLst>
            <pc:docMk/>
            <pc:sldMk cId="66604152" sldId="303"/>
            <ac:graphicFrameMk id="5" creationId="{CB8E9BEA-DC03-811F-0921-532C9D63BAFA}"/>
          </ac:graphicFrameMkLst>
        </pc:graphicFrameChg>
        <pc:picChg chg="add mod">
          <ac:chgData name="Tomas Nilsson" userId="bqELrC8O/8LIyiCgQlajXm4p37F0lT4+djojDjUduvo=" providerId="None" clId="Web-{E01081F7-EBAD-428D-A731-59B11A29A258}" dt="2023-04-20T06:53:42.640" v="339" actId="1076"/>
          <ac:picMkLst>
            <pc:docMk/>
            <pc:sldMk cId="66604152" sldId="303"/>
            <ac:picMk id="9" creationId="{A65DBA51-DEBC-66D1-43B4-F22C417E3DE2}"/>
          </ac:picMkLst>
        </pc:picChg>
      </pc:sldChg>
      <pc:sldChg chg="del">
        <pc:chgData name="Tomas Nilsson" userId="bqELrC8O/8LIyiCgQlajXm4p37F0lT4+djojDjUduvo=" providerId="None" clId="Web-{E01081F7-EBAD-428D-A731-59B11A29A258}" dt="2023-04-20T06:34:06.910" v="50"/>
        <pc:sldMkLst>
          <pc:docMk/>
          <pc:sldMk cId="937326654" sldId="304"/>
        </pc:sldMkLst>
      </pc:sldChg>
      <pc:sldChg chg="delSp modSp new">
        <pc:chgData name="Tomas Nilsson" userId="bqELrC8O/8LIyiCgQlajXm4p37F0lT4+djojDjUduvo=" providerId="None" clId="Web-{E01081F7-EBAD-428D-A731-59B11A29A258}" dt="2023-04-20T06:55:09.219" v="372"/>
        <pc:sldMkLst>
          <pc:docMk/>
          <pc:sldMk cId="1267901105" sldId="304"/>
        </pc:sldMkLst>
        <pc:spChg chg="mod">
          <ac:chgData name="Tomas Nilsson" userId="bqELrC8O/8LIyiCgQlajXm4p37F0lT4+djojDjUduvo=" providerId="None" clId="Web-{E01081F7-EBAD-428D-A731-59B11A29A258}" dt="2023-04-20T06:55:08.344" v="371" actId="20577"/>
          <ac:spMkLst>
            <pc:docMk/>
            <pc:sldMk cId="1267901105" sldId="304"/>
            <ac:spMk id="2" creationId="{5AD6EBB4-829F-451C-14E1-3C268B7E7626}"/>
          </ac:spMkLst>
        </pc:spChg>
        <pc:spChg chg="del">
          <ac:chgData name="Tomas Nilsson" userId="bqELrC8O/8LIyiCgQlajXm4p37F0lT4+djojDjUduvo=" providerId="None" clId="Web-{E01081F7-EBAD-428D-A731-59B11A29A258}" dt="2023-04-20T06:55:09.219" v="372"/>
          <ac:spMkLst>
            <pc:docMk/>
            <pc:sldMk cId="1267901105" sldId="304"/>
            <ac:spMk id="3" creationId="{128D0408-8B96-4789-7680-0E1DB4372036}"/>
          </ac:spMkLst>
        </pc:spChg>
      </pc:sldChg>
      <pc:sldChg chg="del">
        <pc:chgData name="Tomas Nilsson" userId="bqELrC8O/8LIyiCgQlajXm4p37F0lT4+djojDjUduvo=" providerId="None" clId="Web-{E01081F7-EBAD-428D-A731-59B11A29A258}" dt="2023-04-20T06:34:07.316" v="51"/>
        <pc:sldMkLst>
          <pc:docMk/>
          <pc:sldMk cId="1662348612" sldId="305"/>
        </pc:sldMkLst>
      </pc:sldChg>
      <pc:sldChg chg="new">
        <pc:chgData name="Tomas Nilsson" userId="bqELrC8O/8LIyiCgQlajXm4p37F0lT4+djojDjUduvo=" providerId="None" clId="Web-{E01081F7-EBAD-428D-A731-59B11A29A258}" dt="2023-04-20T06:57:33.705" v="373"/>
        <pc:sldMkLst>
          <pc:docMk/>
          <pc:sldMk cId="3770951091" sldId="305"/>
        </pc:sldMkLst>
      </pc:sldChg>
      <pc:sldChg chg="del">
        <pc:chgData name="Tomas Nilsson" userId="bqELrC8O/8LIyiCgQlajXm4p37F0lT4+djojDjUduvo=" providerId="None" clId="Web-{E01081F7-EBAD-428D-A731-59B11A29A258}" dt="2023-04-20T06:34:05.894" v="48"/>
        <pc:sldMkLst>
          <pc:docMk/>
          <pc:sldMk cId="3079838508" sldId="306"/>
        </pc:sldMkLst>
      </pc:sldChg>
      <pc:sldChg chg="del">
        <pc:chgData name="Tomas Nilsson" userId="bqELrC8O/8LIyiCgQlajXm4p37F0lT4+djojDjUduvo=" providerId="None" clId="Web-{E01081F7-EBAD-428D-A731-59B11A29A258}" dt="2023-04-20T06:34:06.175" v="49"/>
        <pc:sldMkLst>
          <pc:docMk/>
          <pc:sldMk cId="2843502846" sldId="307"/>
        </pc:sldMkLst>
      </pc:sldChg>
      <pc:sldChg chg="del">
        <pc:chgData name="Tomas Nilsson" userId="bqELrC8O/8LIyiCgQlajXm4p37F0lT4+djojDjUduvo=" providerId="None" clId="Web-{E01081F7-EBAD-428D-A731-59B11A29A258}" dt="2023-04-20T06:34:02.456" v="42"/>
        <pc:sldMkLst>
          <pc:docMk/>
          <pc:sldMk cId="212289989" sldId="308"/>
        </pc:sldMkLst>
      </pc:sldChg>
      <pc:sldChg chg="del">
        <pc:chgData name="Tomas Nilsson" userId="bqELrC8O/8LIyiCgQlajXm4p37F0lT4+djojDjUduvo=" providerId="None" clId="Web-{E01081F7-EBAD-428D-A731-59B11A29A258}" dt="2023-04-20T06:34:02.956" v="43"/>
        <pc:sldMkLst>
          <pc:docMk/>
          <pc:sldMk cId="1006358922" sldId="309"/>
        </pc:sldMkLst>
      </pc:sldChg>
      <pc:sldChg chg="del">
        <pc:chgData name="Tomas Nilsson" userId="bqELrC8O/8LIyiCgQlajXm4p37F0lT4+djojDjUduvo=" providerId="None" clId="Web-{E01081F7-EBAD-428D-A731-59B11A29A258}" dt="2023-04-20T06:33:58.441" v="34"/>
        <pc:sldMkLst>
          <pc:docMk/>
          <pc:sldMk cId="1862575172" sldId="310"/>
        </pc:sldMkLst>
      </pc:sldChg>
      <pc:sldChg chg="del">
        <pc:chgData name="Tomas Nilsson" userId="bqELrC8O/8LIyiCgQlajXm4p37F0lT4+djojDjUduvo=" providerId="None" clId="Web-{E01081F7-EBAD-428D-A731-59B11A29A258}" dt="2023-04-20T06:34:04.472" v="45"/>
        <pc:sldMkLst>
          <pc:docMk/>
          <pc:sldMk cId="370160000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1fceNlGAY" TargetMode="External"/><Relationship Id="rId2" Type="http://schemas.openxmlformats.org/officeDocument/2006/relationships/hyperlink" Target="https://www.youtube.com/watch?v=RO5alU6PpSU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L5V1IxFhq0k" TargetMode="External"/><Relationship Id="rId4" Type="http://schemas.openxmlformats.org/officeDocument/2006/relationships/hyperlink" Target="https://www.youtube.com/watch?v=ecn-8iGDRS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</a:t>
            </a:r>
            <a:r>
              <a:rPr lang="sv-SE" sz="6000" dirty="0" err="1"/>
              <a:t>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 dirty="0"/>
              <a:t> 5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br>
              <a:rPr lang="sv-SE" sz="2400" dirty="0"/>
            </a:br>
            <a:r>
              <a:rPr lang="sv-SE" dirty="0"/>
              <a:t>Digital </a:t>
            </a:r>
            <a:r>
              <a:rPr lang="sv-SE" dirty="0" err="1"/>
              <a:t>circuits</a:t>
            </a:r>
          </a:p>
          <a:p>
            <a:r>
              <a:rPr lang="sv-SE" dirty="0" err="1"/>
              <a:t>Karnaugh</a:t>
            </a:r>
            <a:r>
              <a:rPr lang="sv-SE" dirty="0"/>
              <a:t> </a:t>
            </a:r>
            <a:r>
              <a:rPr lang="sv-SE" dirty="0" err="1"/>
              <a:t>maps</a:t>
            </a:r>
            <a:r>
              <a:rPr lang="sv-SE" dirty="0"/>
              <a:t>, </a:t>
            </a:r>
            <a:r>
              <a:rPr lang="sv-SE" dirty="0" err="1"/>
              <a:t>adders</a:t>
            </a:r>
            <a:r>
              <a:rPr lang="sv-SE" dirty="0"/>
              <a:t> and </a:t>
            </a:r>
            <a:r>
              <a:rPr lang="sv-SE" dirty="0" err="1"/>
              <a:t>sequential</a:t>
            </a:r>
            <a:r>
              <a:rPr lang="sv-SE" dirty="0"/>
              <a:t> </a:t>
            </a:r>
            <a:r>
              <a:rPr lang="sv-SE" dirty="0" err="1"/>
              <a:t>circuits</a:t>
            </a:r>
            <a:endParaRPr lang="sv-SE" sz="2400" dirty="0" err="1">
              <a:cs typeface="Times New Roman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8FDE-5C27-C890-7DBC-932B46F2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Combinational and </a:t>
            </a:r>
            <a:r>
              <a:rPr lang="sv-SE" dirty="0" err="1"/>
              <a:t>sequential</a:t>
            </a:r>
            <a:r>
              <a:rPr lang="sv-SE" dirty="0"/>
              <a:t> </a:t>
            </a:r>
            <a:r>
              <a:rPr lang="sv-SE" dirty="0" err="1"/>
              <a:t>circuits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B195-5689-83F7-D577-EE2E6B1F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8"/>
            <a:ext cx="11113200" cy="4096951"/>
          </a:xfrm>
        </p:spPr>
        <p:txBody>
          <a:bodyPr/>
          <a:lstStyle/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different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digital </a:t>
            </a:r>
            <a:r>
              <a:rPr lang="sv-SE" dirty="0" err="1"/>
              <a:t>circuits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Combinational </a:t>
            </a:r>
            <a:r>
              <a:rPr lang="sv-SE" dirty="0" err="1"/>
              <a:t>circuits</a:t>
            </a:r>
            <a:r>
              <a:rPr lang="sv-SE" dirty="0"/>
              <a:t>, </a:t>
            </a:r>
            <a:r>
              <a:rPr lang="sv-SE" dirty="0" err="1"/>
              <a:t>where</a:t>
            </a:r>
            <a:r>
              <a:rPr lang="sv-SE" dirty="0"/>
              <a:t> the output is </a:t>
            </a:r>
            <a:r>
              <a:rPr lang="sv-SE" dirty="0" err="1"/>
              <a:t>completely</a:t>
            </a:r>
            <a:r>
              <a:rPr lang="sv-SE" dirty="0"/>
              <a:t> </a:t>
            </a:r>
            <a:r>
              <a:rPr lang="sv-SE" dirty="0" err="1"/>
              <a:t>determines</a:t>
            </a:r>
            <a:r>
              <a:rPr lang="sv-SE" dirty="0"/>
              <a:t> by the input.</a:t>
            </a:r>
          </a:p>
          <a:p>
            <a:pPr lvl="2"/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Adders</a:t>
            </a:r>
            <a:r>
              <a:rPr lang="sv-SE" dirty="0"/>
              <a:t>, </a:t>
            </a:r>
            <a:r>
              <a:rPr lang="sv-SE" dirty="0" err="1"/>
              <a:t>comparators</a:t>
            </a:r>
            <a:endParaRPr lang="sv-SE" dirty="0"/>
          </a:p>
          <a:p>
            <a:pPr lvl="2"/>
            <a:r>
              <a:rPr lang="sv-SE" dirty="0"/>
              <a:t>In a combinational </a:t>
            </a:r>
            <a:r>
              <a:rPr lang="sv-SE" dirty="0" err="1"/>
              <a:t>circuit</a:t>
            </a:r>
            <a:r>
              <a:rPr lang="sv-SE" dirty="0"/>
              <a:t>, the output from a gate is not </a:t>
            </a:r>
            <a:r>
              <a:rPr lang="sv-SE" dirty="0" err="1"/>
              <a:t>connected</a:t>
            </a:r>
            <a:r>
              <a:rPr lang="sv-SE" dirty="0"/>
              <a:t> ”</a:t>
            </a:r>
            <a:r>
              <a:rPr lang="sv-SE" dirty="0" err="1"/>
              <a:t>backwards</a:t>
            </a:r>
            <a:r>
              <a:rPr lang="sv-SE" dirty="0"/>
              <a:t>” in a feedback loop.</a:t>
            </a:r>
          </a:p>
          <a:p>
            <a:pPr lvl="1"/>
            <a:r>
              <a:rPr lang="sv-SE" dirty="0" err="1"/>
              <a:t>Sequential</a:t>
            </a:r>
            <a:r>
              <a:rPr lang="sv-SE" dirty="0"/>
              <a:t> </a:t>
            </a:r>
            <a:r>
              <a:rPr lang="sv-SE" dirty="0" err="1"/>
              <a:t>circuit</a:t>
            </a:r>
            <a:r>
              <a:rPr lang="sv-SE" dirty="0"/>
              <a:t>, </a:t>
            </a:r>
            <a:r>
              <a:rPr lang="sv-SE" dirty="0" err="1"/>
              <a:t>where</a:t>
            </a:r>
            <a:r>
              <a:rPr lang="sv-SE" dirty="0"/>
              <a:t> the output is not </a:t>
            </a:r>
            <a:r>
              <a:rPr lang="sv-SE" dirty="0" err="1"/>
              <a:t>only</a:t>
            </a:r>
            <a:r>
              <a:rPr lang="sv-SE" dirty="0"/>
              <a:t> a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inputs,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happened</a:t>
            </a:r>
            <a:r>
              <a:rPr lang="sv-SE" dirty="0"/>
              <a:t> </a:t>
            </a:r>
            <a:r>
              <a:rPr lang="sv-SE" dirty="0" err="1"/>
              <a:t>previously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 is a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save a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circuit</a:t>
            </a:r>
            <a:r>
              <a:rPr lang="sv-SE" dirty="0"/>
              <a:t>.</a:t>
            </a:r>
          </a:p>
          <a:p>
            <a:pPr lvl="2"/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, </a:t>
            </a:r>
            <a:r>
              <a:rPr lang="sv-SE" dirty="0" err="1"/>
              <a:t>counters</a:t>
            </a:r>
            <a:r>
              <a:rPr lang="sv-SE" dirty="0"/>
              <a:t>, </a:t>
            </a:r>
            <a:r>
              <a:rPr lang="sv-SE" dirty="0" err="1"/>
              <a:t>shift</a:t>
            </a:r>
            <a:r>
              <a:rPr lang="sv-SE" dirty="0"/>
              <a:t> registers</a:t>
            </a:r>
          </a:p>
          <a:p>
            <a:pPr lvl="2"/>
            <a:r>
              <a:rPr lang="sv-SE" dirty="0"/>
              <a:t>A </a:t>
            </a:r>
            <a:r>
              <a:rPr lang="sv-SE" dirty="0" err="1"/>
              <a:t>sequential</a:t>
            </a:r>
            <a:r>
              <a:rPr lang="sv-SE" dirty="0"/>
              <a:t> </a:t>
            </a:r>
            <a:r>
              <a:rPr lang="sv-SE" dirty="0" err="1"/>
              <a:t>circuit</a:t>
            </a:r>
            <a:r>
              <a:rPr lang="sv-SE" dirty="0"/>
              <a:t> has a feedback loop.</a:t>
            </a:r>
          </a:p>
        </p:txBody>
      </p:sp>
    </p:spTree>
    <p:extLst>
      <p:ext uri="{BB962C8B-B14F-4D97-AF65-F5344CB8AC3E}">
        <p14:creationId xmlns:p14="http://schemas.microsoft.com/office/powerpoint/2010/main" val="405871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7107-22B5-4ADF-BC52-298B7823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SR </a:t>
            </a:r>
            <a:r>
              <a:rPr lang="sv-SE" dirty="0" err="1"/>
              <a:t>latch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BD894-C375-CE5A-37E6-1EAE58C7C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850" y="1979999"/>
                <a:ext cx="5995350" cy="4127186"/>
              </a:xfrm>
            </p:spPr>
            <p:txBody>
              <a:bodyPr/>
              <a:lstStyle/>
              <a:p>
                <a:r>
                  <a:rPr lang="sv-SE" dirty="0"/>
                  <a:t>The SR </a:t>
                </a:r>
                <a:r>
                  <a:rPr lang="sv-SE" dirty="0" err="1"/>
                  <a:t>latch</a:t>
                </a:r>
                <a:r>
                  <a:rPr lang="sv-SE" dirty="0"/>
                  <a:t> stores an </a:t>
                </a:r>
                <a:r>
                  <a:rPr lang="sv-SE" dirty="0" err="1"/>
                  <a:t>internal</a:t>
                </a:r>
                <a:r>
                  <a:rPr lang="sv-SE" dirty="0"/>
                  <a:t> </a:t>
                </a:r>
                <a:r>
                  <a:rPr lang="sv-SE" dirty="0" err="1"/>
                  <a:t>state</a:t>
                </a:r>
                <a:r>
                  <a:rPr lang="sv-SE" dirty="0"/>
                  <a:t>, and is a </a:t>
                </a:r>
                <a:r>
                  <a:rPr lang="sv-SE" dirty="0" err="1"/>
                  <a:t>type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1-bit </a:t>
                </a:r>
                <a:r>
                  <a:rPr lang="sv-SE" dirty="0" err="1"/>
                  <a:t>memory</a:t>
                </a:r>
                <a:r>
                  <a:rPr lang="sv-SE" dirty="0"/>
                  <a:t>.</a:t>
                </a:r>
              </a:p>
              <a:p>
                <a:r>
                  <a:rPr lang="sv-SE" dirty="0"/>
                  <a:t>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constructed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a pair </a:t>
                </a:r>
                <a:r>
                  <a:rPr lang="sv-SE" dirty="0" err="1"/>
                  <a:t>of</a:t>
                </a:r>
                <a:r>
                  <a:rPr lang="sv-SE" dirty="0"/>
                  <a:t> NOR gate, as the </a:t>
                </a:r>
                <a:r>
                  <a:rPr lang="sv-SE" dirty="0" err="1"/>
                  <a:t>picture</a:t>
                </a:r>
                <a:r>
                  <a:rPr lang="sv-SE" dirty="0"/>
                  <a:t> shows.</a:t>
                </a:r>
              </a:p>
              <a:p>
                <a:r>
                  <a:rPr lang="sv-SE" dirty="0" err="1"/>
                  <a:t>Two</a:t>
                </a:r>
                <a:r>
                  <a:rPr lang="sv-SE" dirty="0"/>
                  <a:t> inputs: S(Set), R(</a:t>
                </a:r>
                <a:r>
                  <a:rPr lang="sv-SE" dirty="0" err="1"/>
                  <a:t>Reset</a:t>
                </a:r>
                <a:r>
                  <a:rPr lang="sv-SE" dirty="0"/>
                  <a:t>)</a:t>
                </a:r>
              </a:p>
              <a:p>
                <a:r>
                  <a:rPr lang="sv-SE" dirty="0" err="1"/>
                  <a:t>Either</a:t>
                </a:r>
                <a:r>
                  <a:rPr lang="sv-SE" dirty="0"/>
                  <a:t> Q 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bar>
                  </m:oMath>
                </a14:m>
                <a:r>
                  <a:rPr lang="sv-SE" dirty="0"/>
                  <a:t> is 1, </a:t>
                </a:r>
                <a:r>
                  <a:rPr lang="sv-SE" dirty="0" err="1"/>
                  <a:t>depending</a:t>
                </a:r>
                <a:r>
                  <a:rPr lang="sv-SE" dirty="0"/>
                  <a:t> on </a:t>
                </a:r>
                <a:r>
                  <a:rPr lang="sv-SE" dirty="0" err="1"/>
                  <a:t>state</a:t>
                </a:r>
                <a:r>
                  <a:rPr lang="sv-SE" dirty="0"/>
                  <a:t>.</a:t>
                </a:r>
              </a:p>
              <a:p>
                <a:r>
                  <a:rPr lang="sv-SE" dirty="0"/>
                  <a:t>The SR </a:t>
                </a:r>
                <a:r>
                  <a:rPr lang="sv-SE" dirty="0" err="1"/>
                  <a:t>latch</a:t>
                </a:r>
                <a:r>
                  <a:rPr lang="sv-SE" dirty="0"/>
                  <a:t> has </a:t>
                </a:r>
                <a:r>
                  <a:rPr lang="sv-SE" dirty="0" err="1"/>
                  <a:t>been</a:t>
                </a:r>
                <a:r>
                  <a:rPr lang="sv-SE" dirty="0"/>
                  <a:t> given a special </a:t>
                </a:r>
                <a:r>
                  <a:rPr lang="sv-SE" dirty="0" err="1"/>
                  <a:t>circuit</a:t>
                </a:r>
                <a:r>
                  <a:rPr lang="sv-SE" dirty="0"/>
                  <a:t> symbol and is </a:t>
                </a:r>
                <a:r>
                  <a:rPr lang="sv-SE" dirty="0" err="1"/>
                  <a:t>available</a:t>
                </a:r>
                <a:r>
                  <a:rPr lang="sv-SE" dirty="0"/>
                  <a:t> as an IC </a:t>
                </a:r>
                <a:r>
                  <a:rPr lang="sv-SE" dirty="0" err="1"/>
                  <a:t>circuit</a:t>
                </a:r>
                <a:r>
                  <a:rPr lang="sv-SE" dirty="0"/>
                  <a:t>.</a:t>
                </a:r>
              </a:p>
              <a:p>
                <a:r>
                  <a:rPr lang="sv-SE" dirty="0"/>
                  <a:t>In </a:t>
                </a:r>
                <a:r>
                  <a:rPr lang="sv-SE" dirty="0" err="1"/>
                  <a:t>lab</a:t>
                </a:r>
                <a:r>
                  <a:rPr lang="sv-SE" dirty="0"/>
                  <a:t> </a:t>
                </a:r>
                <a:r>
                  <a:rPr lang="sv-SE" dirty="0" err="1"/>
                  <a:t>assignment</a:t>
                </a:r>
                <a:r>
                  <a:rPr lang="sv-SE" dirty="0"/>
                  <a:t> 2, </a:t>
                </a:r>
                <a:r>
                  <a:rPr lang="sv-SE" dirty="0" err="1"/>
                  <a:t>you</a:t>
                </a:r>
                <a:r>
                  <a:rPr lang="sv-SE" dirty="0"/>
                  <a:t> </a:t>
                </a:r>
                <a:r>
                  <a:rPr lang="sv-SE" dirty="0" err="1"/>
                  <a:t>will</a:t>
                </a:r>
                <a:r>
                  <a:rPr lang="sv-SE" dirty="0"/>
                  <a:t> </a:t>
                </a:r>
                <a:r>
                  <a:rPr lang="sv-SE" dirty="0" err="1"/>
                  <a:t>investigate</a:t>
                </a:r>
                <a:r>
                  <a:rPr lang="sv-SE" dirty="0"/>
                  <a:t> the </a:t>
                </a:r>
                <a:r>
                  <a:rPr lang="sv-SE" dirty="0" err="1"/>
                  <a:t>behaviour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this</a:t>
                </a:r>
                <a:r>
                  <a:rPr lang="sv-SE" dirty="0"/>
                  <a:t> </a:t>
                </a:r>
                <a:r>
                  <a:rPr lang="sv-SE" dirty="0" err="1"/>
                  <a:t>circuit</a:t>
                </a:r>
                <a:r>
                  <a:rPr lang="sv-SE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BD894-C375-CE5A-37E6-1EAE58C7C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850" y="1979999"/>
                <a:ext cx="5995350" cy="4127186"/>
              </a:xfrm>
              <a:blipFill>
                <a:blip r:embed="rId2"/>
                <a:stretch>
                  <a:fillRect l="-1321" t="-2068" r="-813" b="-177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4AC37F-BBE8-C53E-6A46-C6E9A767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86" y="1853835"/>
            <a:ext cx="2441808" cy="1834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EC045-02B4-98FD-74A4-99C6956B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179" y="4039387"/>
            <a:ext cx="1800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4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9ECD-7E44-2167-01B2-FAB98C33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Recommanded</a:t>
            </a:r>
            <a:r>
              <a:rPr lang="sv-SE" dirty="0"/>
              <a:t> </a:t>
            </a:r>
            <a:r>
              <a:rPr lang="sv-SE" dirty="0" err="1"/>
              <a:t>reading</a:t>
            </a:r>
            <a:r>
              <a:rPr lang="sv-SE" dirty="0"/>
              <a:t> and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2BED-078A-47AF-FC63-8FD006F2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979999"/>
            <a:ext cx="11221365" cy="4026518"/>
          </a:xfrm>
        </p:spPr>
        <p:txBody>
          <a:bodyPr/>
          <a:lstStyle/>
          <a:p>
            <a:r>
              <a:rPr lang="sv-SE" dirty="0" err="1"/>
              <a:t>Karnaugh</a:t>
            </a:r>
            <a:r>
              <a:rPr lang="sv-SE" dirty="0"/>
              <a:t> </a:t>
            </a:r>
            <a:r>
              <a:rPr lang="sv-SE" dirty="0" err="1"/>
              <a:t>maps</a:t>
            </a:r>
            <a:r>
              <a:rPr lang="sv-SE" dirty="0"/>
              <a:t> and </a:t>
            </a:r>
            <a:r>
              <a:rPr lang="sv-SE" dirty="0" err="1"/>
              <a:t>simplification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logic</a:t>
            </a:r>
            <a:r>
              <a:rPr lang="sv-SE" dirty="0"/>
              <a:t> expressions:</a:t>
            </a:r>
            <a:br>
              <a:rPr lang="sv-SE" dirty="0"/>
            </a:br>
            <a:r>
              <a:rPr lang="sv-SE" dirty="0">
                <a:hlinkClick r:id="rId2"/>
              </a:rPr>
              <a:t>https://www.youtube.com/watch?v=RO5alU6PpSU</a:t>
            </a:r>
            <a:br>
              <a:rPr lang="sv-SE" dirty="0"/>
            </a:br>
            <a:r>
              <a:rPr lang="sv-SE" dirty="0">
                <a:hlinkClick r:id="rId3"/>
              </a:rPr>
              <a:t>https://www.youtube.com/watch?v=J71fceNlGAY</a:t>
            </a:r>
            <a:br>
              <a:rPr lang="sv-SE" dirty="0"/>
            </a:br>
            <a:endParaRPr lang="sv-SE" dirty="0"/>
          </a:p>
          <a:p>
            <a:r>
              <a:rPr lang="sv-SE" dirty="0" err="1"/>
              <a:t>Adders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Patterson&amp;Hennessy</a:t>
            </a:r>
            <a:r>
              <a:rPr lang="sv-SE" dirty="0"/>
              <a:t>, Appendix A.5</a:t>
            </a:r>
            <a:br>
              <a:rPr lang="sv-SE" dirty="0"/>
            </a:br>
            <a:r>
              <a:rPr lang="sv-SE" dirty="0">
                <a:hlinkClick r:id="rId4"/>
              </a:rPr>
              <a:t>https://www.youtube.com/watch?v=ecn-8iGDRSo</a:t>
            </a:r>
            <a:br>
              <a:rPr lang="sv-SE" dirty="0"/>
            </a:br>
            <a:endParaRPr lang="sv-SE" dirty="0"/>
          </a:p>
          <a:p>
            <a:r>
              <a:rPr lang="sv-SE" dirty="0" err="1"/>
              <a:t>Secuential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 and </a:t>
            </a:r>
            <a:r>
              <a:rPr lang="sv-SE" dirty="0" err="1"/>
              <a:t>memory</a:t>
            </a:r>
            <a:r>
              <a:rPr lang="sv-SE" dirty="0"/>
              <a:t> elements:</a:t>
            </a:r>
            <a:br>
              <a:rPr lang="sv-SE" dirty="0"/>
            </a:br>
            <a:r>
              <a:rPr lang="sv-SE" dirty="0" err="1"/>
              <a:t>Patterson&amp;Hennessy</a:t>
            </a:r>
            <a:r>
              <a:rPr lang="sv-SE" dirty="0"/>
              <a:t>, Appendix A.8</a:t>
            </a:r>
            <a:br>
              <a:rPr lang="sv-SE" dirty="0"/>
            </a:br>
            <a:r>
              <a:rPr lang="sv-SE" dirty="0">
                <a:hlinkClick r:id="rId5"/>
              </a:rPr>
              <a:t>https://www.youtube.com/watch?v=L5V1IxFhq0k</a:t>
            </a: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6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286E-CE6B-794E-0902-FC031633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Simplification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digital </a:t>
            </a:r>
            <a:r>
              <a:rPr lang="sv-SE" dirty="0" err="1"/>
              <a:t>circuits</a:t>
            </a:r>
            <a:endParaRPr lang="sv-SE" dirty="0">
              <a:cs typeface="Times New Roman"/>
            </a:endParaRPr>
          </a:p>
        </p:txBody>
      </p:sp>
      <p:graphicFrame>
        <p:nvGraphicFramePr>
          <p:cNvPr id="5" name="Platshållare för innehåll 4">
            <a:extLst>
              <a:ext uri="{FF2B5EF4-FFF2-40B4-BE49-F238E27FC236}">
                <a16:creationId xmlns:a16="http://schemas.microsoft.com/office/drawing/2014/main" id="{CB8E9BEA-DC03-811F-0921-532C9D63B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91270"/>
              </p:ext>
            </p:extLst>
          </p:nvPr>
        </p:nvGraphicFramePr>
        <p:xfrm>
          <a:off x="9616964" y="1721068"/>
          <a:ext cx="2087761" cy="385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95">
                  <a:extLst>
                    <a:ext uri="{9D8B030D-6E8A-4147-A177-3AD203B41FA5}">
                      <a16:colId xmlns:a16="http://schemas.microsoft.com/office/drawing/2014/main" val="3028496906"/>
                    </a:ext>
                  </a:extLst>
                </a:gridCol>
                <a:gridCol w="380709">
                  <a:extLst>
                    <a:ext uri="{9D8B030D-6E8A-4147-A177-3AD203B41FA5}">
                      <a16:colId xmlns:a16="http://schemas.microsoft.com/office/drawing/2014/main" val="1042397839"/>
                    </a:ext>
                  </a:extLst>
                </a:gridCol>
                <a:gridCol w="515799">
                  <a:extLst>
                    <a:ext uri="{9D8B030D-6E8A-4147-A177-3AD203B41FA5}">
                      <a16:colId xmlns:a16="http://schemas.microsoft.com/office/drawing/2014/main" val="2576048762"/>
                    </a:ext>
                  </a:extLst>
                </a:gridCol>
                <a:gridCol w="736858">
                  <a:extLst>
                    <a:ext uri="{9D8B030D-6E8A-4147-A177-3AD203B41FA5}">
                      <a16:colId xmlns:a16="http://schemas.microsoft.com/office/drawing/2014/main" val="1763766078"/>
                    </a:ext>
                  </a:extLst>
                </a:gridCol>
              </a:tblGrid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A​</a:t>
                      </a:r>
                      <a:endParaRPr lang="sv-SE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B​</a:t>
                      </a:r>
                      <a:endParaRPr lang="sv-SE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C​</a:t>
                      </a:r>
                      <a:endParaRPr lang="sv-SE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Y​</a:t>
                      </a:r>
                      <a:endParaRPr lang="sv-SE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333986"/>
                  </a:ext>
                </a:extLst>
              </a:tr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90620"/>
                  </a:ext>
                </a:extLst>
              </a:tr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1​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05322"/>
                  </a:ext>
                </a:extLst>
              </a:tr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0​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0​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18581"/>
                  </a:ext>
                </a:extLst>
              </a:tr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0​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3396"/>
                  </a:ext>
                </a:extLst>
              </a:tr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0​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0​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61510"/>
                  </a:ext>
                </a:extLst>
              </a:tr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1​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1​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29711"/>
                  </a:ext>
                </a:extLst>
              </a:tr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0​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b="1" dirty="0">
                          <a:effectLst/>
                        </a:rPr>
                        <a:t>1​</a:t>
                      </a:r>
                      <a:endParaRPr lang="sv-SE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9316"/>
                  </a:ext>
                </a:extLst>
              </a:tr>
              <a:tr h="427845"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1​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1​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1​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800" dirty="0">
                          <a:effectLst/>
                        </a:rPr>
                        <a:t>0​</a:t>
                      </a:r>
                      <a:endParaRPr lang="sv-S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546888"/>
                  </a:ext>
                </a:extLst>
              </a:tr>
            </a:tbl>
          </a:graphicData>
        </a:graphic>
      </p:graphicFrame>
      <p:sp>
        <p:nvSpPr>
          <p:cNvPr id="8" name="textruta 7">
            <a:extLst>
              <a:ext uri="{FF2B5EF4-FFF2-40B4-BE49-F238E27FC236}">
                <a16:creationId xmlns:a16="http://schemas.microsoft.com/office/drawing/2014/main" id="{E14851D1-807E-BEC0-7AA6-9039BE496C23}"/>
              </a:ext>
            </a:extLst>
          </p:cNvPr>
          <p:cNvSpPr txBox="1"/>
          <p:nvPr/>
        </p:nvSpPr>
        <p:spPr>
          <a:xfrm>
            <a:off x="775138" y="1721068"/>
            <a:ext cx="806668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sz="2400" dirty="0">
                <a:cs typeface="Times New Roman"/>
              </a:rPr>
              <a:t>From the </a:t>
            </a:r>
            <a:r>
              <a:rPr lang="sv-SE" sz="2400" dirty="0" err="1">
                <a:cs typeface="Times New Roman"/>
              </a:rPr>
              <a:t>previous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lecture</a:t>
            </a:r>
            <a:r>
              <a:rPr lang="sv-SE" sz="2400" dirty="0">
                <a:cs typeface="Times New Roman"/>
              </a:rPr>
              <a:t>:</a:t>
            </a:r>
            <a:br>
              <a:rPr lang="sv-SE" sz="2400" dirty="0">
                <a:cs typeface="Times New Roman"/>
              </a:rPr>
            </a:br>
            <a:r>
              <a:rPr lang="sv-SE" sz="2400" dirty="0" err="1">
                <a:cs typeface="Times New Roman"/>
              </a:rPr>
              <a:t>Write</a:t>
            </a:r>
            <a:r>
              <a:rPr lang="sv-SE" sz="2400" dirty="0">
                <a:cs typeface="Times New Roman"/>
              </a:rPr>
              <a:t> a </a:t>
            </a:r>
            <a:r>
              <a:rPr lang="sv-SE" sz="2400" dirty="0" err="1">
                <a:cs typeface="Times New Roman"/>
              </a:rPr>
              <a:t>Boolean</a:t>
            </a:r>
            <a:r>
              <a:rPr lang="sv-SE" sz="2400" dirty="0">
                <a:cs typeface="Times New Roman"/>
              </a:rPr>
              <a:t> expression for the </a:t>
            </a:r>
            <a:r>
              <a:rPr lang="sv-SE" sz="2400" dirty="0" err="1">
                <a:cs typeface="Times New Roman"/>
              </a:rPr>
              <a:t>rows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where</a:t>
            </a:r>
            <a:r>
              <a:rPr lang="sv-SE" sz="2400" dirty="0">
                <a:cs typeface="Times New Roman"/>
              </a:rPr>
              <a:t> output is 1</a:t>
            </a:r>
            <a:endParaRPr lang="sv-SE" dirty="0"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sv-SE" sz="2400" dirty="0"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sv-SE" sz="2400" dirty="0">
                <a:cs typeface="Times New Roman"/>
              </a:rPr>
              <a:t>Y=A•B•C+A•B•C+A•B•C+A•B•C</a:t>
            </a:r>
          </a:p>
          <a:p>
            <a:pPr marL="342900" indent="-342900">
              <a:buFont typeface="Arial"/>
              <a:buChar char="•"/>
            </a:pPr>
            <a:r>
              <a:rPr lang="sv-SE" sz="2400" dirty="0">
                <a:cs typeface="Times New Roman"/>
              </a:rPr>
              <a:t>A </a:t>
            </a:r>
            <a:r>
              <a:rPr lang="sv-SE" sz="2400" dirty="0" err="1">
                <a:cs typeface="Times New Roman"/>
              </a:rPr>
              <a:t>Karnaugh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map</a:t>
            </a:r>
            <a:r>
              <a:rPr lang="sv-SE" sz="2400" dirty="0">
                <a:cs typeface="Times New Roman"/>
              </a:rPr>
              <a:t> is a </a:t>
            </a:r>
            <a:r>
              <a:rPr lang="sv-SE" sz="2400" dirty="0" err="1">
                <a:cs typeface="Times New Roman"/>
              </a:rPr>
              <a:t>truth</a:t>
            </a:r>
            <a:r>
              <a:rPr lang="sv-SE" sz="2400" dirty="0">
                <a:cs typeface="Times New Roman"/>
              </a:rPr>
              <a:t> table </a:t>
            </a:r>
            <a:r>
              <a:rPr lang="sv-SE" sz="2400" dirty="0" err="1">
                <a:cs typeface="Times New Roman"/>
              </a:rPr>
              <a:t>written</a:t>
            </a:r>
            <a:r>
              <a:rPr lang="sv-SE" sz="2400" dirty="0">
                <a:cs typeface="Times New Roman"/>
              </a:rPr>
              <a:t> as the </a:t>
            </a:r>
            <a:r>
              <a:rPr lang="sv-SE" sz="2400" dirty="0" err="1">
                <a:cs typeface="Times New Roman"/>
              </a:rPr>
              <a:t>picture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below</a:t>
            </a:r>
            <a:r>
              <a:rPr lang="sv-SE" sz="2400" dirty="0">
                <a:cs typeface="Times New Roman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sv-SE" sz="2400" dirty="0">
                <a:cs typeface="Times New Roman"/>
              </a:rPr>
              <a:t>To </a:t>
            </a:r>
            <a:r>
              <a:rPr lang="sv-SE" sz="2400" dirty="0" err="1">
                <a:cs typeface="Times New Roman"/>
              </a:rPr>
              <a:t>simplify</a:t>
            </a:r>
            <a:r>
              <a:rPr lang="sv-SE" sz="2400" dirty="0">
                <a:cs typeface="Times New Roman"/>
              </a:rPr>
              <a:t> an expression, mark maximal </a:t>
            </a:r>
            <a:r>
              <a:rPr lang="sv-SE" sz="2400" dirty="0" err="1">
                <a:cs typeface="Times New Roman"/>
              </a:rPr>
              <a:t>groups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of</a:t>
            </a:r>
            <a:r>
              <a:rPr lang="sv-SE" sz="2400" dirty="0">
                <a:cs typeface="Times New Roman"/>
              </a:rPr>
              <a:t> 1 </a:t>
            </a:r>
            <a:r>
              <a:rPr lang="sv-SE" sz="2400" dirty="0" err="1">
                <a:cs typeface="Times New Roman"/>
              </a:rPr>
              <a:t>that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are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powers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of</a:t>
            </a:r>
            <a:r>
              <a:rPr lang="sv-SE" sz="2400" dirty="0">
                <a:cs typeface="Times New Roman"/>
              </a:rPr>
              <a:t> 2.</a:t>
            </a:r>
          </a:p>
          <a:p>
            <a:pPr marL="342900" indent="-342900">
              <a:buFont typeface="Arial"/>
              <a:buChar char="•"/>
            </a:pPr>
            <a:r>
              <a:rPr lang="sv-SE" sz="2400" dirty="0" err="1">
                <a:cs typeface="Times New Roman"/>
              </a:rPr>
              <a:t>Write</a:t>
            </a:r>
            <a:r>
              <a:rPr lang="sv-SE" sz="2400" dirty="0">
                <a:cs typeface="Times New Roman"/>
              </a:rPr>
              <a:t> an expression for the </a:t>
            </a:r>
            <a:r>
              <a:rPr lang="sv-SE" sz="2400" dirty="0" err="1">
                <a:cs typeface="Times New Roman"/>
              </a:rPr>
              <a:t>groups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of</a:t>
            </a:r>
            <a:r>
              <a:rPr lang="sv-SE" sz="2400" dirty="0">
                <a:cs typeface="Times New Roman"/>
              </a:rPr>
              <a:t> 1s</a:t>
            </a:r>
          </a:p>
          <a:p>
            <a:pPr marL="342900" indent="-342900">
              <a:buFont typeface="Arial"/>
              <a:buChar char="•"/>
            </a:pPr>
            <a:r>
              <a:rPr lang="sv-SE" sz="2400" dirty="0">
                <a:cs typeface="Times New Roman"/>
              </a:rPr>
              <a:t>Y=A'B+AC'</a:t>
            </a:r>
          </a:p>
          <a:p>
            <a:endParaRPr lang="sv-SE" dirty="0">
              <a:cs typeface="Times New Roman"/>
            </a:endParaRPr>
          </a:p>
        </p:txBody>
      </p:sp>
      <p:pic>
        <p:nvPicPr>
          <p:cNvPr id="9" name="Bildobjekt 9" descr="En bild som visar text, klocka&#10;&#10;Automatiskt genererad beskrivning">
            <a:extLst>
              <a:ext uri="{FF2B5EF4-FFF2-40B4-BE49-F238E27FC236}">
                <a16:creationId xmlns:a16="http://schemas.microsoft.com/office/drawing/2014/main" id="{A65DBA51-DEBC-66D1-43B4-F22C417E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55" y="4614206"/>
            <a:ext cx="3245069" cy="21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D6EBB4-829F-451C-14E1-3C268B7E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cs typeface="Times New Roman"/>
              </a:rPr>
              <a:t>Karnaugh</a:t>
            </a:r>
            <a:r>
              <a:rPr lang="sv-SE" dirty="0">
                <a:cs typeface="Times New Roman"/>
              </a:rPr>
              <a:t> </a:t>
            </a:r>
            <a:r>
              <a:rPr lang="sv-SE" dirty="0" err="1">
                <a:cs typeface="Times New Roman"/>
              </a:rPr>
              <a:t>map</a:t>
            </a:r>
            <a:r>
              <a:rPr lang="sv-SE" dirty="0">
                <a:cs typeface="Times New Roman"/>
              </a:rPr>
              <a:t> </a:t>
            </a:r>
            <a:r>
              <a:rPr lang="sv-SE" dirty="0" err="1">
                <a:cs typeface="Times New Roman"/>
              </a:rPr>
              <a:t>with</a:t>
            </a:r>
            <a:r>
              <a:rPr lang="sv-SE" dirty="0">
                <a:cs typeface="Times New Roman"/>
              </a:rPr>
              <a:t> </a:t>
            </a:r>
            <a:r>
              <a:rPr lang="sv-SE" dirty="0" err="1">
                <a:cs typeface="Times New Roman"/>
              </a:rPr>
              <a:t>four</a:t>
            </a:r>
            <a:r>
              <a:rPr lang="sv-SE" dirty="0">
                <a:cs typeface="Times New Roman"/>
              </a:rPr>
              <a:t> inputs</a:t>
            </a:r>
            <a:endParaRPr lang="sv-SE" dirty="0"/>
          </a:p>
        </p:txBody>
      </p:sp>
      <p:pic>
        <p:nvPicPr>
          <p:cNvPr id="3" name="Bildobjekt 3" descr="En bild som visar korsordspussel, ljus, mobiltelefon&#10;&#10;Automatiskt genererad beskrivning">
            <a:extLst>
              <a:ext uri="{FF2B5EF4-FFF2-40B4-BE49-F238E27FC236}">
                <a16:creationId xmlns:a16="http://schemas.microsoft.com/office/drawing/2014/main" id="{D94CBDF3-10D6-B2AB-9BC5-91E974CD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4" y="1528372"/>
            <a:ext cx="2261172" cy="4300927"/>
          </a:xfrm>
          <a:prstGeom prst="rect">
            <a:avLst/>
          </a:prstGeom>
        </p:spPr>
      </p:pic>
      <p:pic>
        <p:nvPicPr>
          <p:cNvPr id="4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3BC96BB0-BCB5-6B43-E9D3-8ACC7E7F2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067" y="1724649"/>
            <a:ext cx="3918522" cy="2696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82D21-17BD-D2D5-1552-F018B132D584}"/>
                  </a:ext>
                </a:extLst>
              </p:cNvPr>
              <p:cNvSpPr txBox="1"/>
              <p:nvPr/>
            </p:nvSpPr>
            <p:spPr>
              <a:xfrm>
                <a:off x="5253700" y="5129867"/>
                <a:ext cx="6583021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v-SE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sv-S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sv-S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sv-S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sv-SE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sv-SE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sv-SE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sv-SE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sv-SE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sv-SE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sv-S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sv-SE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v-SE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sv-SE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v-SE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sv-SE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sv-SE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sv-SE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sv-SE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sv-SE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sv-SE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sv-SE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v-SE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82D21-17BD-D2D5-1552-F018B132D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00" y="5129867"/>
                <a:ext cx="6583021" cy="412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90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3D079E-6324-35D3-44F4-CA65E9BD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Karnaugh</a:t>
            </a:r>
            <a:r>
              <a:rPr lang="sv-SE" dirty="0"/>
              <a:t> </a:t>
            </a:r>
            <a:r>
              <a:rPr lang="sv-SE" dirty="0" err="1"/>
              <a:t>maps</a:t>
            </a:r>
            <a:r>
              <a:rPr lang="sv-SE" dirty="0"/>
              <a:t>: </a:t>
            </a:r>
            <a:r>
              <a:rPr lang="sv-SE" dirty="0" err="1"/>
              <a:t>Example</a:t>
            </a:r>
            <a:r>
              <a:rPr lang="sv-SE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34D69-FE50-D28F-BEAE-D2392261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5" y="1379290"/>
            <a:ext cx="1475109" cy="496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B537F-25ED-EA96-8963-32CACB9E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03" y="1790699"/>
            <a:ext cx="3284956" cy="2579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BB101-2BF3-F9C4-89AC-F4AB3DFC76C5}"/>
                  </a:ext>
                </a:extLst>
              </p:cNvPr>
              <p:cNvSpPr txBox="1"/>
              <p:nvPr/>
            </p:nvSpPr>
            <p:spPr>
              <a:xfrm>
                <a:off x="4490302" y="5129867"/>
                <a:ext cx="2701958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sv-S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sv-S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sv-S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sv-SE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sv-SE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sv-SE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sv-SE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BB101-2BF3-F9C4-89AC-F4AB3DFC7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02" y="5129867"/>
                <a:ext cx="2701958" cy="412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9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132D-98AC-4524-4AD6-45D08D3B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Adder</a:t>
            </a:r>
            <a:r>
              <a:rPr lang="sv-SE" dirty="0"/>
              <a:t> (addition </a:t>
            </a:r>
            <a:r>
              <a:rPr lang="sv-SE" dirty="0" err="1"/>
              <a:t>circuit</a:t>
            </a:r>
            <a:r>
              <a:rPr lang="sv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987-AFCF-10E4-5C59-75504806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parts </a:t>
            </a:r>
            <a:r>
              <a:rPr lang="sv-SE" dirty="0" err="1"/>
              <a:t>of</a:t>
            </a:r>
            <a:r>
              <a:rPr lang="sv-SE" dirty="0"/>
              <a:t> the ALU is the </a:t>
            </a:r>
            <a:r>
              <a:rPr lang="sv-SE" dirty="0" err="1"/>
              <a:t>adder</a:t>
            </a:r>
            <a:r>
              <a:rPr lang="sv-SE" dirty="0"/>
              <a:t>.</a:t>
            </a:r>
          </a:p>
          <a:p>
            <a:r>
              <a:rPr lang="sv-SE" dirty="0"/>
              <a:t>An </a:t>
            </a:r>
            <a:r>
              <a:rPr lang="sv-SE" dirty="0" err="1"/>
              <a:t>adder</a:t>
            </a:r>
            <a:r>
              <a:rPr lang="sv-SE" dirty="0"/>
              <a:t> </a:t>
            </a:r>
            <a:r>
              <a:rPr lang="sv-SE" dirty="0" err="1"/>
              <a:t>calculates</a:t>
            </a:r>
            <a:r>
              <a:rPr lang="sv-SE" dirty="0"/>
              <a:t> the </a:t>
            </a:r>
            <a:r>
              <a:rPr lang="sv-SE" dirty="0" err="1"/>
              <a:t>sum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first</a:t>
            </a:r>
            <a:r>
              <a:rPr lang="sv-SE" dirty="0"/>
              <a:t> step is to </a:t>
            </a:r>
            <a:r>
              <a:rPr lang="sv-SE" dirty="0" err="1"/>
              <a:t>build</a:t>
            </a:r>
            <a:r>
              <a:rPr lang="sv-SE" dirty="0"/>
              <a:t> a 1-bit </a:t>
            </a:r>
            <a:r>
              <a:rPr lang="sv-SE" dirty="0" err="1"/>
              <a:t>adder</a:t>
            </a:r>
            <a:r>
              <a:rPr lang="sv-SE" dirty="0"/>
              <a:t>,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-bit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result</a:t>
            </a:r>
            <a:r>
              <a:rPr lang="sv-SE" dirty="0"/>
              <a:t> is </a:t>
            </a:r>
            <a:r>
              <a:rPr lang="sv-SE" dirty="0" err="1"/>
              <a:t>one</a:t>
            </a:r>
            <a:r>
              <a:rPr lang="sv-SE" dirty="0"/>
              <a:t> bit. </a:t>
            </a:r>
          </a:p>
          <a:p>
            <a:pPr lvl="1"/>
            <a:r>
              <a:rPr lang="sv-SE" dirty="0"/>
              <a:t>0+0=0</a:t>
            </a:r>
          </a:p>
          <a:p>
            <a:pPr lvl="1"/>
            <a:r>
              <a:rPr lang="sv-SE" dirty="0"/>
              <a:t>0+1=1</a:t>
            </a:r>
          </a:p>
          <a:p>
            <a:pPr lvl="1"/>
            <a:r>
              <a:rPr lang="sv-SE" dirty="0"/>
              <a:t>1+0=1</a:t>
            </a:r>
          </a:p>
          <a:p>
            <a:pPr lvl="1"/>
            <a:r>
              <a:rPr lang="sv-SE" dirty="0"/>
              <a:t>1+1=10	</a:t>
            </a:r>
            <a:r>
              <a:rPr lang="sv-SE" dirty="0" err="1"/>
              <a:t>Here</a:t>
            </a:r>
            <a:r>
              <a:rPr lang="sv-SE" dirty="0"/>
              <a:t>, the </a:t>
            </a:r>
            <a:r>
              <a:rPr lang="sv-SE" dirty="0" err="1"/>
              <a:t>result</a:t>
            </a:r>
            <a:r>
              <a:rPr lang="sv-SE" dirty="0"/>
              <a:t> is </a:t>
            </a:r>
            <a:r>
              <a:rPr lang="sv-SE" dirty="0" err="1"/>
              <a:t>two</a:t>
            </a:r>
            <a:r>
              <a:rPr lang="sv-SE" dirty="0"/>
              <a:t> bits. The </a:t>
            </a:r>
            <a:r>
              <a:rPr lang="sv-SE" dirty="0" err="1"/>
              <a:t>left</a:t>
            </a:r>
            <a:r>
              <a:rPr lang="sv-SE" dirty="0"/>
              <a:t> bit is ”</a:t>
            </a:r>
            <a:r>
              <a:rPr lang="sv-SE" dirty="0" err="1"/>
              <a:t>overflow</a:t>
            </a:r>
            <a:r>
              <a:rPr lang="sv-SE" dirty="0"/>
              <a:t>” or </a:t>
            </a:r>
            <a:r>
              <a:rPr lang="sv-SE" dirty="0" err="1"/>
              <a:t>carry</a:t>
            </a:r>
            <a:r>
              <a:rPr lang="sv-SE" dirty="0"/>
              <a:t> for </a:t>
            </a:r>
            <a:r>
              <a:rPr lang="sv-SE" dirty="0" err="1"/>
              <a:t>next</a:t>
            </a:r>
            <a:r>
              <a:rPr lang="sv-SE" dirty="0"/>
              <a:t> bit.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173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159D-A464-0C0A-EEE1-A6C91872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Half</a:t>
            </a:r>
            <a:r>
              <a:rPr lang="sv-SE" dirty="0"/>
              <a:t> </a:t>
            </a:r>
            <a:r>
              <a:rPr lang="sv-SE" dirty="0" err="1"/>
              <a:t>adder</a:t>
            </a:r>
            <a:r>
              <a:rPr lang="sv-SE" dirty="0"/>
              <a:t> and full </a:t>
            </a:r>
            <a:r>
              <a:rPr lang="sv-SE" dirty="0" err="1"/>
              <a:t>adder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C9F8-C993-13C6-273D-8FC4C327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3347999"/>
            <a:ext cx="4140707" cy="2524889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half</a:t>
            </a:r>
            <a:r>
              <a:rPr lang="sv-SE" dirty="0"/>
              <a:t> </a:t>
            </a:r>
            <a:r>
              <a:rPr lang="sv-SE" dirty="0" err="1"/>
              <a:t>adder</a:t>
            </a:r>
            <a:r>
              <a:rPr lang="sv-SE" dirty="0"/>
              <a:t> </a:t>
            </a:r>
            <a:r>
              <a:rPr lang="sv-SE" dirty="0" err="1"/>
              <a:t>takes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1-bit </a:t>
            </a:r>
            <a:r>
              <a:rPr lang="sv-SE" dirty="0" err="1"/>
              <a:t>numbers</a:t>
            </a:r>
            <a:r>
              <a:rPr lang="sv-SE" dirty="0"/>
              <a:t> and </a:t>
            </a:r>
            <a:r>
              <a:rPr lang="sv-SE" dirty="0" err="1"/>
              <a:t>calculates</a:t>
            </a:r>
            <a:r>
              <a:rPr lang="sv-SE" dirty="0"/>
              <a:t> the </a:t>
            </a:r>
            <a:r>
              <a:rPr lang="sv-SE" dirty="0" err="1"/>
              <a:t>sum</a:t>
            </a:r>
            <a:r>
              <a:rPr lang="sv-SE" dirty="0"/>
              <a:t> and </a:t>
            </a:r>
            <a:r>
              <a:rPr lang="sv-SE" dirty="0" err="1"/>
              <a:t>carry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pic>
        <p:nvPicPr>
          <p:cNvPr id="1026" name="Picture 2" descr="Half Adder - Javatpoint">
            <a:extLst>
              <a:ext uri="{FF2B5EF4-FFF2-40B4-BE49-F238E27FC236}">
                <a16:creationId xmlns:a16="http://schemas.microsoft.com/office/drawing/2014/main" id="{74B5C647-0104-89D6-040B-C30E4B8EA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4" y="1524525"/>
            <a:ext cx="4286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05A34-BC0D-CBE1-233A-FEA8282F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73" y="1226806"/>
            <a:ext cx="2895252" cy="1998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3364E-0AF8-4CE0-FC7B-BE827C253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3" y="4263194"/>
            <a:ext cx="3148741" cy="2130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D5DDB-9664-6538-61DE-CAB60890345B}"/>
                  </a:ext>
                </a:extLst>
              </p:cNvPr>
              <p:cNvSpPr txBox="1"/>
              <p:nvPr/>
            </p:nvSpPr>
            <p:spPr>
              <a:xfrm>
                <a:off x="7701094" y="3605829"/>
                <a:ext cx="1373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v-SE" dirty="0"/>
                  <a:t>Y=A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sv-SE" dirty="0"/>
                  <a:t>B+A·B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D5DDB-9664-6538-61DE-CAB608903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094" y="3605829"/>
                <a:ext cx="1373774" cy="276999"/>
              </a:xfrm>
              <a:prstGeom prst="rect">
                <a:avLst/>
              </a:prstGeom>
              <a:blipFill>
                <a:blip r:embed="rId5"/>
                <a:stretch>
                  <a:fillRect l="-10177" t="-28889" r="-8407" b="-51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BF14-20CD-3BB4-EAF9-89B11F6F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Full </a:t>
            </a:r>
            <a:r>
              <a:rPr lang="sv-SE" dirty="0" err="1"/>
              <a:t>adder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D01F-CDC2-18CA-36A5-7007D4D9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build</a:t>
            </a:r>
            <a:r>
              <a:rPr lang="sv-SE" dirty="0"/>
              <a:t> an </a:t>
            </a:r>
            <a:r>
              <a:rPr lang="sv-SE" dirty="0" err="1"/>
              <a:t>adder</a:t>
            </a:r>
            <a:r>
              <a:rPr lang="sv-SE" dirty="0"/>
              <a:t> for </a:t>
            </a:r>
            <a:r>
              <a:rPr lang="sv-SE" dirty="0" err="1"/>
              <a:t>more</a:t>
            </a:r>
            <a:r>
              <a:rPr lang="sv-SE" dirty="0"/>
              <a:t> bits, the </a:t>
            </a:r>
            <a:r>
              <a:rPr lang="sv-SE" dirty="0" err="1"/>
              <a:t>idea</a:t>
            </a:r>
            <a:r>
              <a:rPr lang="sv-SE" dirty="0"/>
              <a:t> is to </a:t>
            </a:r>
            <a:r>
              <a:rPr lang="sv-SE" dirty="0" err="1"/>
              <a:t>connect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1-bit </a:t>
            </a:r>
            <a:r>
              <a:rPr lang="sv-SE" dirty="0" err="1"/>
              <a:t>adders</a:t>
            </a:r>
            <a:r>
              <a:rPr lang="sv-SE" dirty="0"/>
              <a:t>.</a:t>
            </a:r>
          </a:p>
          <a:p>
            <a:r>
              <a:rPr lang="sv-SE" dirty="0"/>
              <a:t>To make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, an </a:t>
            </a:r>
            <a:r>
              <a:rPr lang="sv-SE" dirty="0" err="1"/>
              <a:t>adder</a:t>
            </a:r>
            <a:r>
              <a:rPr lang="sv-SE" dirty="0"/>
              <a:t> must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a </a:t>
            </a:r>
            <a:r>
              <a:rPr lang="sv-SE" dirty="0" err="1"/>
              <a:t>carry</a:t>
            </a:r>
            <a:r>
              <a:rPr lang="sv-SE" dirty="0"/>
              <a:t> bit from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adder</a:t>
            </a:r>
            <a:r>
              <a:rPr lang="sv-SE" dirty="0"/>
              <a:t> as input.</a:t>
            </a:r>
          </a:p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adder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a </a:t>
            </a:r>
            <a:r>
              <a:rPr lang="sv-SE" b="1" dirty="0"/>
              <a:t>full </a:t>
            </a:r>
            <a:r>
              <a:rPr lang="sv-SE" b="1" dirty="0" err="1"/>
              <a:t>adder</a:t>
            </a:r>
            <a:r>
              <a:rPr lang="sv-SE" dirty="0"/>
              <a:t>.</a:t>
            </a:r>
          </a:p>
          <a:p>
            <a:r>
              <a:rPr lang="sv-SE" dirty="0"/>
              <a:t>The full </a:t>
            </a:r>
            <a:r>
              <a:rPr lang="sv-SE" dirty="0" err="1"/>
              <a:t>adder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connected</a:t>
            </a:r>
            <a:r>
              <a:rPr lang="sv-SE" dirty="0"/>
              <a:t> in series to </a:t>
            </a:r>
            <a:r>
              <a:rPr lang="sv-SE" dirty="0" err="1"/>
              <a:t>other</a:t>
            </a:r>
            <a:r>
              <a:rPr lang="sv-SE" dirty="0"/>
              <a:t> full </a:t>
            </a:r>
            <a:r>
              <a:rPr lang="sv-SE" dirty="0" err="1"/>
              <a:t>adders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adders</a:t>
            </a:r>
            <a:r>
              <a:rPr lang="sv-SE" dirty="0"/>
              <a:t> for </a:t>
            </a:r>
            <a:r>
              <a:rPr lang="sv-SE" dirty="0" err="1"/>
              <a:t>longer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, for </a:t>
            </a:r>
            <a:r>
              <a:rPr lang="sv-SE" dirty="0" err="1"/>
              <a:t>example</a:t>
            </a:r>
            <a:r>
              <a:rPr lang="sv-SE" dirty="0"/>
              <a:t>, 8-bit </a:t>
            </a:r>
            <a:r>
              <a:rPr lang="sv-SE" dirty="0" err="1"/>
              <a:t>adders</a:t>
            </a:r>
            <a:r>
              <a:rPr lang="sv-SE" dirty="0"/>
              <a:t>, 16-bit </a:t>
            </a:r>
            <a:r>
              <a:rPr lang="sv-SE" dirty="0" err="1"/>
              <a:t>adders</a:t>
            </a:r>
            <a:r>
              <a:rPr lang="sv-SE" dirty="0"/>
              <a:t>, 32-bit </a:t>
            </a:r>
            <a:r>
              <a:rPr lang="sv-SE" dirty="0" err="1"/>
              <a:t>adders</a:t>
            </a:r>
            <a:r>
              <a:rPr lang="sv-SE" dirty="0"/>
              <a:t>, …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50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BEEF-26EE-DDE2-3C95-CD466A65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Building</a:t>
            </a:r>
            <a:r>
              <a:rPr lang="sv-SE" dirty="0"/>
              <a:t> a full </a:t>
            </a:r>
            <a:r>
              <a:rPr lang="sv-SE" dirty="0" err="1"/>
              <a:t>adder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5133-E55B-D89C-4F34-2A8A8F45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037562"/>
            <a:ext cx="2743614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7959C-E04A-9388-2487-7E098235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728000"/>
            <a:ext cx="5143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776D-A33D-A635-1218-40DFD55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4-bit </a:t>
            </a:r>
            <a:r>
              <a:rPr lang="sv-SE" dirty="0" err="1"/>
              <a:t>adder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8170-0587-7790-6D1A-B6E44D969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714749"/>
            <a:ext cx="11113200" cy="2045249"/>
          </a:xfrm>
        </p:spPr>
        <p:txBody>
          <a:bodyPr/>
          <a:lstStyle/>
          <a:p>
            <a:r>
              <a:rPr lang="sv-SE" dirty="0" err="1"/>
              <a:t>Here</a:t>
            </a:r>
            <a:r>
              <a:rPr lang="sv-SE" dirty="0"/>
              <a:t>, </a:t>
            </a:r>
            <a:r>
              <a:rPr lang="sv-SE" dirty="0" err="1"/>
              <a:t>four</a:t>
            </a:r>
            <a:r>
              <a:rPr lang="sv-SE" dirty="0"/>
              <a:t> full </a:t>
            </a:r>
            <a:r>
              <a:rPr lang="sv-SE" dirty="0" err="1"/>
              <a:t>adders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connected</a:t>
            </a:r>
            <a:r>
              <a:rPr lang="sv-SE" dirty="0"/>
              <a:t> in series to form a 4-bit </a:t>
            </a:r>
            <a:r>
              <a:rPr lang="sv-SE" dirty="0" err="1"/>
              <a:t>adder</a:t>
            </a:r>
            <a:r>
              <a:rPr lang="sv-SE" dirty="0"/>
              <a:t>.</a:t>
            </a:r>
          </a:p>
          <a:p>
            <a:r>
              <a:rPr lang="sv-SE" dirty="0"/>
              <a:t>In </a:t>
            </a:r>
            <a:r>
              <a:rPr lang="sv-SE" dirty="0" err="1"/>
              <a:t>exactly</a:t>
            </a:r>
            <a:r>
              <a:rPr lang="sv-SE" dirty="0"/>
              <a:t> the same </a:t>
            </a:r>
            <a:r>
              <a:rPr lang="sv-SE" dirty="0" err="1"/>
              <a:t>way</a:t>
            </a:r>
            <a:r>
              <a:rPr lang="sv-SE" dirty="0"/>
              <a:t>,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Full </a:t>
            </a:r>
            <a:r>
              <a:rPr lang="sv-SE" dirty="0" err="1"/>
              <a:t>Adders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connected</a:t>
            </a:r>
            <a:r>
              <a:rPr lang="sv-SE" dirty="0"/>
              <a:t> to make </a:t>
            </a:r>
            <a:r>
              <a:rPr lang="sv-SE" dirty="0" err="1"/>
              <a:t>adders</a:t>
            </a:r>
            <a:r>
              <a:rPr lang="sv-SE" dirty="0"/>
              <a:t> for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! </a:t>
            </a:r>
          </a:p>
        </p:txBody>
      </p:sp>
      <p:pic>
        <p:nvPicPr>
          <p:cNvPr id="2050" name="Picture 2" descr="Binary Adder and Subtractor Circuits: Half and Full Adder, Subtractor">
            <a:extLst>
              <a:ext uri="{FF2B5EF4-FFF2-40B4-BE49-F238E27FC236}">
                <a16:creationId xmlns:a16="http://schemas.microsoft.com/office/drawing/2014/main" id="{D19510E4-A137-9829-387C-5D9EDC7D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307609"/>
            <a:ext cx="5067300" cy="20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9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D9E9E2-228A-4E63-901B-579530EFD1EE}">
  <ds:schemaRefs>
    <ds:schemaRef ds:uri="http://purl.org/dc/dcmitype/"/>
    <ds:schemaRef ds:uri="http://schemas.microsoft.com/office/2006/metadata/properties"/>
    <ds:schemaRef ds:uri="http://purl.org/dc/elements/1.1/"/>
    <ds:schemaRef ds:uri="fcc5c06c-2abc-4316-8170-3edfc616a328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804</TotalTime>
  <Words>760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Times New Roman</vt:lpstr>
      <vt:lpstr>Office-tema</vt:lpstr>
      <vt:lpstr>2DT901:  Computer Organization Lecture 5</vt:lpstr>
      <vt:lpstr>Simplification of digital circuits</vt:lpstr>
      <vt:lpstr>Karnaugh map with four inputs</vt:lpstr>
      <vt:lpstr>Karnaugh maps: Example 2</vt:lpstr>
      <vt:lpstr>Adder (addition circuit)</vt:lpstr>
      <vt:lpstr>Half adder and full adder</vt:lpstr>
      <vt:lpstr>Full adder</vt:lpstr>
      <vt:lpstr>Building a full adder</vt:lpstr>
      <vt:lpstr>A 4-bit adder</vt:lpstr>
      <vt:lpstr>Combinational and sequential circuits</vt:lpstr>
      <vt:lpstr>Example: SR latch</vt:lpstr>
      <vt:lpstr>Recommanded reading and videos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89</cp:revision>
  <dcterms:created xsi:type="dcterms:W3CDTF">2023-03-28T08:36:29Z</dcterms:created>
  <dcterms:modified xsi:type="dcterms:W3CDTF">2023-04-24T13:39:07Z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