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7" r:id="rId6"/>
    <p:sldId id="268" r:id="rId7"/>
    <p:sldId id="274" r:id="rId8"/>
    <p:sldId id="275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</a:t>
            </a:r>
            <a:r>
              <a:rPr lang="sv-SE" sz="6000" dirty="0" err="1"/>
              <a:t>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dirty="0"/>
              <a:t> 6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br>
              <a:rPr lang="sv-SE" sz="2400" dirty="0"/>
            </a:br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microcontroller</a:t>
            </a:r>
            <a:br>
              <a:rPr lang="sv-SE" dirty="0"/>
            </a:br>
            <a:r>
              <a:rPr lang="sv-SE" dirty="0" err="1"/>
              <a:t>Raspberry</a:t>
            </a:r>
            <a:r>
              <a:rPr lang="sv-SE" dirty="0"/>
              <a:t> Pi Pico</a:t>
            </a:r>
            <a:endParaRPr lang="sv-SE" sz="2400" dirty="0">
              <a:cs typeface="Times New Roman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817F-4A75-AAED-7F69-EF8770A8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Uploading</a:t>
            </a:r>
            <a:r>
              <a:rPr lang="sv-SE" dirty="0"/>
              <a:t> new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E31E-1CE3-BEB0-64EC-A16AA0B9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cmake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the program is </a:t>
            </a:r>
            <a:r>
              <a:rPr lang="sv-SE" dirty="0" err="1"/>
              <a:t>compiled</a:t>
            </a:r>
            <a:r>
              <a:rPr lang="sv-SE" dirty="0"/>
              <a:t>!</a:t>
            </a:r>
          </a:p>
          <a:p>
            <a:r>
              <a:rPr lang="sv-SE" dirty="0"/>
              <a:t>To </a:t>
            </a:r>
            <a:r>
              <a:rPr lang="sv-SE" dirty="0" err="1"/>
              <a:t>compile</a:t>
            </a:r>
            <a:r>
              <a:rPr lang="sv-SE" dirty="0"/>
              <a:t> new versions, </a:t>
            </a:r>
            <a:r>
              <a:rPr lang="sv-SE" dirty="0" err="1"/>
              <a:t>only</a:t>
            </a:r>
            <a:r>
              <a:rPr lang="sv-SE" dirty="0"/>
              <a:t> make has to be </a:t>
            </a:r>
            <a:r>
              <a:rPr lang="sv-SE" dirty="0" err="1"/>
              <a:t>run</a:t>
            </a:r>
            <a:r>
              <a:rPr lang="sv-SE" dirty="0"/>
              <a:t>, from </a:t>
            </a:r>
            <a:r>
              <a:rPr lang="sv-SE" dirty="0" err="1"/>
              <a:t>within</a:t>
            </a:r>
            <a:r>
              <a:rPr lang="sv-SE" dirty="0"/>
              <a:t> the </a:t>
            </a:r>
            <a:r>
              <a:rPr lang="sv-SE" dirty="0" err="1"/>
              <a:t>build</a:t>
            </a:r>
            <a:r>
              <a:rPr lang="sv-SE" dirty="0"/>
              <a:t> folder.</a:t>
            </a:r>
          </a:p>
          <a:p>
            <a:r>
              <a:rPr lang="sv-SE" dirty="0"/>
              <a:t>To </a:t>
            </a:r>
            <a:r>
              <a:rPr lang="sv-SE" dirty="0" err="1"/>
              <a:t>upload</a:t>
            </a:r>
            <a:r>
              <a:rPr lang="sv-SE" dirty="0"/>
              <a:t> a new program to the Pico, </a:t>
            </a:r>
            <a:r>
              <a:rPr lang="sv-SE" dirty="0" err="1"/>
              <a:t>you</a:t>
            </a:r>
            <a:r>
              <a:rPr lang="sv-SE" dirty="0"/>
              <a:t> must </a:t>
            </a:r>
            <a:r>
              <a:rPr lang="sv-SE" dirty="0" err="1"/>
              <a:t>disconnect</a:t>
            </a:r>
            <a:r>
              <a:rPr lang="sv-SE" dirty="0"/>
              <a:t> it and </a:t>
            </a:r>
            <a:r>
              <a:rPr lang="sv-SE" dirty="0" err="1"/>
              <a:t>reconnect</a:t>
            </a:r>
            <a:r>
              <a:rPr lang="sv-SE" dirty="0"/>
              <a:t> it </a:t>
            </a:r>
            <a:r>
              <a:rPr lang="sv-SE" dirty="0" err="1"/>
              <a:t>while</a:t>
            </a:r>
            <a:r>
              <a:rPr lang="sv-SE" dirty="0"/>
              <a:t> holding the BOOTSEL </a:t>
            </a:r>
            <a:r>
              <a:rPr lang="sv-SE" dirty="0" err="1"/>
              <a:t>button</a:t>
            </a:r>
            <a:r>
              <a:rPr lang="sv-SE" dirty="0"/>
              <a:t>.</a:t>
            </a:r>
          </a:p>
          <a:p>
            <a:r>
              <a:rPr lang="sv-SE" dirty="0" err="1"/>
              <a:t>Unfortunately</a:t>
            </a:r>
            <a:r>
              <a:rPr lang="sv-SE" dirty="0"/>
              <a:t>, the Pico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Reset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8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E7FF-EA9A-3C8B-32A9-88D98E60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simple armv6-m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B2B4-2D1A-DCA1-E3F9-9AA92CD5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720" y="4539761"/>
            <a:ext cx="6985279" cy="1421646"/>
          </a:xfrm>
        </p:spPr>
        <p:txBody>
          <a:bodyPr/>
          <a:lstStyle/>
          <a:p>
            <a:r>
              <a:rPr lang="sv-SE" dirty="0"/>
              <a:t>The program starts </a:t>
            </a:r>
            <a:r>
              <a:rPr lang="sv-SE" dirty="0" err="1"/>
              <a:t>executing</a:t>
            </a:r>
            <a:r>
              <a:rPr lang="sv-SE" dirty="0"/>
              <a:t> on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main</a:t>
            </a:r>
            <a:r>
              <a:rPr lang="sv-SE" dirty="0"/>
              <a:t>:</a:t>
            </a:r>
          </a:p>
          <a:p>
            <a:r>
              <a:rPr lang="sv-SE" dirty="0"/>
              <a:t>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lines</a:t>
            </a:r>
            <a:r>
              <a:rPr lang="sv-SE" dirty="0"/>
              <a:t> must </a:t>
            </a:r>
            <a:r>
              <a:rPr lang="sv-SE" dirty="0" err="1"/>
              <a:t>always</a:t>
            </a:r>
            <a:r>
              <a:rPr lang="sv-SE" dirty="0"/>
              <a:t> be </a:t>
            </a:r>
            <a:r>
              <a:rPr lang="sv-SE" dirty="0" err="1"/>
              <a:t>inluded</a:t>
            </a:r>
            <a:r>
              <a:rPr lang="sv-SE" dirty="0"/>
              <a:t> in a program for the </a:t>
            </a:r>
            <a:r>
              <a:rPr lang="sv-SE" dirty="0" err="1"/>
              <a:t>Rpi</a:t>
            </a:r>
            <a:r>
              <a:rPr lang="sv-SE" dirty="0"/>
              <a:t> Pico!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B9BDC-7F54-D965-4770-D3484EDB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029968"/>
            <a:ext cx="8915885" cy="19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7E2D-0A2C-F336-99D0-93DC4D10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1715"/>
            <a:ext cx="10241280" cy="1234440"/>
          </a:xfrm>
        </p:spPr>
        <p:txBody>
          <a:bodyPr/>
          <a:lstStyle/>
          <a:p>
            <a:r>
              <a:rPr lang="sv-SE" dirty="0" err="1"/>
              <a:t>Rpi</a:t>
            </a:r>
            <a:r>
              <a:rPr lang="sv-SE"/>
              <a:t> Pico </a:t>
            </a:r>
            <a:r>
              <a:rPr lang="sv-SE" dirty="0"/>
              <a:t>PINOUT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8A679-BF67-3BA4-0150-51BC442B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5" y="1582098"/>
            <a:ext cx="7511143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B19F-74D9-64EC-A89B-6B829BFD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Connecting</a:t>
            </a:r>
            <a:r>
              <a:rPr lang="sv-SE" dirty="0"/>
              <a:t>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0396-BEF4-726A-8E20-7D6507D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Important</a:t>
            </a:r>
            <a:r>
              <a:rPr lang="sv-SE" dirty="0"/>
              <a:t> to </a:t>
            </a:r>
            <a:r>
              <a:rPr lang="sv-SE" dirty="0" err="1"/>
              <a:t>remember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LEDs must be </a:t>
            </a:r>
            <a:r>
              <a:rPr lang="sv-SE" dirty="0" err="1"/>
              <a:t>connected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polarity</a:t>
            </a:r>
            <a:r>
              <a:rPr lang="sv-SE" dirty="0"/>
              <a:t>!</a:t>
            </a:r>
          </a:p>
          <a:p>
            <a:r>
              <a:rPr lang="sv-SE" dirty="0"/>
              <a:t>The </a:t>
            </a:r>
            <a:r>
              <a:rPr lang="sv-SE" dirty="0" err="1"/>
              <a:t>anode</a:t>
            </a:r>
            <a:r>
              <a:rPr lang="sv-SE" dirty="0"/>
              <a:t> must be </a:t>
            </a:r>
            <a:r>
              <a:rPr lang="sv-SE" dirty="0" err="1"/>
              <a:t>connected</a:t>
            </a:r>
            <a:r>
              <a:rPr lang="sv-SE" dirty="0"/>
              <a:t> to positive </a:t>
            </a:r>
            <a:r>
              <a:rPr lang="sv-SE" dirty="0" err="1"/>
              <a:t>voltage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cathode</a:t>
            </a:r>
            <a:r>
              <a:rPr lang="sv-SE" dirty="0"/>
              <a:t> must be </a:t>
            </a:r>
            <a:r>
              <a:rPr lang="sv-SE" dirty="0" err="1"/>
              <a:t>connected</a:t>
            </a:r>
            <a:r>
              <a:rPr lang="sv-SE" dirty="0"/>
              <a:t> to </a:t>
            </a:r>
            <a:r>
              <a:rPr lang="sv-SE" dirty="0" err="1"/>
              <a:t>ground</a:t>
            </a:r>
            <a:r>
              <a:rPr lang="sv-SE" dirty="0"/>
              <a:t> (GND).</a:t>
            </a:r>
          </a:p>
          <a:p>
            <a:r>
              <a:rPr lang="sv-SE" dirty="0"/>
              <a:t>The </a:t>
            </a:r>
            <a:r>
              <a:rPr lang="sv-SE" dirty="0" err="1"/>
              <a:t>Rpi</a:t>
            </a:r>
            <a:r>
              <a:rPr lang="sv-SE" dirty="0"/>
              <a:t> Pico </a:t>
            </a:r>
            <a:r>
              <a:rPr lang="sv-SE" dirty="0" err="1"/>
              <a:t>provides</a:t>
            </a:r>
            <a:r>
              <a:rPr lang="sv-SE" dirty="0"/>
              <a:t> 3.3 volts output.</a:t>
            </a:r>
          </a:p>
          <a:p>
            <a:r>
              <a:rPr lang="sv-SE" dirty="0" err="1"/>
              <a:t>Important</a:t>
            </a:r>
            <a:r>
              <a:rPr lang="sv-SE" dirty="0"/>
              <a:t> to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connect</a:t>
            </a:r>
            <a:r>
              <a:rPr lang="sv-SE" dirty="0"/>
              <a:t> a resistor in series to the LED or the LED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burn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!</a:t>
            </a:r>
          </a:p>
          <a:p>
            <a:r>
              <a:rPr lang="sv-SE" dirty="0"/>
              <a:t>For 3.3 volts, a resistor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resistance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200 Ohms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72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FD4-CA79-A109-2E53-396F0D6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Connecting</a:t>
            </a:r>
            <a:r>
              <a:rPr lang="sv-SE" dirty="0"/>
              <a:t> a LED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9853264-6957-8EF6-5945-141B5724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91" y="2540581"/>
            <a:ext cx="5713114" cy="25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042FC-1715-F6A3-FACF-DAD8E8B4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1495425"/>
            <a:ext cx="2657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809-A57A-8890-1197-61DB48F2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breadboard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DF00-DB82-FA33-7907-2085F7EA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5047861" cy="3950208"/>
          </a:xfrm>
        </p:spPr>
        <p:txBody>
          <a:bodyPr/>
          <a:lstStyle/>
          <a:p>
            <a:r>
              <a:rPr lang="sv-SE" dirty="0" err="1"/>
              <a:t>Breadboards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connect</a:t>
            </a:r>
            <a:r>
              <a:rPr lang="sv-SE" dirty="0"/>
              <a:t> </a:t>
            </a:r>
            <a:r>
              <a:rPr lang="sv-SE" dirty="0" err="1"/>
              <a:t>components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soldering</a:t>
            </a:r>
            <a:r>
              <a:rPr lang="sv-SE" dirty="0"/>
              <a:t>.</a:t>
            </a:r>
          </a:p>
          <a:p>
            <a:r>
              <a:rPr lang="sv-SE" dirty="0" err="1"/>
              <a:t>Important</a:t>
            </a:r>
            <a:r>
              <a:rPr lang="sv-SE" dirty="0"/>
              <a:t> to get </a:t>
            </a:r>
            <a:r>
              <a:rPr lang="sv-SE" dirty="0" err="1"/>
              <a:t>comfortable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!</a:t>
            </a:r>
          </a:p>
          <a:p>
            <a:r>
              <a:rPr lang="sv-SE" dirty="0"/>
              <a:t>In Lab2,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breadboard</a:t>
            </a:r>
            <a:r>
              <a:rPr lang="sv-SE" dirty="0"/>
              <a:t> to </a:t>
            </a:r>
            <a:r>
              <a:rPr lang="sv-SE" dirty="0" err="1"/>
              <a:t>connect</a:t>
            </a:r>
            <a:r>
              <a:rPr lang="sv-SE" dirty="0"/>
              <a:t> LEDs and a 7-segment display to the </a:t>
            </a:r>
            <a:r>
              <a:rPr lang="sv-SE" dirty="0" err="1"/>
              <a:t>Rpi</a:t>
            </a:r>
            <a:r>
              <a:rPr lang="sv-SE" dirty="0"/>
              <a:t> Pico!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4B97A-2627-221C-5B25-F0E06BFC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52" y="2112264"/>
            <a:ext cx="3836748" cy="37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53B9-D104-823E-97CC-391B174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Preparing</a:t>
            </a:r>
            <a:r>
              <a:rPr lang="sv-SE" dirty="0"/>
              <a:t> for </a:t>
            </a:r>
            <a:r>
              <a:rPr lang="sv-SE" dirty="0" err="1"/>
              <a:t>lab</a:t>
            </a:r>
            <a:r>
              <a:rPr lang="sv-SE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3A58-0EBD-34A3-4063-2BCD64CE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Install</a:t>
            </a:r>
            <a:r>
              <a:rPr lang="sv-SE" dirty="0"/>
              <a:t> a </a:t>
            </a:r>
            <a:r>
              <a:rPr lang="sv-SE" dirty="0" err="1"/>
              <a:t>development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options:</a:t>
            </a:r>
          </a:p>
          <a:p>
            <a:pPr lvl="1"/>
            <a:r>
              <a:rPr lang="sv-SE" dirty="0" err="1"/>
              <a:t>Use</a:t>
            </a:r>
            <a:r>
              <a:rPr lang="sv-SE" dirty="0"/>
              <a:t> the .OVA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provided</a:t>
            </a:r>
            <a:r>
              <a:rPr lang="sv-SE" dirty="0"/>
              <a:t> by Paolo to setup a </a:t>
            </a:r>
            <a:r>
              <a:rPr lang="sv-SE" dirty="0" err="1"/>
              <a:t>Virtual</a:t>
            </a:r>
            <a:r>
              <a:rPr lang="sv-SE" dirty="0"/>
              <a:t> Box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Rpi</a:t>
            </a:r>
            <a:r>
              <a:rPr lang="sv-SE" dirty="0"/>
              <a:t> OS. </a:t>
            </a:r>
            <a:r>
              <a:rPr lang="sv-SE" b="1" dirty="0" err="1"/>
              <a:t>This</a:t>
            </a:r>
            <a:r>
              <a:rPr lang="sv-SE" b="1" dirty="0"/>
              <a:t> is </a:t>
            </a:r>
            <a:r>
              <a:rPr lang="sv-SE" b="1" dirty="0" err="1"/>
              <a:t>probably</a:t>
            </a:r>
            <a:r>
              <a:rPr lang="sv-SE" b="1" dirty="0"/>
              <a:t> the </a:t>
            </a:r>
            <a:r>
              <a:rPr lang="sv-SE" b="1" dirty="0" err="1"/>
              <a:t>easiest</a:t>
            </a:r>
            <a:r>
              <a:rPr lang="sv-SE" b="1" dirty="0"/>
              <a:t> option!</a:t>
            </a:r>
          </a:p>
          <a:p>
            <a:pPr lvl="1"/>
            <a:r>
              <a:rPr lang="sv-SE" dirty="0" err="1"/>
              <a:t>Install</a:t>
            </a:r>
            <a:r>
              <a:rPr lang="sv-SE" dirty="0"/>
              <a:t> the </a:t>
            </a:r>
            <a:r>
              <a:rPr lang="sv-SE" dirty="0" err="1"/>
              <a:t>Raspberry</a:t>
            </a:r>
            <a:r>
              <a:rPr lang="sv-SE" dirty="0"/>
              <a:t> Pi OS in a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Virtual</a:t>
            </a:r>
            <a:r>
              <a:rPr lang="sv-SE" dirty="0"/>
              <a:t> Box)</a:t>
            </a:r>
          </a:p>
          <a:p>
            <a:pPr lvl="1"/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Raspberry</a:t>
            </a:r>
            <a:r>
              <a:rPr lang="sv-SE" dirty="0"/>
              <a:t> Pi OS Desktop on </a:t>
            </a:r>
            <a:r>
              <a:rPr lang="sv-SE" dirty="0" err="1"/>
              <a:t>your</a:t>
            </a:r>
            <a:r>
              <a:rPr lang="sv-SE" dirty="0"/>
              <a:t> PC or Mac</a:t>
            </a:r>
            <a:endParaRPr lang="sv-SE" b="1" dirty="0"/>
          </a:p>
          <a:p>
            <a:pPr lvl="1"/>
            <a:r>
              <a:rPr lang="sv-SE" dirty="0" err="1"/>
              <a:t>Install</a:t>
            </a:r>
            <a:r>
              <a:rPr lang="sv-SE" dirty="0"/>
              <a:t> an </a:t>
            </a:r>
            <a:r>
              <a:rPr lang="sv-SE" dirty="0" err="1"/>
              <a:t>environment</a:t>
            </a:r>
            <a:r>
              <a:rPr lang="sv-SE" dirty="0"/>
              <a:t> for Windows or </a:t>
            </a:r>
            <a:r>
              <a:rPr lang="sv-SE" dirty="0" err="1"/>
              <a:t>MacOS</a:t>
            </a:r>
            <a:r>
              <a:rPr lang="sv-SE" dirty="0"/>
              <a:t> (not </a:t>
            </a:r>
            <a:r>
              <a:rPr lang="sv-SE" dirty="0" err="1"/>
              <a:t>very</a:t>
            </a:r>
            <a:r>
              <a:rPr lang="sv-SE" dirty="0"/>
              <a:t> straightforward,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possible</a:t>
            </a:r>
            <a:r>
              <a:rPr lang="sv-SE" dirty="0"/>
              <a:t>!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guides </a:t>
            </a:r>
            <a:r>
              <a:rPr lang="sv-SE" dirty="0" err="1"/>
              <a:t>available</a:t>
            </a:r>
            <a:r>
              <a:rPr lang="sv-SE" dirty="0"/>
              <a:t>)</a:t>
            </a:r>
          </a:p>
          <a:p>
            <a:r>
              <a:rPr lang="sv-SE" dirty="0"/>
              <a:t>Read </a:t>
            </a:r>
            <a:r>
              <a:rPr lang="sv-SE" dirty="0" err="1"/>
              <a:t>first</a:t>
            </a:r>
            <a:r>
              <a:rPr lang="sv-SE" dirty="0"/>
              <a:t> 3 </a:t>
            </a:r>
            <a:r>
              <a:rPr lang="sv-SE" dirty="0" err="1"/>
              <a:t>chapters</a:t>
            </a:r>
            <a:r>
              <a:rPr lang="sv-SE" dirty="0"/>
              <a:t> in </a:t>
            </a:r>
            <a:r>
              <a:rPr lang="sv-SE" dirty="0" err="1"/>
              <a:t>Smith’s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.</a:t>
            </a:r>
          </a:p>
          <a:p>
            <a:r>
              <a:rPr lang="sv-SE" dirty="0" err="1"/>
              <a:t>Compile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 the Hello World program (page 24).</a:t>
            </a:r>
          </a:p>
          <a:p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connnect</a:t>
            </a:r>
            <a:r>
              <a:rPr lang="sv-SE" dirty="0"/>
              <a:t> LEDs and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breadboard</a:t>
            </a:r>
            <a:r>
              <a:rPr lang="sv-SE" dirty="0"/>
              <a:t>. ALWAYS </a:t>
            </a:r>
            <a:r>
              <a:rPr lang="sv-SE" dirty="0" err="1"/>
              <a:t>remember</a:t>
            </a:r>
            <a:r>
              <a:rPr lang="sv-SE" dirty="0"/>
              <a:t> the resistor!</a:t>
            </a:r>
          </a:p>
        </p:txBody>
      </p:sp>
    </p:spTree>
    <p:extLst>
      <p:ext uri="{BB962C8B-B14F-4D97-AF65-F5344CB8AC3E}">
        <p14:creationId xmlns:p14="http://schemas.microsoft.com/office/powerpoint/2010/main" val="245588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23D8A9-5273-4449-C721-0C805B46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raspberry</a:t>
            </a:r>
            <a:r>
              <a:rPr lang="sv-SE" dirty="0"/>
              <a:t> pi </a:t>
            </a:r>
            <a:r>
              <a:rPr lang="sv-SE" dirty="0" err="1"/>
              <a:t>pico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9117E6-9D38-1A05-5459-84E72A9A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3"/>
            <a:ext cx="10241280" cy="3635393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sv-SE" dirty="0"/>
              <a:t>The </a:t>
            </a:r>
            <a:r>
              <a:rPr lang="sv-SE" dirty="0" err="1"/>
              <a:t>Raspberry</a:t>
            </a:r>
            <a:r>
              <a:rPr lang="sv-SE" dirty="0"/>
              <a:t> Pi Pico is a </a:t>
            </a:r>
            <a:r>
              <a:rPr lang="sv-SE" dirty="0" err="1"/>
              <a:t>microcontroller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the RP2040 </a:t>
            </a:r>
            <a:r>
              <a:rPr lang="sv-SE" dirty="0" err="1"/>
              <a:t>microprocessor</a:t>
            </a:r>
            <a:r>
              <a:rPr lang="sv-SE" dirty="0"/>
              <a:t>.</a:t>
            </a:r>
          </a:p>
          <a:p>
            <a:r>
              <a:rPr lang="sv-SE" dirty="0"/>
              <a:t>264 </a:t>
            </a:r>
            <a:r>
              <a:rPr lang="sv-SE" dirty="0" err="1"/>
              <a:t>kB</a:t>
            </a:r>
            <a:r>
              <a:rPr lang="sv-SE" dirty="0"/>
              <a:t> RAM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r>
              <a:rPr lang="sv-SE" dirty="0"/>
              <a:t>2 MB </a:t>
            </a:r>
            <a:r>
              <a:rPr lang="sv-SE" dirty="0" err="1"/>
              <a:t>of</a:t>
            </a:r>
            <a:r>
              <a:rPr lang="sv-SE" dirty="0"/>
              <a:t> flash </a:t>
            </a:r>
            <a:r>
              <a:rPr lang="sv-SE" dirty="0" err="1"/>
              <a:t>storage</a:t>
            </a:r>
            <a:r>
              <a:rPr lang="sv-SE" dirty="0"/>
              <a:t>.</a:t>
            </a:r>
          </a:p>
          <a:p>
            <a:r>
              <a:rPr lang="sv-SE" dirty="0"/>
              <a:t>30 GPIO (General </a:t>
            </a:r>
            <a:r>
              <a:rPr lang="sv-SE" dirty="0" err="1"/>
              <a:t>Purpose</a:t>
            </a:r>
            <a:r>
              <a:rPr lang="sv-SE" dirty="0"/>
              <a:t> Input/Output) pins.’</a:t>
            </a:r>
          </a:p>
          <a:p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programmed</a:t>
            </a:r>
            <a:r>
              <a:rPr lang="sv-SE" dirty="0"/>
              <a:t> in:</a:t>
            </a:r>
          </a:p>
          <a:p>
            <a:pPr lvl="1"/>
            <a:r>
              <a:rPr lang="sv-SE" dirty="0" err="1"/>
              <a:t>Assembly</a:t>
            </a:r>
            <a:endParaRPr lang="sv-SE" dirty="0"/>
          </a:p>
          <a:p>
            <a:pPr lvl="1"/>
            <a:r>
              <a:rPr lang="sv-SE" dirty="0" err="1"/>
              <a:t>Rust</a:t>
            </a:r>
            <a:endParaRPr lang="sv-SE" dirty="0"/>
          </a:p>
          <a:p>
            <a:pPr lvl="1"/>
            <a:r>
              <a:rPr lang="sv-SE" dirty="0"/>
              <a:t>MC/C++</a:t>
            </a:r>
          </a:p>
          <a:p>
            <a:pPr lvl="1"/>
            <a:r>
              <a:rPr lang="sv-SE" dirty="0" err="1"/>
              <a:t>icroPython</a:t>
            </a:r>
            <a:endParaRPr lang="sv-SE" dirty="0"/>
          </a:p>
        </p:txBody>
      </p:sp>
      <p:pic>
        <p:nvPicPr>
          <p:cNvPr id="1026" name="Picture 2" descr="Utvecklingskort">
            <a:extLst>
              <a:ext uri="{FF2B5EF4-FFF2-40B4-BE49-F238E27FC236}">
                <a16:creationId xmlns:a16="http://schemas.microsoft.com/office/drawing/2014/main" id="{A65A1F89-4EF5-ED89-9787-1757C01E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69" y="2771286"/>
            <a:ext cx="3810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EFB8-0004-FB05-6C6A-C328C607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RP2040 </a:t>
            </a:r>
            <a:r>
              <a:rPr lang="sv-SE" dirty="0" err="1"/>
              <a:t>cpu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57FC-4BC0-A980-E9C2-2E4546FD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5967046" cy="3959352"/>
          </a:xfrm>
        </p:spPr>
        <p:txBody>
          <a:bodyPr/>
          <a:lstStyle/>
          <a:p>
            <a:r>
              <a:rPr lang="sv-SE" dirty="0"/>
              <a:t>The chip is an ARM Cortex-M0+ processor.</a:t>
            </a:r>
          </a:p>
          <a:p>
            <a:r>
              <a:rPr lang="sv-SE" b="0" i="0" dirty="0">
                <a:solidFill>
                  <a:srgbClr val="202122"/>
                </a:solidFill>
                <a:effectLst/>
              </a:rPr>
              <a:t>ARMv6-M </a:t>
            </a:r>
            <a:r>
              <a:rPr lang="sv-SE" b="0" i="0" dirty="0" err="1">
                <a:solidFill>
                  <a:srgbClr val="202122"/>
                </a:solidFill>
                <a:effectLst/>
              </a:rPr>
              <a:t>architecture</a:t>
            </a:r>
            <a:r>
              <a:rPr lang="sv-SE" b="0" i="0" dirty="0">
                <a:solidFill>
                  <a:srgbClr val="202122"/>
                </a:solidFill>
                <a:effectLst/>
              </a:rPr>
              <a:t> (32-bit </a:t>
            </a:r>
            <a:r>
              <a:rPr lang="sv-SE" b="0" i="0" dirty="0" err="1">
                <a:solidFill>
                  <a:srgbClr val="202122"/>
                </a:solidFill>
                <a:effectLst/>
              </a:rPr>
              <a:t>architecture</a:t>
            </a:r>
            <a:r>
              <a:rPr lang="sv-SE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sv-SE" dirty="0">
                <a:solidFill>
                  <a:srgbClr val="202122"/>
                </a:solidFill>
              </a:rPr>
              <a:t>Dual 32-bit </a:t>
            </a:r>
            <a:r>
              <a:rPr lang="sv-SE" dirty="0" err="1">
                <a:solidFill>
                  <a:srgbClr val="202122"/>
                </a:solidFill>
              </a:rPr>
              <a:t>cores</a:t>
            </a:r>
            <a:r>
              <a:rPr lang="sv-SE" dirty="0">
                <a:solidFill>
                  <a:srgbClr val="202122"/>
                </a:solidFill>
              </a:rPr>
              <a:t>.</a:t>
            </a:r>
            <a:endParaRPr lang="sv-SE" b="0" i="0" dirty="0">
              <a:solidFill>
                <a:srgbClr val="202122"/>
              </a:solidFill>
              <a:effectLst/>
            </a:endParaRPr>
          </a:p>
          <a:p>
            <a:r>
              <a:rPr lang="sv-SE" dirty="0" err="1"/>
              <a:t>Implements</a:t>
            </a:r>
            <a:r>
              <a:rPr lang="sv-SE" dirty="0"/>
              <a:t> the </a:t>
            </a:r>
            <a:r>
              <a:rPr lang="sv-SE" dirty="0" err="1"/>
              <a:t>Thumb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set.</a:t>
            </a:r>
          </a:p>
          <a:p>
            <a:pPr lvl="1"/>
            <a:r>
              <a:rPr lang="sv-SE" dirty="0" err="1"/>
              <a:t>Simplified</a:t>
            </a:r>
            <a:r>
              <a:rPr lang="sv-SE" dirty="0"/>
              <a:t> version </a:t>
            </a:r>
            <a:r>
              <a:rPr lang="sv-SE" dirty="0" err="1"/>
              <a:t>of</a:t>
            </a:r>
            <a:r>
              <a:rPr lang="sv-SE" dirty="0"/>
              <a:t> ARMv6-M</a:t>
            </a:r>
          </a:p>
          <a:p>
            <a:pPr lvl="1"/>
            <a:r>
              <a:rPr lang="sv-SE" dirty="0"/>
              <a:t>16-bit </a:t>
            </a:r>
            <a:r>
              <a:rPr lang="sv-SE" dirty="0" err="1"/>
              <a:t>instructions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EF21E-ED6F-0B9E-1373-02B37D12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28" y="1539550"/>
            <a:ext cx="1607682" cy="148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937CFE-D306-EB55-5353-2D706C2EE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28" y="3329163"/>
            <a:ext cx="1621041" cy="15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6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955-A99F-7636-50DF-0A13E56A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armv6-m </a:t>
            </a:r>
            <a:r>
              <a:rPr lang="sv-SE" dirty="0" err="1"/>
              <a:t>instruction</a:t>
            </a:r>
            <a:r>
              <a:rPr lang="sv-SE" dirty="0"/>
              <a:t> 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7C59-C670-C29D-BD57-B78534A8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Pico </a:t>
            </a:r>
            <a:r>
              <a:rPr lang="sv-SE" dirty="0" err="1"/>
              <a:t>uses</a:t>
            </a:r>
            <a:r>
              <a:rPr lang="sv-SE" dirty="0"/>
              <a:t> a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ARMv6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Thumb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or ARMv6-M.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a </a:t>
            </a:r>
            <a:r>
              <a:rPr lang="sv-SE" dirty="0" err="1"/>
              <a:t>reduced</a:t>
            </a:r>
            <a:r>
              <a:rPr lang="sv-SE" dirty="0"/>
              <a:t>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and </a:t>
            </a:r>
            <a:r>
              <a:rPr lang="sv-SE" dirty="0" err="1"/>
              <a:t>only</a:t>
            </a:r>
            <a:r>
              <a:rPr lang="sv-SE" dirty="0"/>
              <a:t> 16-bit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!</a:t>
            </a:r>
          </a:p>
          <a:p>
            <a:r>
              <a:rPr lang="sv-SE" dirty="0"/>
              <a:t>The </a:t>
            </a:r>
            <a:r>
              <a:rPr lang="sv-SE" dirty="0" err="1"/>
              <a:t>reason</a:t>
            </a:r>
            <a:r>
              <a:rPr lang="sv-SE" dirty="0"/>
              <a:t> for the 16-bit limit is (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) to </a:t>
            </a:r>
            <a:r>
              <a:rPr lang="sv-SE" dirty="0" err="1"/>
              <a:t>minimize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architecture</a:t>
            </a:r>
            <a:r>
              <a:rPr lang="sv-SE" dirty="0"/>
              <a:t> has 15 registers, </a:t>
            </a:r>
            <a:r>
              <a:rPr lang="sv-SE" dirty="0" err="1"/>
              <a:t>named</a:t>
            </a:r>
            <a:r>
              <a:rPr lang="sv-SE" dirty="0"/>
              <a:t> R0 – R15</a:t>
            </a:r>
          </a:p>
          <a:p>
            <a:r>
              <a:rPr lang="sv-SE" dirty="0"/>
              <a:t>In the </a:t>
            </a:r>
            <a:r>
              <a:rPr lang="sv-SE" dirty="0" err="1"/>
              <a:t>Thumb</a:t>
            </a:r>
            <a:r>
              <a:rPr lang="sv-SE" dirty="0"/>
              <a:t> mode (16-bit </a:t>
            </a:r>
            <a:r>
              <a:rPr lang="sv-SE" dirty="0" err="1"/>
              <a:t>instructions</a:t>
            </a:r>
            <a:r>
              <a:rPr lang="sv-SE" dirty="0"/>
              <a:t>) </a:t>
            </a:r>
            <a:r>
              <a:rPr lang="sv-SE" dirty="0" err="1"/>
              <a:t>only</a:t>
            </a:r>
            <a:r>
              <a:rPr lang="sv-SE" dirty="0"/>
              <a:t> registers R0 to R7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accessed</a:t>
            </a:r>
            <a:r>
              <a:rPr lang="sv-SE" dirty="0"/>
              <a:t> by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reason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3 bits in the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memory</a:t>
            </a:r>
            <a:r>
              <a:rPr lang="sv-SE" dirty="0"/>
              <a:t>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425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6BE-2EC4-0C29-AB24-6C2A2E81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ARMv6-m </a:t>
            </a:r>
            <a:r>
              <a:rPr lang="sv-SE" dirty="0" err="1"/>
              <a:t>instruction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E842-BEEE-00F9-618F-C8C03C49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100598"/>
          </a:xfrm>
        </p:spPr>
        <p:txBody>
          <a:bodyPr/>
          <a:lstStyle/>
          <a:p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look at the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b="1" dirty="0" err="1"/>
              <a:t>add</a:t>
            </a:r>
            <a:r>
              <a:rPr lang="sv-SE" b="1" dirty="0"/>
              <a:t> r5, r3, r2</a:t>
            </a:r>
            <a:r>
              <a:rPr lang="sv-SE" dirty="0"/>
              <a:t>.</a:t>
            </a:r>
          </a:p>
          <a:p>
            <a:r>
              <a:rPr lang="sv-SE" dirty="0"/>
              <a:t>As </a:t>
            </a:r>
            <a:r>
              <a:rPr lang="sv-SE" dirty="0" err="1"/>
              <a:t>described</a:t>
            </a:r>
            <a:r>
              <a:rPr lang="sv-SE" dirty="0"/>
              <a:t> in the </a:t>
            </a:r>
            <a:r>
              <a:rPr lang="sv-SE" dirty="0" err="1"/>
              <a:t>picture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,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bits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7 bits for the </a:t>
            </a:r>
            <a:r>
              <a:rPr lang="sv-SE" dirty="0" err="1"/>
              <a:t>opcode</a:t>
            </a:r>
            <a:r>
              <a:rPr lang="sv-SE" dirty="0"/>
              <a:t>,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0001100</a:t>
            </a:r>
          </a:p>
          <a:p>
            <a:pPr lvl="1"/>
            <a:r>
              <a:rPr lang="sv-SE" dirty="0"/>
              <a:t>3 bits for </a:t>
            </a:r>
            <a:r>
              <a:rPr lang="sv-SE" dirty="0" err="1"/>
              <a:t>Rm</a:t>
            </a:r>
            <a:r>
              <a:rPr lang="sv-SE" dirty="0"/>
              <a:t> =&gt; 010 = 2 (register R2)</a:t>
            </a:r>
          </a:p>
          <a:p>
            <a:pPr lvl="1"/>
            <a:r>
              <a:rPr lang="sv-SE" dirty="0"/>
              <a:t>3 bits for </a:t>
            </a:r>
            <a:r>
              <a:rPr lang="sv-SE" dirty="0" err="1"/>
              <a:t>Rn</a:t>
            </a:r>
            <a:r>
              <a:rPr lang="sv-SE" dirty="0"/>
              <a:t> =&gt; 011 = 3 (register R3)</a:t>
            </a:r>
          </a:p>
          <a:p>
            <a:pPr lvl="1"/>
            <a:r>
              <a:rPr lang="sv-SE" dirty="0"/>
              <a:t>3 bits for </a:t>
            </a:r>
            <a:r>
              <a:rPr lang="sv-SE" dirty="0" err="1"/>
              <a:t>Rd</a:t>
            </a:r>
            <a:r>
              <a:rPr lang="sv-SE" dirty="0"/>
              <a:t> =&gt; 101 = 5 (register R4)</a:t>
            </a:r>
          </a:p>
          <a:p>
            <a:r>
              <a:rPr lang="sv-SE" dirty="0"/>
              <a:t>Bit </a:t>
            </a:r>
            <a:r>
              <a:rPr lang="sv-SE" dirty="0" err="1"/>
              <a:t>pattern</a:t>
            </a:r>
            <a:r>
              <a:rPr lang="sv-SE" dirty="0"/>
              <a:t> for </a:t>
            </a:r>
            <a:r>
              <a:rPr lang="sv-SE" dirty="0" err="1"/>
              <a:t>instruction</a:t>
            </a:r>
            <a:r>
              <a:rPr lang="sv-SE" dirty="0"/>
              <a:t>: 0001100 010 011 101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DB9D2-CF2B-8A9A-0922-6D0CC6EC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72" y="5295158"/>
            <a:ext cx="3794241" cy="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A30-AAC8-3195-3F8F-0AE593E3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program the </a:t>
            </a:r>
            <a:r>
              <a:rPr lang="sv-SE" dirty="0" err="1"/>
              <a:t>pico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BCA2-329D-E7E3-94F2-07920B50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It is not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connect</a:t>
            </a:r>
            <a:r>
              <a:rPr lang="sv-SE" dirty="0"/>
              <a:t> keyboard and monitor to the Pico.</a:t>
            </a:r>
          </a:p>
          <a:p>
            <a:r>
              <a:rPr lang="sv-SE" dirty="0"/>
              <a:t>To program it, a </a:t>
            </a:r>
            <a:r>
              <a:rPr lang="sv-SE" dirty="0" err="1"/>
              <a:t>host</a:t>
            </a:r>
            <a:r>
              <a:rPr lang="sv-SE" dirty="0"/>
              <a:t> computer must be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/>
              <a:t>The program is </a:t>
            </a:r>
            <a:r>
              <a:rPr lang="sv-SE" dirty="0" err="1"/>
              <a:t>compiled</a:t>
            </a:r>
            <a:r>
              <a:rPr lang="sv-SE" dirty="0"/>
              <a:t> on the </a:t>
            </a:r>
            <a:r>
              <a:rPr lang="sv-SE" dirty="0" err="1"/>
              <a:t>host</a:t>
            </a:r>
            <a:r>
              <a:rPr lang="sv-SE" dirty="0"/>
              <a:t> computer, </a:t>
            </a:r>
            <a:r>
              <a:rPr lang="sv-SE" dirty="0" err="1"/>
              <a:t>then</a:t>
            </a:r>
            <a:r>
              <a:rPr lang="sv-SE" dirty="0"/>
              <a:t> 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is </a:t>
            </a:r>
            <a:r>
              <a:rPr lang="sv-SE" dirty="0" err="1"/>
              <a:t>copied</a:t>
            </a:r>
            <a:r>
              <a:rPr lang="sv-SE" dirty="0"/>
              <a:t> to the Pico.</a:t>
            </a:r>
          </a:p>
          <a:p>
            <a:r>
              <a:rPr lang="sv-SE" dirty="0"/>
              <a:t>The best </a:t>
            </a:r>
            <a:r>
              <a:rPr lang="sv-SE" dirty="0" err="1"/>
              <a:t>host</a:t>
            </a:r>
            <a:r>
              <a:rPr lang="sv-SE" dirty="0"/>
              <a:t> computer to </a:t>
            </a:r>
            <a:r>
              <a:rPr lang="sv-SE" dirty="0" err="1"/>
              <a:t>use</a:t>
            </a:r>
            <a:r>
              <a:rPr lang="sv-SE" dirty="0"/>
              <a:t> is a </a:t>
            </a:r>
            <a:r>
              <a:rPr lang="sv-SE" dirty="0" err="1"/>
              <a:t>Raspberry</a:t>
            </a:r>
            <a:r>
              <a:rPr lang="sv-SE" dirty="0"/>
              <a:t> Pi 3 or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Rpi</a:t>
            </a:r>
            <a:r>
              <a:rPr lang="sv-SE" dirty="0"/>
              <a:t> OS.</a:t>
            </a:r>
          </a:p>
          <a:p>
            <a:r>
              <a:rPr lang="sv-SE" dirty="0"/>
              <a:t>Second best is to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Rpi</a:t>
            </a:r>
            <a:r>
              <a:rPr lang="sv-SE" dirty="0"/>
              <a:t> OS on a PC or in a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.</a:t>
            </a:r>
          </a:p>
          <a:p>
            <a:r>
              <a:rPr lang="sv-SE" dirty="0" err="1"/>
              <a:t>There</a:t>
            </a:r>
            <a:r>
              <a:rPr lang="sv-SE" dirty="0"/>
              <a:t> is a script in the </a:t>
            </a:r>
            <a:r>
              <a:rPr lang="sv-SE" dirty="0" err="1"/>
              <a:t>book</a:t>
            </a:r>
            <a:r>
              <a:rPr lang="sv-SE" dirty="0"/>
              <a:t> (Smith) to </a:t>
            </a:r>
            <a:r>
              <a:rPr lang="sv-SE" dirty="0" err="1"/>
              <a:t>configure</a:t>
            </a:r>
            <a:r>
              <a:rPr lang="sv-SE" dirty="0"/>
              <a:t> </a:t>
            </a:r>
            <a:r>
              <a:rPr lang="sv-SE" dirty="0" err="1"/>
              <a:t>everything</a:t>
            </a:r>
            <a:r>
              <a:rPr lang="sv-SE" dirty="0"/>
              <a:t> on </a:t>
            </a:r>
            <a:r>
              <a:rPr lang="sv-SE" dirty="0" err="1"/>
              <a:t>Rpi</a:t>
            </a:r>
            <a:r>
              <a:rPr lang="sv-SE" dirty="0"/>
              <a:t>!</a:t>
            </a:r>
          </a:p>
          <a:p>
            <a:r>
              <a:rPr lang="sv-SE" dirty="0"/>
              <a:t>It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install</a:t>
            </a:r>
            <a:r>
              <a:rPr lang="sv-SE" dirty="0"/>
              <a:t> the </a:t>
            </a:r>
            <a:r>
              <a:rPr lang="sv-SE" dirty="0" err="1"/>
              <a:t>necessary</a:t>
            </a:r>
            <a:r>
              <a:rPr lang="sv-SE" dirty="0"/>
              <a:t> software in Windows, </a:t>
            </a:r>
            <a:r>
              <a:rPr lang="sv-SE" dirty="0" err="1"/>
              <a:t>MacOS</a:t>
            </a:r>
            <a:r>
              <a:rPr lang="sv-SE" dirty="0"/>
              <a:t> or Linux.</a:t>
            </a:r>
          </a:p>
        </p:txBody>
      </p:sp>
    </p:spTree>
    <p:extLst>
      <p:ext uri="{BB962C8B-B14F-4D97-AF65-F5344CB8AC3E}">
        <p14:creationId xmlns:p14="http://schemas.microsoft.com/office/powerpoint/2010/main" val="30143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6544-F97C-9CFF-56B7-36EEB6A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compile</a:t>
            </a:r>
            <a:r>
              <a:rPr lang="sv-SE" dirty="0"/>
              <a:t> for </a:t>
            </a:r>
            <a:r>
              <a:rPr lang="sv-SE" dirty="0" err="1"/>
              <a:t>pico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F16C-F484-1E76-CCFB-78AB3FDD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Rpi</a:t>
            </a:r>
            <a:r>
              <a:rPr lang="sv-SE" dirty="0"/>
              <a:t> OS is </a:t>
            </a:r>
            <a:r>
              <a:rPr lang="sv-SE" dirty="0" err="1"/>
              <a:t>used</a:t>
            </a:r>
            <a:r>
              <a:rPr lang="sv-SE" dirty="0"/>
              <a:t> and the script is </a:t>
            </a:r>
            <a:r>
              <a:rPr lang="sv-SE" dirty="0" err="1"/>
              <a:t>run</a:t>
            </a:r>
            <a:r>
              <a:rPr lang="sv-SE" dirty="0"/>
              <a:t>, </a:t>
            </a:r>
            <a:r>
              <a:rPr lang="sv-SE" dirty="0" err="1"/>
              <a:t>everything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ready to go!</a:t>
            </a:r>
          </a:p>
          <a:p>
            <a:r>
              <a:rPr lang="sv-SE" dirty="0"/>
              <a:t>The </a:t>
            </a:r>
            <a:r>
              <a:rPr lang="sv-SE" dirty="0" err="1"/>
              <a:t>tools</a:t>
            </a:r>
            <a:r>
              <a:rPr lang="sv-SE" dirty="0"/>
              <a:t> </a:t>
            </a:r>
            <a:r>
              <a:rPr lang="sv-SE" dirty="0" err="1"/>
              <a:t>cmake</a:t>
            </a:r>
            <a:r>
              <a:rPr lang="sv-SE" dirty="0"/>
              <a:t> and make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the programs from source.</a:t>
            </a:r>
          </a:p>
          <a:p>
            <a:r>
              <a:rPr lang="sv-SE" dirty="0"/>
              <a:t>To </a:t>
            </a:r>
            <a:r>
              <a:rPr lang="sv-SE" dirty="0" err="1"/>
              <a:t>build</a:t>
            </a:r>
            <a:r>
              <a:rPr lang="sv-SE" dirty="0"/>
              <a:t> an </a:t>
            </a:r>
            <a:r>
              <a:rPr lang="sv-SE" dirty="0" err="1"/>
              <a:t>Assembly</a:t>
            </a:r>
            <a:r>
              <a:rPr lang="sv-SE" dirty="0"/>
              <a:t> program in </a:t>
            </a:r>
            <a:r>
              <a:rPr lang="sv-SE" dirty="0" err="1"/>
              <a:t>Rpi</a:t>
            </a:r>
            <a:r>
              <a:rPr lang="sv-SE" dirty="0"/>
              <a:t> OS,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(.S-</a:t>
            </a:r>
            <a:r>
              <a:rPr lang="sv-SE" dirty="0" err="1"/>
              <a:t>file</a:t>
            </a:r>
            <a:r>
              <a:rPr lang="sv-SE" dirty="0"/>
              <a:t>), </a:t>
            </a:r>
            <a:r>
              <a:rPr lang="sv-SE" dirty="0" err="1"/>
              <a:t>example</a:t>
            </a:r>
            <a:r>
              <a:rPr lang="sv-SE" dirty="0"/>
              <a:t>: Prog1.S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pico_sdk_import.cmake</a:t>
            </a:r>
            <a:r>
              <a:rPr lang="sv-SE" dirty="0"/>
              <a:t>. The </a:t>
            </a:r>
            <a:r>
              <a:rPr lang="sv-SE" dirty="0" err="1"/>
              <a:t>file</a:t>
            </a:r>
            <a:r>
              <a:rPr lang="sv-SE" dirty="0"/>
              <a:t> is a </a:t>
            </a:r>
            <a:r>
              <a:rPr lang="sv-SE" dirty="0" err="1"/>
              <a:t>config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for </a:t>
            </a:r>
            <a:r>
              <a:rPr lang="sv-SE" dirty="0" err="1"/>
              <a:t>cmake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copied</a:t>
            </a:r>
            <a:r>
              <a:rPr lang="sv-SE" dirty="0"/>
              <a:t> from the </a:t>
            </a:r>
            <a:r>
              <a:rPr lang="sv-SE" dirty="0" err="1"/>
              <a:t>example</a:t>
            </a:r>
            <a:r>
              <a:rPr lang="sv-SE" dirty="0"/>
              <a:t> programs </a:t>
            </a:r>
            <a:r>
              <a:rPr lang="sv-SE" dirty="0" err="1"/>
              <a:t>included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book</a:t>
            </a:r>
            <a:r>
              <a:rPr lang="sv-SE" dirty="0"/>
              <a:t> (Page xxiii)</a:t>
            </a:r>
          </a:p>
          <a:p>
            <a:pPr lvl="1"/>
            <a:r>
              <a:rPr lang="sv-SE" dirty="0"/>
              <a:t>A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named</a:t>
            </a:r>
            <a:r>
              <a:rPr lang="sv-SE" dirty="0"/>
              <a:t> CMakeLists.txt, a </a:t>
            </a:r>
            <a:r>
              <a:rPr lang="sv-SE" dirty="0" err="1"/>
              <a:t>config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for Make.</a:t>
            </a:r>
          </a:p>
          <a:p>
            <a:r>
              <a:rPr lang="sv-SE" dirty="0" err="1"/>
              <a:t>See</a:t>
            </a:r>
            <a:r>
              <a:rPr lang="sv-SE" dirty="0"/>
              <a:t> Stephen </a:t>
            </a:r>
            <a:r>
              <a:rPr lang="sv-SE" dirty="0" err="1"/>
              <a:t>Smith’s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, pages 39-48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59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8889-9BDD-C50E-CB6E-6BA4FD8C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compile</a:t>
            </a:r>
            <a:r>
              <a:rPr lang="sv-SE" dirty="0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43E2-4725-876E-8BDB-20BAA97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3895969" cy="385087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compiled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in folder </a:t>
            </a:r>
            <a:r>
              <a:rPr lang="sv-SE" dirty="0" err="1"/>
              <a:t>Build</a:t>
            </a:r>
            <a:r>
              <a:rPr lang="sv-SE" dirty="0"/>
              <a:t>, start by </a:t>
            </a:r>
            <a:r>
              <a:rPr lang="sv-SE" dirty="0" err="1"/>
              <a:t>creating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folder.</a:t>
            </a:r>
          </a:p>
          <a:p>
            <a:r>
              <a:rPr lang="sv-SE" dirty="0"/>
              <a:t>From </a:t>
            </a:r>
            <a:r>
              <a:rPr lang="sv-SE" dirty="0" err="1"/>
              <a:t>build</a:t>
            </a:r>
            <a:r>
              <a:rPr lang="sv-SE" dirty="0"/>
              <a:t> folder,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cmake</a:t>
            </a:r>
            <a:r>
              <a:rPr lang="sv-SE" dirty="0"/>
              <a:t> .. To set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everything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make</a:t>
            </a:r>
          </a:p>
          <a:p>
            <a:r>
              <a:rPr lang="sv-SE" dirty="0"/>
              <a:t>From </a:t>
            </a:r>
            <a:r>
              <a:rPr lang="sv-SE" dirty="0" err="1"/>
              <a:t>build</a:t>
            </a:r>
            <a:r>
              <a:rPr lang="sv-SE" dirty="0"/>
              <a:t> folder, </a:t>
            </a:r>
            <a:r>
              <a:rPr lang="sv-SE" dirty="0" err="1"/>
              <a:t>run</a:t>
            </a:r>
            <a:r>
              <a:rPr lang="sv-SE" dirty="0"/>
              <a:t> make to </a:t>
            </a:r>
            <a:r>
              <a:rPr lang="sv-SE" dirty="0" err="1"/>
              <a:t>compile</a:t>
            </a:r>
            <a:r>
              <a:rPr lang="sv-SE" dirty="0"/>
              <a:t> and </a:t>
            </a:r>
            <a:r>
              <a:rPr lang="sv-SE" dirty="0" err="1"/>
              <a:t>link</a:t>
            </a:r>
            <a:r>
              <a:rPr lang="sv-SE" dirty="0"/>
              <a:t> to get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pico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(.uf2)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B7E4F-5F8B-1F18-D064-88F31D60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59" y="2112264"/>
            <a:ext cx="5994443" cy="1041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3C867-C31A-1E95-0CCF-FFA0E932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04" y="3429000"/>
            <a:ext cx="5994443" cy="966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B1AEE-0A79-7199-726B-B7CB2CD9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59" y="4631946"/>
            <a:ext cx="6016388" cy="11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7E4B-9F9C-4386-4276-B55A4D98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Running</a:t>
            </a:r>
            <a:r>
              <a:rPr lang="sv-SE" dirty="0"/>
              <a:t> the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8A66-C868-1A88-FB2A-89308C77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cmake</a:t>
            </a:r>
            <a:r>
              <a:rPr lang="sv-SE" dirty="0"/>
              <a:t> and make, the program is </a:t>
            </a:r>
            <a:r>
              <a:rPr lang="sv-SE" dirty="0" err="1"/>
              <a:t>translated</a:t>
            </a:r>
            <a:r>
              <a:rPr lang="sv-SE" dirty="0"/>
              <a:t> to </a:t>
            </a:r>
            <a:r>
              <a:rPr lang="sv-SE" dirty="0" err="1"/>
              <a:t>binary</a:t>
            </a:r>
            <a:r>
              <a:rPr lang="sv-SE" dirty="0"/>
              <a:t> format for Pico.</a:t>
            </a:r>
          </a:p>
          <a:p>
            <a:r>
              <a:rPr lang="sv-SE" dirty="0"/>
              <a:t>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is an .uf2 </a:t>
            </a:r>
            <a:r>
              <a:rPr lang="sv-SE" dirty="0" err="1"/>
              <a:t>file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 Prog1.uf2</a:t>
            </a:r>
          </a:p>
          <a:p>
            <a:r>
              <a:rPr lang="sv-SE" dirty="0"/>
              <a:t>To transfer it to the Pico:</a:t>
            </a:r>
          </a:p>
          <a:p>
            <a:pPr lvl="1"/>
            <a:r>
              <a:rPr lang="sv-SE" dirty="0" err="1"/>
              <a:t>Hold</a:t>
            </a:r>
            <a:r>
              <a:rPr lang="sv-SE" dirty="0"/>
              <a:t> the BOOTSEL </a:t>
            </a:r>
            <a:r>
              <a:rPr lang="sv-SE" dirty="0" err="1"/>
              <a:t>button</a:t>
            </a:r>
            <a:r>
              <a:rPr lang="sv-SE" dirty="0"/>
              <a:t> on the </a:t>
            </a:r>
            <a:r>
              <a:rPr lang="sv-SE" dirty="0" err="1"/>
              <a:t>pico</a:t>
            </a:r>
            <a:r>
              <a:rPr lang="sv-SE" dirty="0"/>
              <a:t>, </a:t>
            </a:r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connecting</a:t>
            </a:r>
            <a:r>
              <a:rPr lang="sv-SE" dirty="0"/>
              <a:t> it to the USB.</a:t>
            </a:r>
          </a:p>
          <a:p>
            <a:pPr lvl="1"/>
            <a:r>
              <a:rPr lang="sv-SE" dirty="0"/>
              <a:t>The Pico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as a </a:t>
            </a:r>
            <a:r>
              <a:rPr lang="sv-SE" dirty="0" err="1"/>
              <a:t>usb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Copy the .uf2 </a:t>
            </a:r>
            <a:r>
              <a:rPr lang="sv-SE" dirty="0" err="1"/>
              <a:t>file</a:t>
            </a:r>
            <a:r>
              <a:rPr lang="sv-SE" dirty="0"/>
              <a:t> to the USB drive by </a:t>
            </a:r>
            <a:r>
              <a:rPr lang="sv-SE" dirty="0" err="1"/>
              <a:t>dragging</a:t>
            </a:r>
            <a:r>
              <a:rPr lang="sv-SE" dirty="0"/>
              <a:t> it in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explorer</a:t>
            </a:r>
            <a:r>
              <a:rPr lang="sv-SE" dirty="0"/>
              <a:t> or copy </a:t>
            </a:r>
            <a:r>
              <a:rPr lang="sv-SE" dirty="0" err="1"/>
              <a:t>commands</a:t>
            </a:r>
            <a:r>
              <a:rPr lang="sv-SE" dirty="0"/>
              <a:t> in the terminal.</a:t>
            </a:r>
          </a:p>
          <a:p>
            <a:pPr lvl="1"/>
            <a:r>
              <a:rPr lang="sv-SE" dirty="0" err="1"/>
              <a:t>Now</a:t>
            </a:r>
            <a:r>
              <a:rPr lang="sv-SE" dirty="0"/>
              <a:t>, the program is </a:t>
            </a:r>
            <a:r>
              <a:rPr lang="sv-SE" dirty="0" err="1"/>
              <a:t>executed</a:t>
            </a:r>
            <a:r>
              <a:rPr lang="sv-SE" dirty="0"/>
              <a:t> on the Pico.</a:t>
            </a:r>
          </a:p>
        </p:txBody>
      </p:sp>
    </p:spTree>
    <p:extLst>
      <p:ext uri="{BB962C8B-B14F-4D97-AF65-F5344CB8AC3E}">
        <p14:creationId xmlns:p14="http://schemas.microsoft.com/office/powerpoint/2010/main" val="18342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905</TotalTime>
  <Words>996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Office-tema</vt:lpstr>
      <vt:lpstr>2DT901:  Computer Organization Lecture 6</vt:lpstr>
      <vt:lpstr>The raspberry pi pico</vt:lpstr>
      <vt:lpstr>The RP2040 cpu</vt:lpstr>
      <vt:lpstr>The armv6-m instruction set </vt:lpstr>
      <vt:lpstr>Example of an ARMv6-m instruction</vt:lpstr>
      <vt:lpstr>How to program the pico</vt:lpstr>
      <vt:lpstr>How to compile for pico</vt:lpstr>
      <vt:lpstr>The compile process</vt:lpstr>
      <vt:lpstr>Running the programs</vt:lpstr>
      <vt:lpstr>Uploading new versions</vt:lpstr>
      <vt:lpstr>A simple armv6-m program</vt:lpstr>
      <vt:lpstr>Rpi Pico PINOUT</vt:lpstr>
      <vt:lpstr>Connecting LEDs</vt:lpstr>
      <vt:lpstr>Connecting a LED</vt:lpstr>
      <vt:lpstr>Using a breadboard</vt:lpstr>
      <vt:lpstr>Preparing for lab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91</cp:revision>
  <dcterms:created xsi:type="dcterms:W3CDTF">2023-03-28T08:36:29Z</dcterms:created>
  <dcterms:modified xsi:type="dcterms:W3CDTF">2023-05-04T08:05:42Z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