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3" r:id="rId25"/>
    <p:sldId id="25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CFEAE-B987-48B1-B12C-A931115C9EF4}" v="8" dt="2023-04-21T12:21:11.220"/>
    <p1510:client id="{E01081F7-EBAD-428D-A731-59B11A29A258}" v="629" dt="2023-04-20T06:57:33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327"/>
  </p:normalViewPr>
  <p:slideViewPr>
    <p:cSldViewPr snapToGrid="0" snapToObjects="1">
      <p:cViewPr varScale="1">
        <p:scale>
          <a:sx n="97" d="100"/>
          <a:sy n="97" d="100"/>
        </p:scale>
        <p:origin x="7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 Nilsson" userId="bqELrC8O/8LIyiCgQlajXm4p37F0lT4+djojDjUduvo=" providerId="None" clId="Web-{2E0CFEAE-B987-48B1-B12C-A931115C9EF4}"/>
    <pc:docChg chg="modSld">
      <pc:chgData name="Tomas Nilsson" userId="bqELrC8O/8LIyiCgQlajXm4p37F0lT4+djojDjUduvo=" providerId="None" clId="Web-{2E0CFEAE-B987-48B1-B12C-A931115C9EF4}" dt="2023-04-21T12:21:11.220" v="5" actId="14100"/>
      <pc:docMkLst>
        <pc:docMk/>
      </pc:docMkLst>
      <pc:sldChg chg="addSp modSp">
        <pc:chgData name="Tomas Nilsson" userId="bqELrC8O/8LIyiCgQlajXm4p37F0lT4+djojDjUduvo=" providerId="None" clId="Web-{2E0CFEAE-B987-48B1-B12C-A931115C9EF4}" dt="2023-04-21T12:21:11.220" v="5" actId="14100"/>
        <pc:sldMkLst>
          <pc:docMk/>
          <pc:sldMk cId="1267901105" sldId="304"/>
        </pc:sldMkLst>
        <pc:picChg chg="add mod">
          <ac:chgData name="Tomas Nilsson" userId="bqELrC8O/8LIyiCgQlajXm4p37F0lT4+djojDjUduvo=" providerId="None" clId="Web-{2E0CFEAE-B987-48B1-B12C-A931115C9EF4}" dt="2023-04-21T08:41:13.935" v="2" actId="14100"/>
          <ac:picMkLst>
            <pc:docMk/>
            <pc:sldMk cId="1267901105" sldId="304"/>
            <ac:picMk id="3" creationId="{D94CBDF3-10D6-B2AB-9BC5-91E974CD426A}"/>
          </ac:picMkLst>
        </pc:picChg>
        <pc:picChg chg="add mod">
          <ac:chgData name="Tomas Nilsson" userId="bqELrC8O/8LIyiCgQlajXm4p37F0lT4+djojDjUduvo=" providerId="None" clId="Web-{2E0CFEAE-B987-48B1-B12C-A931115C9EF4}" dt="2023-04-21T12:21:11.220" v="5" actId="14100"/>
          <ac:picMkLst>
            <pc:docMk/>
            <pc:sldMk cId="1267901105" sldId="304"/>
            <ac:picMk id="4" creationId="{3BC96BB0-BCB5-6B43-E9D3-8ACC7E7F2010}"/>
          </ac:picMkLst>
        </pc:picChg>
      </pc:sldChg>
    </pc:docChg>
  </pc:docChgLst>
  <pc:docChgLst>
    <pc:chgData clId="Web-{E01081F7-EBAD-428D-A731-59B11A29A258}"/>
    <pc:docChg chg="modSld">
      <pc:chgData name="" userId="" providerId="" clId="Web-{E01081F7-EBAD-428D-A731-59B11A29A258}" dt="2023-04-20T06:32:29.362" v="0" actId="20577"/>
      <pc:docMkLst>
        <pc:docMk/>
      </pc:docMkLst>
      <pc:sldChg chg="modSp">
        <pc:chgData name="" userId="" providerId="" clId="Web-{E01081F7-EBAD-428D-A731-59B11A29A258}" dt="2023-04-20T06:32:29.362" v="0" actId="20577"/>
        <pc:sldMkLst>
          <pc:docMk/>
          <pc:sldMk cId="1283488448" sldId="256"/>
        </pc:sldMkLst>
        <pc:spChg chg="mod">
          <ac:chgData name="" userId="" providerId="" clId="Web-{E01081F7-EBAD-428D-A731-59B11A29A258}" dt="2023-04-20T06:32:29.362" v="0" actId="20577"/>
          <ac:spMkLst>
            <pc:docMk/>
            <pc:sldMk cId="1283488448" sldId="256"/>
            <ac:spMk id="2" creationId="{DF1AD5F5-D8CE-7248-AF38-E477BFBAFC0C}"/>
          </ac:spMkLst>
        </pc:spChg>
      </pc:sldChg>
    </pc:docChg>
  </pc:docChgLst>
  <pc:docChgLst>
    <pc:chgData name="Tomas Nilsson" userId="bqELrC8O/8LIyiCgQlajXm4p37F0lT4+djojDjUduvo=" providerId="None" clId="Web-{E01081F7-EBAD-428D-A731-59B11A29A258}"/>
    <pc:docChg chg="addSld delSld modSld">
      <pc:chgData name="Tomas Nilsson" userId="bqELrC8O/8LIyiCgQlajXm4p37F0lT4+djojDjUduvo=" providerId="None" clId="Web-{E01081F7-EBAD-428D-A731-59B11A29A258}" dt="2023-04-20T06:57:33.705" v="373"/>
      <pc:docMkLst>
        <pc:docMk/>
      </pc:docMkLst>
      <pc:sldChg chg="modSp">
        <pc:chgData name="Tomas Nilsson" userId="bqELrC8O/8LIyiCgQlajXm4p37F0lT4+djojDjUduvo=" providerId="None" clId="Web-{E01081F7-EBAD-428D-A731-59B11A29A258}" dt="2023-04-20T06:32:59.112" v="33" actId="20577"/>
        <pc:sldMkLst>
          <pc:docMk/>
          <pc:sldMk cId="1283488448" sldId="256"/>
        </pc:sldMkLst>
        <pc:spChg chg="mod">
          <ac:chgData name="Tomas Nilsson" userId="bqELrC8O/8LIyiCgQlajXm4p37F0lT4+djojDjUduvo=" providerId="None" clId="Web-{E01081F7-EBAD-428D-A731-59B11A29A258}" dt="2023-04-20T06:32:59.112" v="33" actId="20577"/>
          <ac:spMkLst>
            <pc:docMk/>
            <pc:sldMk cId="1283488448" sldId="256"/>
            <ac:spMk id="3" creationId="{205A23E9-0B6F-8F4D-AC30-EBCBF6800498}"/>
          </ac:spMkLst>
        </pc:spChg>
      </pc:sldChg>
      <pc:sldChg chg="del">
        <pc:chgData name="Tomas Nilsson" userId="bqELrC8O/8LIyiCgQlajXm4p37F0lT4+djojDjUduvo=" providerId="None" clId="Web-{E01081F7-EBAD-428D-A731-59B11A29A258}" dt="2023-04-20T06:33:59.097" v="35"/>
        <pc:sldMkLst>
          <pc:docMk/>
          <pc:sldMk cId="67596424" sldId="292"/>
        </pc:sldMkLst>
      </pc:sldChg>
      <pc:sldChg chg="del">
        <pc:chgData name="Tomas Nilsson" userId="bqELrC8O/8LIyiCgQlajXm4p37F0lT4+djojDjUduvo=" providerId="None" clId="Web-{E01081F7-EBAD-428D-A731-59B11A29A258}" dt="2023-04-20T06:33:59.581" v="36"/>
        <pc:sldMkLst>
          <pc:docMk/>
          <pc:sldMk cId="2728619038" sldId="293"/>
        </pc:sldMkLst>
      </pc:sldChg>
      <pc:sldChg chg="del">
        <pc:chgData name="Tomas Nilsson" userId="bqELrC8O/8LIyiCgQlajXm4p37F0lT4+djojDjUduvo=" providerId="None" clId="Web-{E01081F7-EBAD-428D-A731-59B11A29A258}" dt="2023-04-20T06:34:01.675" v="40"/>
        <pc:sldMkLst>
          <pc:docMk/>
          <pc:sldMk cId="3810412554" sldId="294"/>
        </pc:sldMkLst>
      </pc:sldChg>
      <pc:sldChg chg="del">
        <pc:chgData name="Tomas Nilsson" userId="bqELrC8O/8LIyiCgQlajXm4p37F0lT4+djojDjUduvo=" providerId="None" clId="Web-{E01081F7-EBAD-428D-A731-59B11A29A258}" dt="2023-04-20T06:34:00.550" v="38"/>
        <pc:sldMkLst>
          <pc:docMk/>
          <pc:sldMk cId="3758832362" sldId="295"/>
        </pc:sldMkLst>
      </pc:sldChg>
      <pc:sldChg chg="del">
        <pc:chgData name="Tomas Nilsson" userId="bqELrC8O/8LIyiCgQlajXm4p37F0lT4+djojDjUduvo=" providerId="None" clId="Web-{E01081F7-EBAD-428D-A731-59B11A29A258}" dt="2023-04-20T06:34:00.019" v="37"/>
        <pc:sldMkLst>
          <pc:docMk/>
          <pc:sldMk cId="719271033" sldId="296"/>
        </pc:sldMkLst>
      </pc:sldChg>
      <pc:sldChg chg="del">
        <pc:chgData name="Tomas Nilsson" userId="bqELrC8O/8LIyiCgQlajXm4p37F0lT4+djojDjUduvo=" providerId="None" clId="Web-{E01081F7-EBAD-428D-A731-59B11A29A258}" dt="2023-04-20T06:34:01.222" v="39"/>
        <pc:sldMkLst>
          <pc:docMk/>
          <pc:sldMk cId="748408007" sldId="297"/>
        </pc:sldMkLst>
      </pc:sldChg>
      <pc:sldChg chg="del">
        <pc:chgData name="Tomas Nilsson" userId="bqELrC8O/8LIyiCgQlajXm4p37F0lT4+djojDjUduvo=" providerId="None" clId="Web-{E01081F7-EBAD-428D-A731-59B11A29A258}" dt="2023-04-20T06:34:02.019" v="41"/>
        <pc:sldMkLst>
          <pc:docMk/>
          <pc:sldMk cId="4086008603" sldId="298"/>
        </pc:sldMkLst>
      </pc:sldChg>
      <pc:sldChg chg="del">
        <pc:chgData name="Tomas Nilsson" userId="bqELrC8O/8LIyiCgQlajXm4p37F0lT4+djojDjUduvo=" providerId="None" clId="Web-{E01081F7-EBAD-428D-A731-59B11A29A258}" dt="2023-04-20T06:34:03.894" v="44"/>
        <pc:sldMkLst>
          <pc:docMk/>
          <pc:sldMk cId="3141015069" sldId="299"/>
        </pc:sldMkLst>
      </pc:sldChg>
      <pc:sldChg chg="del">
        <pc:chgData name="Tomas Nilsson" userId="bqELrC8O/8LIyiCgQlajXm4p37F0lT4+djojDjUduvo=" providerId="None" clId="Web-{E01081F7-EBAD-428D-A731-59B11A29A258}" dt="2023-04-20T06:34:04.863" v="46"/>
        <pc:sldMkLst>
          <pc:docMk/>
          <pc:sldMk cId="2788418503" sldId="300"/>
        </pc:sldMkLst>
      </pc:sldChg>
      <pc:sldChg chg="del">
        <pc:chgData name="Tomas Nilsson" userId="bqELrC8O/8LIyiCgQlajXm4p37F0lT4+djojDjUduvo=" providerId="None" clId="Web-{E01081F7-EBAD-428D-A731-59B11A29A258}" dt="2023-04-20T06:34:05.394" v="47"/>
        <pc:sldMkLst>
          <pc:docMk/>
          <pc:sldMk cId="1665700064" sldId="301"/>
        </pc:sldMkLst>
      </pc:sldChg>
      <pc:sldChg chg="del">
        <pc:chgData name="Tomas Nilsson" userId="bqELrC8O/8LIyiCgQlajXm4p37F0lT4+djojDjUduvo=" providerId="None" clId="Web-{E01081F7-EBAD-428D-A731-59B11A29A258}" dt="2023-04-20T06:34:07.972" v="52"/>
        <pc:sldMkLst>
          <pc:docMk/>
          <pc:sldMk cId="1569508899" sldId="302"/>
        </pc:sldMkLst>
      </pc:sldChg>
      <pc:sldChg chg="addSp delSp modSp">
        <pc:chgData name="Tomas Nilsson" userId="bqELrC8O/8LIyiCgQlajXm4p37F0lT4+djojDjUduvo=" providerId="None" clId="Web-{E01081F7-EBAD-428D-A731-59B11A29A258}" dt="2023-04-20T06:54:46.328" v="350" actId="20577"/>
        <pc:sldMkLst>
          <pc:docMk/>
          <pc:sldMk cId="66604152" sldId="303"/>
        </pc:sldMkLst>
        <pc:spChg chg="mod">
          <ac:chgData name="Tomas Nilsson" userId="bqELrC8O/8LIyiCgQlajXm4p37F0lT4+djojDjUduvo=" providerId="None" clId="Web-{E01081F7-EBAD-428D-A731-59B11A29A258}" dt="2023-04-20T06:39:04.772" v="79" actId="20577"/>
          <ac:spMkLst>
            <pc:docMk/>
            <pc:sldMk cId="66604152" sldId="303"/>
            <ac:spMk id="2" creationId="{E19A286E-CE6B-794E-0902-FC0316339E8A}"/>
          </ac:spMkLst>
        </pc:spChg>
        <pc:spChg chg="del mod">
          <ac:chgData name="Tomas Nilsson" userId="bqELrC8O/8LIyiCgQlajXm4p37F0lT4+djojDjUduvo=" providerId="None" clId="Web-{E01081F7-EBAD-428D-A731-59B11A29A258}" dt="2023-04-20T06:37:41.068" v="68"/>
          <ac:spMkLst>
            <pc:docMk/>
            <pc:sldMk cId="66604152" sldId="303"/>
            <ac:spMk id="3" creationId="{50E75050-2368-61F3-DBAD-5C059F87F9D7}"/>
          </ac:spMkLst>
        </pc:spChg>
        <pc:spChg chg="add del mod">
          <ac:chgData name="Tomas Nilsson" userId="bqELrC8O/8LIyiCgQlajXm4p37F0lT4+djojDjUduvo=" providerId="None" clId="Web-{E01081F7-EBAD-428D-A731-59B11A29A258}" dt="2023-04-20T06:39:18.694" v="84"/>
          <ac:spMkLst>
            <pc:docMk/>
            <pc:sldMk cId="66604152" sldId="303"/>
            <ac:spMk id="7" creationId="{A16FB7A7-90C8-8642-6E2E-04B634781978}"/>
          </ac:spMkLst>
        </pc:spChg>
        <pc:spChg chg="add mod">
          <ac:chgData name="Tomas Nilsson" userId="bqELrC8O/8LIyiCgQlajXm4p37F0lT4+djojDjUduvo=" providerId="None" clId="Web-{E01081F7-EBAD-428D-A731-59B11A29A258}" dt="2023-04-20T06:54:46.328" v="350" actId="20577"/>
          <ac:spMkLst>
            <pc:docMk/>
            <pc:sldMk cId="66604152" sldId="303"/>
            <ac:spMk id="8" creationId="{E14851D1-807E-BEC0-7AA6-9039BE496C23}"/>
          </ac:spMkLst>
        </pc:spChg>
        <pc:graphicFrameChg chg="add mod ord modGraphic">
          <ac:chgData name="Tomas Nilsson" userId="bqELrC8O/8LIyiCgQlajXm4p37F0lT4+djojDjUduvo=" providerId="None" clId="Web-{E01081F7-EBAD-428D-A731-59B11A29A258}" dt="2023-04-20T06:48:40.606" v="194" actId="1076"/>
          <ac:graphicFrameMkLst>
            <pc:docMk/>
            <pc:sldMk cId="66604152" sldId="303"/>
            <ac:graphicFrameMk id="5" creationId="{CB8E9BEA-DC03-811F-0921-532C9D63BAFA}"/>
          </ac:graphicFrameMkLst>
        </pc:graphicFrameChg>
        <pc:picChg chg="add mod">
          <ac:chgData name="Tomas Nilsson" userId="bqELrC8O/8LIyiCgQlajXm4p37F0lT4+djojDjUduvo=" providerId="None" clId="Web-{E01081F7-EBAD-428D-A731-59B11A29A258}" dt="2023-04-20T06:53:42.640" v="339" actId="1076"/>
          <ac:picMkLst>
            <pc:docMk/>
            <pc:sldMk cId="66604152" sldId="303"/>
            <ac:picMk id="9" creationId="{A65DBA51-DEBC-66D1-43B4-F22C417E3DE2}"/>
          </ac:picMkLst>
        </pc:picChg>
      </pc:sldChg>
      <pc:sldChg chg="del">
        <pc:chgData name="Tomas Nilsson" userId="bqELrC8O/8LIyiCgQlajXm4p37F0lT4+djojDjUduvo=" providerId="None" clId="Web-{E01081F7-EBAD-428D-A731-59B11A29A258}" dt="2023-04-20T06:34:06.910" v="50"/>
        <pc:sldMkLst>
          <pc:docMk/>
          <pc:sldMk cId="937326654" sldId="304"/>
        </pc:sldMkLst>
      </pc:sldChg>
      <pc:sldChg chg="delSp modSp new">
        <pc:chgData name="Tomas Nilsson" userId="bqELrC8O/8LIyiCgQlajXm4p37F0lT4+djojDjUduvo=" providerId="None" clId="Web-{E01081F7-EBAD-428D-A731-59B11A29A258}" dt="2023-04-20T06:55:09.219" v="372"/>
        <pc:sldMkLst>
          <pc:docMk/>
          <pc:sldMk cId="1267901105" sldId="304"/>
        </pc:sldMkLst>
        <pc:spChg chg="mod">
          <ac:chgData name="Tomas Nilsson" userId="bqELrC8O/8LIyiCgQlajXm4p37F0lT4+djojDjUduvo=" providerId="None" clId="Web-{E01081F7-EBAD-428D-A731-59B11A29A258}" dt="2023-04-20T06:55:08.344" v="371" actId="20577"/>
          <ac:spMkLst>
            <pc:docMk/>
            <pc:sldMk cId="1267901105" sldId="304"/>
            <ac:spMk id="2" creationId="{5AD6EBB4-829F-451C-14E1-3C268B7E7626}"/>
          </ac:spMkLst>
        </pc:spChg>
        <pc:spChg chg="del">
          <ac:chgData name="Tomas Nilsson" userId="bqELrC8O/8LIyiCgQlajXm4p37F0lT4+djojDjUduvo=" providerId="None" clId="Web-{E01081F7-EBAD-428D-A731-59B11A29A258}" dt="2023-04-20T06:55:09.219" v="372"/>
          <ac:spMkLst>
            <pc:docMk/>
            <pc:sldMk cId="1267901105" sldId="304"/>
            <ac:spMk id="3" creationId="{128D0408-8B96-4789-7680-0E1DB4372036}"/>
          </ac:spMkLst>
        </pc:spChg>
      </pc:sldChg>
      <pc:sldChg chg="del">
        <pc:chgData name="Tomas Nilsson" userId="bqELrC8O/8LIyiCgQlajXm4p37F0lT4+djojDjUduvo=" providerId="None" clId="Web-{E01081F7-EBAD-428D-A731-59B11A29A258}" dt="2023-04-20T06:34:07.316" v="51"/>
        <pc:sldMkLst>
          <pc:docMk/>
          <pc:sldMk cId="1662348612" sldId="305"/>
        </pc:sldMkLst>
      </pc:sldChg>
      <pc:sldChg chg="new">
        <pc:chgData name="Tomas Nilsson" userId="bqELrC8O/8LIyiCgQlajXm4p37F0lT4+djojDjUduvo=" providerId="None" clId="Web-{E01081F7-EBAD-428D-A731-59B11A29A258}" dt="2023-04-20T06:57:33.705" v="373"/>
        <pc:sldMkLst>
          <pc:docMk/>
          <pc:sldMk cId="3770951091" sldId="305"/>
        </pc:sldMkLst>
      </pc:sldChg>
      <pc:sldChg chg="del">
        <pc:chgData name="Tomas Nilsson" userId="bqELrC8O/8LIyiCgQlajXm4p37F0lT4+djojDjUduvo=" providerId="None" clId="Web-{E01081F7-EBAD-428D-A731-59B11A29A258}" dt="2023-04-20T06:34:05.894" v="48"/>
        <pc:sldMkLst>
          <pc:docMk/>
          <pc:sldMk cId="3079838508" sldId="306"/>
        </pc:sldMkLst>
      </pc:sldChg>
      <pc:sldChg chg="del">
        <pc:chgData name="Tomas Nilsson" userId="bqELrC8O/8LIyiCgQlajXm4p37F0lT4+djojDjUduvo=" providerId="None" clId="Web-{E01081F7-EBAD-428D-A731-59B11A29A258}" dt="2023-04-20T06:34:06.175" v="49"/>
        <pc:sldMkLst>
          <pc:docMk/>
          <pc:sldMk cId="2843502846" sldId="307"/>
        </pc:sldMkLst>
      </pc:sldChg>
      <pc:sldChg chg="del">
        <pc:chgData name="Tomas Nilsson" userId="bqELrC8O/8LIyiCgQlajXm4p37F0lT4+djojDjUduvo=" providerId="None" clId="Web-{E01081F7-EBAD-428D-A731-59B11A29A258}" dt="2023-04-20T06:34:02.456" v="42"/>
        <pc:sldMkLst>
          <pc:docMk/>
          <pc:sldMk cId="212289989" sldId="308"/>
        </pc:sldMkLst>
      </pc:sldChg>
      <pc:sldChg chg="del">
        <pc:chgData name="Tomas Nilsson" userId="bqELrC8O/8LIyiCgQlajXm4p37F0lT4+djojDjUduvo=" providerId="None" clId="Web-{E01081F7-EBAD-428D-A731-59B11A29A258}" dt="2023-04-20T06:34:02.956" v="43"/>
        <pc:sldMkLst>
          <pc:docMk/>
          <pc:sldMk cId="1006358922" sldId="309"/>
        </pc:sldMkLst>
      </pc:sldChg>
      <pc:sldChg chg="del">
        <pc:chgData name="Tomas Nilsson" userId="bqELrC8O/8LIyiCgQlajXm4p37F0lT4+djojDjUduvo=" providerId="None" clId="Web-{E01081F7-EBAD-428D-A731-59B11A29A258}" dt="2023-04-20T06:33:58.441" v="34"/>
        <pc:sldMkLst>
          <pc:docMk/>
          <pc:sldMk cId="1862575172" sldId="310"/>
        </pc:sldMkLst>
      </pc:sldChg>
      <pc:sldChg chg="del">
        <pc:chgData name="Tomas Nilsson" userId="bqELrC8O/8LIyiCgQlajXm4p37F0lT4+djojDjUduvo=" providerId="None" clId="Web-{E01081F7-EBAD-428D-A731-59B11A29A258}" dt="2023-04-20T06:34:04.472" v="45"/>
        <pc:sldMkLst>
          <pc:docMk/>
          <pc:sldMk cId="370160000" sldId="31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450800"/>
            <a:ext cx="11113200" cy="2152800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8000"/>
            <a:ext cx="8535600" cy="1753200"/>
          </a:xfrm>
        </p:spPr>
        <p:txBody>
          <a:bodyPr lIns="9000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cxnSp>
        <p:nvCxnSpPr>
          <p:cNvPr id="4" name="Rak koppling 6">
            <a:extLst>
              <a:ext uri="{FF2B5EF4-FFF2-40B4-BE49-F238E27FC236}">
                <a16:creationId xmlns:a16="http://schemas.microsoft.com/office/drawing/2014/main" id="{C0CC0EDB-9E23-4012-95DB-FAA5BA8E2C17}"/>
              </a:ext>
            </a:extLst>
          </p:cNvPr>
          <p:cNvCxnSpPr/>
          <p:nvPr userDrawn="1"/>
        </p:nvCxnSpPr>
        <p:spPr bwMode="auto">
          <a:xfrm>
            <a:off x="540000" y="6120000"/>
            <a:ext cx="111120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4000" y="457200"/>
            <a:ext cx="6469200" cy="5184000"/>
          </a:xfrm>
        </p:spPr>
        <p:txBody>
          <a:bodyPr lIns="900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Click to add a picture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8F20F4AD-0351-CD42-A823-3BFD15DA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885E900A-46AA-4244-A00C-6A160437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DC958E08-B1E5-CD4C-97AF-F53950C9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705F7-233E-DF49-8122-C7A20A72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788BAB-8AC1-CE4C-8777-5B86D0B35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Linnéuniversitetets symbol.">
            <a:extLst>
              <a:ext uri="{FF2B5EF4-FFF2-40B4-BE49-F238E27FC236}">
                <a16:creationId xmlns:a16="http://schemas.microsoft.com/office/drawing/2014/main" id="{3D72221E-47D8-B54A-9DF8-E75AB9AC50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1882" y="1484785"/>
            <a:ext cx="2092544" cy="2775570"/>
          </a:xfrm>
          <a:prstGeom prst="rect">
            <a:avLst/>
          </a:prstGeom>
        </p:spPr>
      </p:pic>
      <p:pic>
        <p:nvPicPr>
          <p:cNvPr id="7" name="Bild 6" descr="Linnéuniversitetets webbplats Lnu.se.">
            <a:extLst>
              <a:ext uri="{FF2B5EF4-FFF2-40B4-BE49-F238E27FC236}">
                <a16:creationId xmlns:a16="http://schemas.microsoft.com/office/drawing/2014/main" id="{B50C8DD6-BD93-7146-8978-8E910BC57E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575" y="4725143"/>
            <a:ext cx="2096851" cy="5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1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May 10,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6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text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881C5599-E9D3-BC47-8203-9AC0581E40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28000" y="1980000"/>
            <a:ext cx="5425200" cy="37798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ADC283-11B7-4FE5-B0F0-653F7BB7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24FA75-1F45-4301-9D8B-DFF6163980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800" y="1979999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F83BBBB-AC7A-434B-A5F1-D1A605B3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67BC478-6DD7-904D-AD08-22699BE6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BFC0D1A-792D-D846-964E-3EF2E3B8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FBC4B802-165C-A341-B586-BAE2C11F05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00" y="1980000"/>
            <a:ext cx="11113200" cy="3780000"/>
          </a:xfrm>
        </p:spPr>
        <p:txBody>
          <a:bodyPr lIns="90000"/>
          <a:lstStyle/>
          <a:p>
            <a:r>
              <a:rPr lang="en-US" dirty="0"/>
              <a:t>Click icon to add picture</a:t>
            </a:r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11EEC-88E3-4692-A02E-6793562E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BBBF91B-258F-1C44-AFFD-E1CF2170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D853139-D8D3-0946-926A-4447B087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2E8AE22-1C9E-3F4D-BD48-63113C27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8D5AC-6E45-494A-A6C4-80CA9DFF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34C5887-282B-AF40-975D-15494C51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FDBEC93-10C1-A64C-A4F9-7FF41FAB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905BF45-696A-EA4F-ACD2-DD0C00A4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649547A5-C90B-4144-A9E1-5AC6FE0DAA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2228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3CD61-B479-40F8-808C-E0347B3A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4F56F4-DD8D-4E30-86F6-0619ADCB26B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0000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3DF7E60-9A91-40FE-BB7B-E6E94ECCB86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4975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710000"/>
            <a:ext cx="11113200" cy="2852737"/>
          </a:xfrm>
          <a:prstGeom prst="rect">
            <a:avLst/>
          </a:prstGeom>
        </p:spPr>
        <p:txBody>
          <a:bodyPr lIns="90000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4590000"/>
            <a:ext cx="11113200" cy="1209600"/>
          </a:xfrm>
        </p:spPr>
        <p:txBody>
          <a:bodyPr lIns="9000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D3F3545A-00F1-0048-930E-C215B3DE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0E6477AE-9F94-9B49-9CE1-FE7D583D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D81B9B8A-2D4F-6649-B230-BA1E20A0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FEDB8D8C-7CD7-2640-A44B-1F99634E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5680F5B9-F216-4D4E-A6FA-ECA4A843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4EC11366-C776-8C4D-BBC0-64BCBE15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2E100-C70C-4B78-9AE2-60F30170AB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2937" y="456425"/>
            <a:ext cx="6469063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979999"/>
            <a:ext cx="11113200" cy="37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796000"/>
            <a:ext cx="41148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latshållare för rubrik 7">
            <a:extLst>
              <a:ext uri="{FF2B5EF4-FFF2-40B4-BE49-F238E27FC236}">
                <a16:creationId xmlns:a16="http://schemas.microsoft.com/office/drawing/2014/main" id="{813AF82C-A3D8-2049-8982-E0E7D7AE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11112000" cy="13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C7078C4-D37C-F243-968D-810ECC17E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8800" y="5796000"/>
            <a:ext cx="27432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11" name="Graphic 10" descr="Linnéuniversitetets symbol.">
            <a:extLst>
              <a:ext uri="{FF2B5EF4-FFF2-40B4-BE49-F238E27FC236}">
                <a16:creationId xmlns:a16="http://schemas.microsoft.com/office/drawing/2014/main" id="{98BEDE1D-A0E5-5547-ACA7-853BD32091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36000" y="6311147"/>
            <a:ext cx="216000" cy="286503"/>
          </a:xfrm>
          <a:prstGeom prst="rect">
            <a:avLst/>
          </a:prstGeom>
        </p:spPr>
      </p:pic>
      <p:sp>
        <p:nvSpPr>
          <p:cNvPr id="13" name="Platshållare för datum 1">
            <a:extLst>
              <a:ext uri="{FF2B5EF4-FFF2-40B4-BE49-F238E27FC236}">
                <a16:creationId xmlns:a16="http://schemas.microsoft.com/office/drawing/2014/main" id="{2C57036E-FC3E-EC49-B006-88F6D461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5797555"/>
            <a:ext cx="3138629" cy="286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sv-S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5D8A813-46E0-4E01-9B2D-E13E8F4A1E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1429" y="6388459"/>
            <a:ext cx="2352738" cy="2668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5" r:id="rId5"/>
    <p:sldLayoutId id="2147483660" r:id="rId6"/>
    <p:sldLayoutId id="2147483659" r:id="rId7"/>
    <p:sldLayoutId id="2147483651" r:id="rId8"/>
    <p:sldLayoutId id="2147483656" r:id="rId9"/>
    <p:sldLayoutId id="2147483657" r:id="rId10"/>
    <p:sldLayoutId id="2147483658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com/documentation/pico-sdk/hardware.html#hardware_gpio" TargetMode="External"/><Relationship Id="rId2" Type="http://schemas.openxmlformats.org/officeDocument/2006/relationships/hyperlink" Target="https://www.raspberrypi.com/documentation/pico-sdk/hardware.html#ga6a40edf0d86f6b3f0dcb51a768cf4681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pulator.01xz.net/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1AD5F5-D8CE-7248-AF38-E477BFBAF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sz="6000" dirty="0"/>
              <a:t>2DT901: </a:t>
            </a:r>
            <a:br>
              <a:rPr lang="sv-SE" sz="6000" dirty="0"/>
            </a:br>
            <a:r>
              <a:rPr lang="sv-SE" sz="6000" dirty="0"/>
              <a:t>Computer Organization</a:t>
            </a:r>
            <a:br>
              <a:rPr lang="sv-SE" sz="6000" dirty="0"/>
            </a:br>
            <a:r>
              <a:rPr lang="sv-SE" sz="6000" dirty="0"/>
              <a:t>Lecture</a:t>
            </a:r>
            <a:r>
              <a:rPr lang="sv-SE" dirty="0"/>
              <a:t> 7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05A23E9-0B6F-8F4D-AC30-EBCBF6800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0000" tIns="45720" rIns="91440" bIns="45720" rtlCol="0" anchor="t">
            <a:noAutofit/>
          </a:bodyPr>
          <a:lstStyle/>
          <a:p>
            <a:br>
              <a:rPr lang="sv-SE" sz="2400" dirty="0"/>
            </a:br>
            <a:r>
              <a:rPr lang="sv-SE" dirty="0" err="1"/>
              <a:t>Subroutines</a:t>
            </a:r>
            <a:r>
              <a:rPr lang="sv-SE" dirty="0"/>
              <a:t> in </a:t>
            </a:r>
            <a:r>
              <a:rPr lang="sv-SE" dirty="0" err="1"/>
              <a:t>Assembly</a:t>
            </a:r>
            <a:r>
              <a:rPr lang="sv-SE" dirty="0"/>
              <a:t> </a:t>
            </a:r>
            <a:r>
              <a:rPr lang="sv-SE" dirty="0" err="1"/>
              <a:t>language</a:t>
            </a:r>
            <a:endParaRPr lang="sv-SE" sz="2400" dirty="0">
              <a:cs typeface="Times New Roman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348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394BB0-9131-50DF-6F43-87C312CE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stack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CC0A6FF-70E3-0A1C-C1C7-96D060036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 lnSpcReduction="10000"/>
          </a:bodyPr>
          <a:lstStyle/>
          <a:p>
            <a:r>
              <a:rPr lang="sv-SE" dirty="0"/>
              <a:t>A stack is a data </a:t>
            </a:r>
            <a:r>
              <a:rPr lang="sv-SE" dirty="0" err="1"/>
              <a:t>structure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LIFO (Last In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Out</a:t>
            </a:r>
            <a:r>
              <a:rPr lang="sv-SE" dirty="0"/>
              <a:t>)</a:t>
            </a:r>
          </a:p>
          <a:p>
            <a:r>
              <a:rPr lang="sv-SE" dirty="0" err="1"/>
              <a:t>Two</a:t>
            </a:r>
            <a:r>
              <a:rPr lang="sv-SE" dirty="0"/>
              <a:t> operations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available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Push: </a:t>
            </a:r>
            <a:r>
              <a:rPr lang="sv-SE" dirty="0" err="1"/>
              <a:t>Insert</a:t>
            </a:r>
            <a:r>
              <a:rPr lang="sv-SE" dirty="0"/>
              <a:t> data on </a:t>
            </a:r>
            <a:r>
              <a:rPr lang="sv-SE" dirty="0" err="1"/>
              <a:t>top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stack</a:t>
            </a:r>
          </a:p>
          <a:p>
            <a:pPr lvl="1"/>
            <a:r>
              <a:rPr lang="sv-SE" dirty="0"/>
              <a:t>Pop: Get access to and </a:t>
            </a:r>
            <a:r>
              <a:rPr lang="sv-SE" dirty="0" err="1"/>
              <a:t>remove</a:t>
            </a:r>
            <a:r>
              <a:rPr lang="sv-SE" dirty="0"/>
              <a:t> element from </a:t>
            </a:r>
            <a:r>
              <a:rPr lang="sv-SE" dirty="0" err="1"/>
              <a:t>top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stack</a:t>
            </a:r>
          </a:p>
          <a:p>
            <a:r>
              <a:rPr lang="sv-SE" dirty="0"/>
              <a:t>On </a:t>
            </a:r>
            <a:r>
              <a:rPr lang="sv-SE" dirty="0" err="1"/>
              <a:t>subroutine</a:t>
            </a:r>
            <a:r>
              <a:rPr lang="sv-SE" dirty="0"/>
              <a:t> calls, the LR register must be </a:t>
            </a:r>
            <a:r>
              <a:rPr lang="sv-SE" dirty="0" err="1"/>
              <a:t>pushed</a:t>
            </a:r>
            <a:r>
              <a:rPr lang="sv-SE" dirty="0"/>
              <a:t> to the stack </a:t>
            </a:r>
            <a:r>
              <a:rPr lang="sv-SE" dirty="0" err="1"/>
              <a:t>before</a:t>
            </a:r>
            <a:r>
              <a:rPr lang="sv-SE" dirty="0"/>
              <a:t> a </a:t>
            </a:r>
            <a:r>
              <a:rPr lang="sv-SE" dirty="0" err="1"/>
              <a:t>nested</a:t>
            </a:r>
            <a:r>
              <a:rPr lang="sv-SE" dirty="0"/>
              <a:t> </a:t>
            </a:r>
            <a:r>
              <a:rPr lang="sv-SE" dirty="0" err="1"/>
              <a:t>subroutine</a:t>
            </a:r>
            <a:r>
              <a:rPr lang="sv-SE" dirty="0"/>
              <a:t> call is </a:t>
            </a:r>
            <a:r>
              <a:rPr lang="sv-SE" dirty="0" err="1"/>
              <a:t>made</a:t>
            </a:r>
            <a:r>
              <a:rPr lang="sv-SE" dirty="0"/>
              <a:t>.</a:t>
            </a:r>
          </a:p>
          <a:p>
            <a:r>
              <a:rPr lang="sv-SE" dirty="0" err="1"/>
              <a:t>After</a:t>
            </a:r>
            <a:r>
              <a:rPr lang="sv-SE" dirty="0"/>
              <a:t> the call,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to "pop" the LR.</a:t>
            </a:r>
          </a:p>
          <a:p>
            <a:r>
              <a:rPr lang="sv-SE" dirty="0"/>
              <a:t>The register SP (Stack Pointer) stores the </a:t>
            </a:r>
            <a:r>
              <a:rPr lang="sv-SE" dirty="0" err="1"/>
              <a:t>top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stack.</a:t>
            </a:r>
          </a:p>
          <a:p>
            <a:r>
              <a:rPr lang="sv-SE" dirty="0"/>
              <a:t>On the RP2040 (Pico)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not pop the LR, so </a:t>
            </a:r>
            <a:r>
              <a:rPr lang="sv-SE" dirty="0" err="1"/>
              <a:t>we</a:t>
            </a:r>
            <a:r>
              <a:rPr lang="sv-SE" dirty="0"/>
              <a:t> push the LR and pop the PC. </a:t>
            </a:r>
            <a:r>
              <a:rPr lang="sv-SE" dirty="0" err="1"/>
              <a:t>See</a:t>
            </a:r>
            <a:r>
              <a:rPr lang="sv-SE" dirty="0"/>
              <a:t> pages 124-125 in </a:t>
            </a:r>
            <a:r>
              <a:rPr lang="sv-SE" dirty="0" err="1"/>
              <a:t>Smith's</a:t>
            </a:r>
            <a:r>
              <a:rPr lang="sv-SE" dirty="0"/>
              <a:t> </a:t>
            </a:r>
            <a:r>
              <a:rPr lang="sv-SE" dirty="0" err="1"/>
              <a:t>book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897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B7FBF1-78B9-AE3E-1DDC-6F4D2DD2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Subroutines</a:t>
            </a:r>
            <a:r>
              <a:rPr lang="sv-SE" dirty="0"/>
              <a:t> with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stack</a:t>
            </a:r>
          </a:p>
        </p:txBody>
      </p:sp>
      <p:pic>
        <p:nvPicPr>
          <p:cNvPr id="4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E98B1DAB-F373-E645-8DC5-30561345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594" y="2177283"/>
            <a:ext cx="4721941" cy="337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5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FC6BF2-8613-32E8-206E-9094AF1E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Before and </a:t>
            </a:r>
            <a:r>
              <a:rPr lang="sv-SE" dirty="0" err="1"/>
              <a:t>after</a:t>
            </a:r>
            <a:r>
              <a:rPr lang="sv-SE" dirty="0"/>
              <a:t> push</a:t>
            </a:r>
          </a:p>
        </p:txBody>
      </p:sp>
      <p:pic>
        <p:nvPicPr>
          <p:cNvPr id="4" name="Bildobjekt 4">
            <a:extLst>
              <a:ext uri="{FF2B5EF4-FFF2-40B4-BE49-F238E27FC236}">
                <a16:creationId xmlns:a16="http://schemas.microsoft.com/office/drawing/2014/main" id="{4B5C0C25-6E5B-9911-B20C-50B62A1FB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164" y="2896091"/>
            <a:ext cx="2933700" cy="3276600"/>
          </a:xfrm>
        </p:spPr>
      </p:pic>
      <p:pic>
        <p:nvPicPr>
          <p:cNvPr id="5" name="Bildobjekt 5">
            <a:extLst>
              <a:ext uri="{FF2B5EF4-FFF2-40B4-BE49-F238E27FC236}">
                <a16:creationId xmlns:a16="http://schemas.microsoft.com/office/drawing/2014/main" id="{E29C45FB-68F3-0F5C-0DBF-D33D81B4B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067" y="4759582"/>
            <a:ext cx="1466850" cy="638175"/>
          </a:xfrm>
          <a:prstGeom prst="rect">
            <a:avLst/>
          </a:prstGeom>
        </p:spPr>
      </p:pic>
      <p:pic>
        <p:nvPicPr>
          <p:cNvPr id="6" name="Bildobjekt 6">
            <a:extLst>
              <a:ext uri="{FF2B5EF4-FFF2-40B4-BE49-F238E27FC236}">
                <a16:creationId xmlns:a16="http://schemas.microsoft.com/office/drawing/2014/main" id="{701443A8-36B3-030D-1B4C-A0DE82788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553" y="2892066"/>
            <a:ext cx="2657475" cy="3286125"/>
          </a:xfrm>
          <a:prstGeom prst="rect">
            <a:avLst/>
          </a:prstGeom>
        </p:spPr>
      </p:pic>
      <p:pic>
        <p:nvPicPr>
          <p:cNvPr id="7" name="Bildobjekt 7">
            <a:extLst>
              <a:ext uri="{FF2B5EF4-FFF2-40B4-BE49-F238E27FC236}">
                <a16:creationId xmlns:a16="http://schemas.microsoft.com/office/drawing/2014/main" id="{F9DDD0C9-7F03-E64E-EA46-98D7BE405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7956" y="4778632"/>
            <a:ext cx="1409700" cy="619125"/>
          </a:xfrm>
          <a:prstGeom prst="rect">
            <a:avLst/>
          </a:prstGeom>
        </p:spPr>
      </p:pic>
      <p:cxnSp>
        <p:nvCxnSpPr>
          <p:cNvPr id="8" name="Rak pilkoppling 7">
            <a:extLst>
              <a:ext uri="{FF2B5EF4-FFF2-40B4-BE49-F238E27FC236}">
                <a16:creationId xmlns:a16="http://schemas.microsoft.com/office/drawing/2014/main" id="{886372BB-0C8C-8554-C1B2-7CB939C4B064}"/>
              </a:ext>
            </a:extLst>
          </p:cNvPr>
          <p:cNvCxnSpPr/>
          <p:nvPr/>
        </p:nvCxnSpPr>
        <p:spPr>
          <a:xfrm flipH="1">
            <a:off x="6118121" y="2295832"/>
            <a:ext cx="36871" cy="411725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30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268291C-45BE-86D5-098F-97E7C6D2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and </a:t>
            </a:r>
            <a:r>
              <a:rPr lang="sv-SE" dirty="0" err="1"/>
              <a:t>after</a:t>
            </a:r>
            <a:r>
              <a:rPr lang="sv-SE" dirty="0"/>
              <a:t> stack operations</a:t>
            </a:r>
          </a:p>
        </p:txBody>
      </p:sp>
      <p:grpSp>
        <p:nvGrpSpPr>
          <p:cNvPr id="9" name="Grupp 8">
            <a:extLst>
              <a:ext uri="{FF2B5EF4-FFF2-40B4-BE49-F238E27FC236}">
                <a16:creationId xmlns:a16="http://schemas.microsoft.com/office/drawing/2014/main" id="{0BB7EB1A-DD89-D906-98C2-8E2075CD16B0}"/>
              </a:ext>
            </a:extLst>
          </p:cNvPr>
          <p:cNvGrpSpPr/>
          <p:nvPr/>
        </p:nvGrpSpPr>
        <p:grpSpPr>
          <a:xfrm>
            <a:off x="1302773" y="3279056"/>
            <a:ext cx="2553928" cy="2175387"/>
            <a:chOff x="1032386" y="2689121"/>
            <a:chExt cx="2553928" cy="2175387"/>
          </a:xfrm>
        </p:grpSpPr>
        <p:cxnSp>
          <p:nvCxnSpPr>
            <p:cNvPr id="5" name="Rak pilkoppling 4">
              <a:extLst>
                <a:ext uri="{FF2B5EF4-FFF2-40B4-BE49-F238E27FC236}">
                  <a16:creationId xmlns:a16="http://schemas.microsoft.com/office/drawing/2014/main" id="{E0BD606D-2B57-C290-DAE3-806E42CA1C8B}"/>
                </a:ext>
              </a:extLst>
            </p:cNvPr>
            <p:cNvCxnSpPr/>
            <p:nvPr/>
          </p:nvCxnSpPr>
          <p:spPr>
            <a:xfrm>
              <a:off x="2332702" y="2689122"/>
              <a:ext cx="0" cy="2175386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ak pilkoppling 5">
              <a:extLst>
                <a:ext uri="{FF2B5EF4-FFF2-40B4-BE49-F238E27FC236}">
                  <a16:creationId xmlns:a16="http://schemas.microsoft.com/office/drawing/2014/main" id="{8467629F-B12F-107C-FFBF-04DA9A194AD8}"/>
                </a:ext>
              </a:extLst>
            </p:cNvPr>
            <p:cNvCxnSpPr>
              <a:cxnSpLocks/>
            </p:cNvCxnSpPr>
            <p:nvPr/>
          </p:nvCxnSpPr>
          <p:spPr>
            <a:xfrm>
              <a:off x="3586314" y="2689121"/>
              <a:ext cx="0" cy="2175386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ak pilkoppling 6">
              <a:extLst>
                <a:ext uri="{FF2B5EF4-FFF2-40B4-BE49-F238E27FC236}">
                  <a16:creationId xmlns:a16="http://schemas.microsoft.com/office/drawing/2014/main" id="{5D9458B3-19CB-04A5-B238-EF624FE0E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2701" y="3180733"/>
              <a:ext cx="1253612" cy="1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ruta 7">
              <a:extLst>
                <a:ext uri="{FF2B5EF4-FFF2-40B4-BE49-F238E27FC236}">
                  <a16:creationId xmlns:a16="http://schemas.microsoft.com/office/drawing/2014/main" id="{2630D0BA-2B58-47C6-1A44-FD9EA5E6AD12}"/>
                </a:ext>
              </a:extLst>
            </p:cNvPr>
            <p:cNvSpPr txBox="1"/>
            <p:nvPr/>
          </p:nvSpPr>
          <p:spPr>
            <a:xfrm>
              <a:off x="1032386" y="2998838"/>
              <a:ext cx="136422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sv-SE" dirty="0"/>
                <a:t>SP = fffffff4</a:t>
              </a:r>
            </a:p>
          </p:txBody>
        </p:sp>
      </p:grpSp>
      <p:grpSp>
        <p:nvGrpSpPr>
          <p:cNvPr id="19" name="Grupp 18">
            <a:extLst>
              <a:ext uri="{FF2B5EF4-FFF2-40B4-BE49-F238E27FC236}">
                <a16:creationId xmlns:a16="http://schemas.microsoft.com/office/drawing/2014/main" id="{FD17B093-33F5-61FA-67C9-A75E725C63DC}"/>
              </a:ext>
            </a:extLst>
          </p:cNvPr>
          <p:cNvGrpSpPr/>
          <p:nvPr/>
        </p:nvGrpSpPr>
        <p:grpSpPr>
          <a:xfrm>
            <a:off x="5088190" y="3279055"/>
            <a:ext cx="2553929" cy="2175387"/>
            <a:chOff x="4817803" y="2689120"/>
            <a:chExt cx="2553929" cy="2175387"/>
          </a:xfrm>
        </p:grpSpPr>
        <p:cxnSp>
          <p:nvCxnSpPr>
            <p:cNvPr id="11" name="Rak pilkoppling 10">
              <a:extLst>
                <a:ext uri="{FF2B5EF4-FFF2-40B4-BE49-F238E27FC236}">
                  <a16:creationId xmlns:a16="http://schemas.microsoft.com/office/drawing/2014/main" id="{99D34463-B87B-0DED-96A2-46A1818DFFAF}"/>
                </a:ext>
              </a:extLst>
            </p:cNvPr>
            <p:cNvCxnSpPr>
              <a:cxnSpLocks/>
            </p:cNvCxnSpPr>
            <p:nvPr/>
          </p:nvCxnSpPr>
          <p:spPr>
            <a:xfrm>
              <a:off x="6118120" y="2689121"/>
              <a:ext cx="0" cy="2175386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ak pilkoppling 11">
              <a:extLst>
                <a:ext uri="{FF2B5EF4-FFF2-40B4-BE49-F238E27FC236}">
                  <a16:creationId xmlns:a16="http://schemas.microsoft.com/office/drawing/2014/main" id="{55232BFD-E387-28FB-4B37-F7EC6358D7BA}"/>
                </a:ext>
              </a:extLst>
            </p:cNvPr>
            <p:cNvCxnSpPr>
              <a:cxnSpLocks/>
            </p:cNvCxnSpPr>
            <p:nvPr/>
          </p:nvCxnSpPr>
          <p:spPr>
            <a:xfrm>
              <a:off x="7371732" y="2689120"/>
              <a:ext cx="0" cy="2175386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ak pilkoppling 12">
              <a:extLst>
                <a:ext uri="{FF2B5EF4-FFF2-40B4-BE49-F238E27FC236}">
                  <a16:creationId xmlns:a16="http://schemas.microsoft.com/office/drawing/2014/main" id="{762D485A-307D-CF1D-BD3F-DBD645A188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8119" y="3180732"/>
              <a:ext cx="1253612" cy="1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ruta 13">
              <a:extLst>
                <a:ext uri="{FF2B5EF4-FFF2-40B4-BE49-F238E27FC236}">
                  <a16:creationId xmlns:a16="http://schemas.microsoft.com/office/drawing/2014/main" id="{01F684D2-1C27-94D7-FEAF-7B8173199510}"/>
                </a:ext>
              </a:extLst>
            </p:cNvPr>
            <p:cNvSpPr txBox="1"/>
            <p:nvPr/>
          </p:nvSpPr>
          <p:spPr>
            <a:xfrm>
              <a:off x="4817804" y="2998837"/>
              <a:ext cx="136422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sv-SE" dirty="0"/>
                <a:t>         fffffff4</a:t>
              </a:r>
            </a:p>
          </p:txBody>
        </p:sp>
        <p:cxnSp>
          <p:nvCxnSpPr>
            <p:cNvPr id="15" name="Rak pilkoppling 14">
              <a:extLst>
                <a:ext uri="{FF2B5EF4-FFF2-40B4-BE49-F238E27FC236}">
                  <a16:creationId xmlns:a16="http://schemas.microsoft.com/office/drawing/2014/main" id="{6964B900-D1EB-1B8F-3A84-EA298DE50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8118" y="3660054"/>
              <a:ext cx="1253612" cy="1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ruta 15">
              <a:extLst>
                <a:ext uri="{FF2B5EF4-FFF2-40B4-BE49-F238E27FC236}">
                  <a16:creationId xmlns:a16="http://schemas.microsoft.com/office/drawing/2014/main" id="{E0FF8E6A-A0EF-9F0A-0A35-1E36ECB8A434}"/>
                </a:ext>
              </a:extLst>
            </p:cNvPr>
            <p:cNvSpPr txBox="1"/>
            <p:nvPr/>
          </p:nvSpPr>
          <p:spPr>
            <a:xfrm>
              <a:off x="4817803" y="3478159"/>
              <a:ext cx="136422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sv-SE" dirty="0"/>
                <a:t>SP = fffffff0</a:t>
              </a:r>
            </a:p>
          </p:txBody>
        </p:sp>
        <p:sp>
          <p:nvSpPr>
            <p:cNvPr id="18" name="textruta 17">
              <a:extLst>
                <a:ext uri="{FF2B5EF4-FFF2-40B4-BE49-F238E27FC236}">
                  <a16:creationId xmlns:a16="http://schemas.microsoft.com/office/drawing/2014/main" id="{DA82C790-C241-80A8-63A4-46F65923BFB3}"/>
                </a:ext>
              </a:extLst>
            </p:cNvPr>
            <p:cNvSpPr txBox="1"/>
            <p:nvPr/>
          </p:nvSpPr>
          <p:spPr>
            <a:xfrm>
              <a:off x="6408173" y="3286432"/>
              <a:ext cx="76199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sv-SE" dirty="0"/>
                <a:t>0x14</a:t>
              </a:r>
            </a:p>
          </p:txBody>
        </p:sp>
      </p:grpSp>
      <p:cxnSp>
        <p:nvCxnSpPr>
          <p:cNvPr id="20" name="Rak pilkoppling 19">
            <a:extLst>
              <a:ext uri="{FF2B5EF4-FFF2-40B4-BE49-F238E27FC236}">
                <a16:creationId xmlns:a16="http://schemas.microsoft.com/office/drawing/2014/main" id="{CD85B949-E03D-42E3-C3C3-E8FD2C0D3EF6}"/>
              </a:ext>
            </a:extLst>
          </p:cNvPr>
          <p:cNvCxnSpPr/>
          <p:nvPr/>
        </p:nvCxnSpPr>
        <p:spPr>
          <a:xfrm>
            <a:off x="4753897" y="2689122"/>
            <a:ext cx="17207" cy="285627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ruta 21">
            <a:extLst>
              <a:ext uri="{FF2B5EF4-FFF2-40B4-BE49-F238E27FC236}">
                <a16:creationId xmlns:a16="http://schemas.microsoft.com/office/drawing/2014/main" id="{EAA300E4-B387-8FAF-27C5-CD33EE21D570}"/>
              </a:ext>
            </a:extLst>
          </p:cNvPr>
          <p:cNvSpPr txBox="1"/>
          <p:nvPr/>
        </p:nvSpPr>
        <p:spPr>
          <a:xfrm>
            <a:off x="4306528" y="2032818"/>
            <a:ext cx="13642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 err="1"/>
              <a:t>Higher</a:t>
            </a:r>
            <a:r>
              <a:rPr lang="sv-SE" dirty="0"/>
              <a:t> </a:t>
            </a:r>
            <a:r>
              <a:rPr lang="sv-SE" dirty="0" err="1"/>
              <a:t>addresses</a:t>
            </a:r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B4249773-F5C3-6088-0E0C-71D75F503794}"/>
              </a:ext>
            </a:extLst>
          </p:cNvPr>
          <p:cNvSpPr txBox="1"/>
          <p:nvPr/>
        </p:nvSpPr>
        <p:spPr>
          <a:xfrm>
            <a:off x="4355688" y="5597011"/>
            <a:ext cx="13642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 err="1"/>
              <a:t>Lower</a:t>
            </a:r>
            <a:r>
              <a:rPr lang="sv-SE" dirty="0"/>
              <a:t> </a:t>
            </a:r>
            <a:r>
              <a:rPr lang="sv-SE" dirty="0" err="1"/>
              <a:t>addresses</a:t>
            </a:r>
          </a:p>
        </p:txBody>
      </p:sp>
    </p:spTree>
    <p:extLst>
      <p:ext uri="{BB962C8B-B14F-4D97-AF65-F5344CB8AC3E}">
        <p14:creationId xmlns:p14="http://schemas.microsoft.com/office/powerpoint/2010/main" val="225465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9C739E-23CF-CABA-B4EC-3A3821CB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Rules</a:t>
            </a:r>
            <a:r>
              <a:rPr lang="sv-SE" dirty="0"/>
              <a:t> for </a:t>
            </a:r>
            <a:r>
              <a:rPr lang="sv-SE" dirty="0" err="1"/>
              <a:t>funcion</a:t>
            </a:r>
            <a:r>
              <a:rPr lang="sv-SE" dirty="0"/>
              <a:t> calls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2A0B88-422B-3842-0C61-B74165629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The </a:t>
            </a:r>
            <a:r>
              <a:rPr lang="sv-SE" dirty="0" err="1"/>
              <a:t>following</a:t>
            </a:r>
            <a:r>
              <a:rPr lang="sv-SE" dirty="0"/>
              <a:t> </a:t>
            </a:r>
            <a:r>
              <a:rPr lang="sv-SE" dirty="0" err="1"/>
              <a:t>rules</a:t>
            </a:r>
            <a:r>
              <a:rPr lang="sv-SE" dirty="0"/>
              <a:t> </a:t>
            </a:r>
            <a:r>
              <a:rPr lang="sv-SE" dirty="0" err="1"/>
              <a:t>apply</a:t>
            </a:r>
            <a:r>
              <a:rPr lang="sv-SE" dirty="0"/>
              <a:t> for function calls in ARMV6m</a:t>
            </a:r>
          </a:p>
          <a:p>
            <a:pPr lvl="1"/>
            <a:r>
              <a:rPr lang="sv-SE" dirty="0"/>
              <a:t>Registers R0-R3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</a:t>
            </a:r>
            <a:r>
              <a:rPr lang="sv-SE" dirty="0" err="1"/>
              <a:t>freely</a:t>
            </a:r>
            <a:r>
              <a:rPr lang="sv-SE" dirty="0"/>
              <a:t> as function parameters.</a:t>
            </a:r>
          </a:p>
          <a:p>
            <a:pPr lvl="1"/>
            <a:r>
              <a:rPr lang="sv-SE" dirty="0"/>
              <a:t>Registers R4-R11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as parameters </a:t>
            </a:r>
            <a:r>
              <a:rPr lang="sv-SE" dirty="0" err="1"/>
              <a:t>but</a:t>
            </a:r>
            <a:r>
              <a:rPr lang="sv-SE" dirty="0"/>
              <a:t> the </a:t>
            </a:r>
            <a:r>
              <a:rPr lang="sv-SE" dirty="0" err="1"/>
              <a:t>programmer</a:t>
            </a:r>
            <a:r>
              <a:rPr lang="sv-SE" dirty="0"/>
              <a:t> is </a:t>
            </a:r>
            <a:r>
              <a:rPr lang="sv-SE" dirty="0" err="1"/>
              <a:t>responsible</a:t>
            </a:r>
            <a:r>
              <a:rPr lang="sv-SE" dirty="0"/>
              <a:t> for </a:t>
            </a:r>
            <a:r>
              <a:rPr lang="sv-SE" dirty="0" err="1"/>
              <a:t>saving</a:t>
            </a:r>
            <a:r>
              <a:rPr lang="sv-SE" dirty="0"/>
              <a:t> </a:t>
            </a:r>
            <a:r>
              <a:rPr lang="sv-SE" dirty="0" err="1"/>
              <a:t>them</a:t>
            </a:r>
            <a:r>
              <a:rPr lang="sv-SE" dirty="0"/>
              <a:t> by </a:t>
            </a:r>
            <a:r>
              <a:rPr lang="sv-SE" dirty="0" err="1"/>
              <a:t>pushing</a:t>
            </a:r>
            <a:r>
              <a:rPr lang="sv-SE" dirty="0"/>
              <a:t> to and </a:t>
            </a:r>
            <a:r>
              <a:rPr lang="sv-SE" dirty="0" err="1"/>
              <a:t>popping</a:t>
            </a:r>
            <a:r>
              <a:rPr lang="sv-SE" dirty="0"/>
              <a:t> from the stack!</a:t>
            </a:r>
          </a:p>
          <a:p>
            <a:pPr lvl="1"/>
            <a:r>
              <a:rPr lang="sv-SE" dirty="0"/>
              <a:t>R0 is </a:t>
            </a:r>
            <a:r>
              <a:rPr lang="sv-SE" dirty="0" err="1"/>
              <a:t>used</a:t>
            </a:r>
            <a:r>
              <a:rPr lang="sv-SE" dirty="0"/>
              <a:t> as </a:t>
            </a:r>
            <a:r>
              <a:rPr lang="sv-SE" dirty="0" err="1"/>
              <a:t>return</a:t>
            </a:r>
            <a:r>
              <a:rPr lang="sv-SE" dirty="0"/>
              <a:t> parameter</a:t>
            </a:r>
          </a:p>
          <a:p>
            <a:pPr lvl="1"/>
            <a:r>
              <a:rPr lang="sv-SE" dirty="0"/>
              <a:t>SP is the stack pointer </a:t>
            </a:r>
            <a:r>
              <a:rPr lang="sv-SE" dirty="0" err="1"/>
              <a:t>used</a:t>
            </a:r>
            <a:r>
              <a:rPr lang="sv-SE" dirty="0"/>
              <a:t> </a:t>
            </a:r>
            <a:r>
              <a:rPr lang="sv-SE" dirty="0" err="1"/>
              <a:t>py</a:t>
            </a:r>
            <a:r>
              <a:rPr lang="sv-SE" dirty="0"/>
              <a:t> the push and pop </a:t>
            </a:r>
            <a:r>
              <a:rPr lang="sv-SE" dirty="0" err="1"/>
              <a:t>instructions</a:t>
            </a:r>
          </a:p>
          <a:p>
            <a:pPr lvl="1"/>
            <a:r>
              <a:rPr lang="sv-SE" dirty="0"/>
              <a:t>LR is the </a:t>
            </a:r>
            <a:r>
              <a:rPr lang="sv-SE" dirty="0" err="1"/>
              <a:t>link</a:t>
            </a:r>
            <a:r>
              <a:rPr lang="sv-SE" dirty="0"/>
              <a:t> register. The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dirty="0" err="1"/>
              <a:t>procedure</a:t>
            </a:r>
            <a:r>
              <a:rPr lang="sv-SE" dirty="0"/>
              <a:t> must </a:t>
            </a:r>
            <a:r>
              <a:rPr lang="sv-SE" dirty="0" err="1"/>
              <a:t>preserve</a:t>
            </a:r>
            <a:r>
              <a:rPr lang="sv-SE" dirty="0"/>
              <a:t>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!</a:t>
            </a:r>
          </a:p>
          <a:p>
            <a:pPr lvl="1"/>
            <a:r>
              <a:rPr lang="sv-SE" dirty="0"/>
              <a:t>CPSR (flag registers): No </a:t>
            </a:r>
            <a:r>
              <a:rPr lang="sv-SE" dirty="0" err="1"/>
              <a:t>assumptions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made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 flag </a:t>
            </a:r>
            <a:r>
              <a:rPr lang="sv-SE" dirty="0" err="1"/>
              <a:t>values</a:t>
            </a:r>
            <a:r>
              <a:rPr lang="sv-SE" dirty="0"/>
              <a:t>! Must be </a:t>
            </a:r>
            <a:r>
              <a:rPr lang="sv-SE" dirty="0" err="1"/>
              <a:t>considered</a:t>
            </a:r>
            <a:r>
              <a:rPr lang="sv-SE" dirty="0"/>
              <a:t> </a:t>
            </a:r>
            <a:r>
              <a:rPr lang="sv-SE" dirty="0" err="1"/>
              <a:t>unknown</a:t>
            </a:r>
            <a:r>
              <a:rPr lang="sv-SE" dirty="0"/>
              <a:t> for the </a:t>
            </a:r>
            <a:r>
              <a:rPr lang="sv-SE" dirty="0" err="1"/>
              <a:t>programmer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function! </a:t>
            </a:r>
          </a:p>
        </p:txBody>
      </p:sp>
    </p:spTree>
    <p:extLst>
      <p:ext uri="{BB962C8B-B14F-4D97-AF65-F5344CB8AC3E}">
        <p14:creationId xmlns:p14="http://schemas.microsoft.com/office/powerpoint/2010/main" val="144194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6766AD-E25C-C75A-D66F-4AD67466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729" y="488270"/>
            <a:ext cx="10241280" cy="1234440"/>
          </a:xfrm>
        </p:spPr>
        <p:txBody>
          <a:bodyPr/>
          <a:lstStyle/>
          <a:p>
            <a:r>
              <a:rPr lang="sv-SE" dirty="0" err="1"/>
              <a:t>Algorithm</a:t>
            </a:r>
            <a:r>
              <a:rPr lang="sv-SE" dirty="0"/>
              <a:t> for </a:t>
            </a:r>
            <a:r>
              <a:rPr lang="sv-SE" dirty="0" err="1"/>
              <a:t>calling</a:t>
            </a:r>
            <a:r>
              <a:rPr lang="sv-SE" dirty="0"/>
              <a:t> </a:t>
            </a:r>
            <a:r>
              <a:rPr lang="sv-SE" dirty="0" err="1"/>
              <a:t>functions</a:t>
            </a:r>
          </a:p>
        </p:txBody>
      </p:sp>
      <p:pic>
        <p:nvPicPr>
          <p:cNvPr id="4" name="Bildobjekt 4" descr="En bild som visar bord&#10;&#10;Automatiskt genererad beskrivning">
            <a:extLst>
              <a:ext uri="{FF2B5EF4-FFF2-40B4-BE49-F238E27FC236}">
                <a16:creationId xmlns:a16="http://schemas.microsoft.com/office/drawing/2014/main" id="{7051683A-5708-6985-8971-D25BB3F0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74" y="2026296"/>
            <a:ext cx="4771103" cy="423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0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EDCF8AC-3016-1C5F-B47E-0137DA94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Hello </a:t>
            </a:r>
            <a:r>
              <a:rPr lang="sv-SE" dirty="0" err="1"/>
              <a:t>world</a:t>
            </a:r>
            <a:r>
              <a:rPr lang="sv-SE" dirty="0"/>
              <a:t> program </a:t>
            </a:r>
            <a:r>
              <a:rPr lang="sv-SE" dirty="0" err="1"/>
              <a:t>revisited</a:t>
            </a:r>
          </a:p>
        </p:txBody>
      </p:sp>
      <p:pic>
        <p:nvPicPr>
          <p:cNvPr id="4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7AE93337-70A4-E54C-EE3D-D758FF6DE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16" y="2170106"/>
            <a:ext cx="6872748" cy="3759110"/>
          </a:xfrm>
          <a:prstGeom prst="rect">
            <a:avLst/>
          </a:prstGeom>
        </p:spPr>
      </p:pic>
      <p:sp>
        <p:nvSpPr>
          <p:cNvPr id="6" name="Platshållare för innehåll 2">
            <a:extLst>
              <a:ext uri="{FF2B5EF4-FFF2-40B4-BE49-F238E27FC236}">
                <a16:creationId xmlns:a16="http://schemas.microsoft.com/office/drawing/2014/main" id="{15AFB682-B904-5DC4-E299-2A2D80BC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8825" y="2321200"/>
            <a:ext cx="3960926" cy="404538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BL </a:t>
            </a:r>
            <a:r>
              <a:rPr lang="sv-SE" dirty="0" err="1"/>
              <a:t>printf</a:t>
            </a:r>
            <a:r>
              <a:rPr lang="sv-SE" dirty="0"/>
              <a:t> calls the </a:t>
            </a:r>
            <a:r>
              <a:rPr lang="sv-SE" dirty="0" err="1"/>
              <a:t>subroutine</a:t>
            </a:r>
            <a:r>
              <a:rPr lang="sv-SE" dirty="0"/>
              <a:t> </a:t>
            </a:r>
            <a:r>
              <a:rPr lang="sv-SE" dirty="0" err="1"/>
              <a:t>printf</a:t>
            </a:r>
            <a:r>
              <a:rPr lang="sv-SE" dirty="0"/>
              <a:t> (</a:t>
            </a:r>
            <a:r>
              <a:rPr lang="sv-SE" dirty="0" err="1"/>
              <a:t>built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the Pico SDK)</a:t>
            </a:r>
          </a:p>
          <a:p>
            <a:r>
              <a:rPr lang="sv-SE" dirty="0"/>
              <a:t>Registers R0 and R1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as parameters to </a:t>
            </a:r>
            <a:r>
              <a:rPr lang="sv-SE" dirty="0" err="1"/>
              <a:t>printf</a:t>
            </a:r>
            <a:r>
              <a:rPr lang="sv-SE" dirty="0"/>
              <a:t>.</a:t>
            </a:r>
          </a:p>
          <a:p>
            <a:r>
              <a:rPr lang="sv-SE" dirty="0"/>
              <a:t>R0 stores the start </a:t>
            </a:r>
            <a:r>
              <a:rPr lang="sv-SE" dirty="0" err="1"/>
              <a:t>of</a:t>
            </a:r>
            <a:r>
              <a:rPr lang="sv-SE" dirty="0"/>
              <a:t> the string, R1 stores the </a:t>
            </a:r>
            <a:r>
              <a:rPr lang="sv-SE" dirty="0" err="1"/>
              <a:t>integer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8496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1BF2-9EAF-C2DC-B9DF-B681337E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Programming GPIO pins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3857F-B2F9-C64A-50C5-E165ECC8C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Rpi</a:t>
            </a:r>
            <a:r>
              <a:rPr lang="sv-SE" dirty="0"/>
              <a:t> Pico has 28 GPIO (General </a:t>
            </a:r>
            <a:r>
              <a:rPr lang="sv-SE" dirty="0" err="1"/>
              <a:t>Purpose</a:t>
            </a:r>
            <a:r>
              <a:rPr lang="sv-SE" dirty="0"/>
              <a:t> Input/Output) pins.</a:t>
            </a:r>
          </a:p>
          <a:p>
            <a:r>
              <a:rPr lang="sv-SE" dirty="0"/>
              <a:t>The pins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programmed</a:t>
            </a:r>
            <a:r>
              <a:rPr lang="sv-SE" dirty="0"/>
              <a:t> to output a </a:t>
            </a:r>
            <a:r>
              <a:rPr lang="sv-SE" dirty="0" err="1"/>
              <a:t>voltage</a:t>
            </a:r>
            <a:r>
              <a:rPr lang="sv-SE" dirty="0"/>
              <a:t> (output), or check the </a:t>
            </a:r>
            <a:r>
              <a:rPr lang="sv-SE" dirty="0" err="1"/>
              <a:t>voltage</a:t>
            </a:r>
            <a:r>
              <a:rPr lang="sv-SE" dirty="0"/>
              <a:t> on a pin (input).</a:t>
            </a:r>
          </a:p>
          <a:p>
            <a:r>
              <a:rPr lang="sv-SE" dirty="0"/>
              <a:t>To program the pins in pure </a:t>
            </a:r>
            <a:r>
              <a:rPr lang="sv-SE" dirty="0" err="1"/>
              <a:t>Assembly</a:t>
            </a:r>
            <a:r>
              <a:rPr lang="sv-SE" dirty="0"/>
              <a:t>, the </a:t>
            </a:r>
            <a:r>
              <a:rPr lang="sv-SE" dirty="0" err="1"/>
              <a:t>programmer</a:t>
            </a:r>
            <a:r>
              <a:rPr lang="sv-SE" dirty="0"/>
              <a:t> must read from or </a:t>
            </a:r>
            <a:r>
              <a:rPr lang="sv-SE" dirty="0" err="1"/>
              <a:t>write</a:t>
            </a:r>
            <a:r>
              <a:rPr lang="sv-SE" dirty="0"/>
              <a:t> to </a:t>
            </a:r>
            <a:r>
              <a:rPr lang="sv-SE" dirty="0" err="1"/>
              <a:t>specific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addresses</a:t>
            </a:r>
            <a:r>
              <a:rPr lang="sv-SE" dirty="0"/>
              <a:t>.</a:t>
            </a:r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look at </a:t>
            </a:r>
            <a:r>
              <a:rPr lang="sv-SE" dirty="0" err="1"/>
              <a:t>this</a:t>
            </a:r>
            <a:r>
              <a:rPr lang="sv-SE" dirty="0"/>
              <a:t> in the </a:t>
            </a:r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lecture</a:t>
            </a:r>
            <a:r>
              <a:rPr lang="sv-SE" dirty="0"/>
              <a:t>.</a:t>
            </a:r>
          </a:p>
          <a:p>
            <a:r>
              <a:rPr lang="sv-SE" dirty="0"/>
              <a:t>It is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possible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C </a:t>
            </a:r>
            <a:r>
              <a:rPr lang="sv-SE" dirty="0" err="1"/>
              <a:t>functions</a:t>
            </a:r>
            <a:r>
              <a:rPr lang="sv-SE" dirty="0"/>
              <a:t> from the </a:t>
            </a:r>
            <a:r>
              <a:rPr lang="sv-SE" dirty="0" err="1"/>
              <a:t>Rpi</a:t>
            </a:r>
            <a:r>
              <a:rPr lang="sv-SE" dirty="0"/>
              <a:t> Pico SDK.</a:t>
            </a:r>
          </a:p>
          <a:p>
            <a:r>
              <a:rPr lang="sv-SE" dirty="0"/>
              <a:t>A C function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called</a:t>
            </a:r>
            <a:r>
              <a:rPr lang="sv-SE" dirty="0"/>
              <a:t> from an </a:t>
            </a:r>
            <a:r>
              <a:rPr lang="sv-SE" dirty="0" err="1"/>
              <a:t>Assembly</a:t>
            </a:r>
            <a:r>
              <a:rPr lang="sv-SE" dirty="0"/>
              <a:t> program (</a:t>
            </a:r>
            <a:r>
              <a:rPr lang="sv-SE" dirty="0" err="1"/>
              <a:t>if</a:t>
            </a:r>
            <a:r>
              <a:rPr lang="sv-SE" dirty="0"/>
              <a:t> the source </a:t>
            </a:r>
            <a:r>
              <a:rPr lang="sv-SE" dirty="0" err="1"/>
              <a:t>file</a:t>
            </a:r>
            <a:r>
              <a:rPr lang="sv-SE" dirty="0"/>
              <a:t> is </a:t>
            </a:r>
            <a:r>
              <a:rPr lang="sv-SE" dirty="0" err="1"/>
              <a:t>namned</a:t>
            </a:r>
            <a:r>
              <a:rPr lang="sv-SE" dirty="0"/>
              <a:t> .S, not .s)</a:t>
            </a:r>
          </a:p>
        </p:txBody>
      </p:sp>
    </p:spTree>
    <p:extLst>
      <p:ext uri="{BB962C8B-B14F-4D97-AF65-F5344CB8AC3E}">
        <p14:creationId xmlns:p14="http://schemas.microsoft.com/office/powerpoint/2010/main" val="2002196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D72C-ECE7-C6E6-BF2A-DC7FE0F1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 C </a:t>
            </a:r>
            <a:r>
              <a:rPr lang="sv-SE" dirty="0" err="1"/>
              <a:t>functions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FA50F-0B26-AD9A-5B73-153D896DD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To program a pin, the pin must </a:t>
            </a:r>
            <a:r>
              <a:rPr lang="sv-SE" dirty="0" err="1"/>
              <a:t>first</a:t>
            </a:r>
            <a:r>
              <a:rPr lang="sv-SE" dirty="0"/>
              <a:t> be </a:t>
            </a:r>
            <a:r>
              <a:rPr lang="sv-SE" dirty="0" err="1"/>
              <a:t>initialised</a:t>
            </a:r>
            <a:r>
              <a:rPr lang="sv-SE" dirty="0"/>
              <a:t> at output or input.</a:t>
            </a:r>
          </a:p>
          <a:p>
            <a:r>
              <a:rPr lang="sv-SE" dirty="0"/>
              <a:t>The C function 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static void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hlinkClick r:id="rId2"/>
              </a:rPr>
              <a:t>gpio_set_dir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(uint gpio, bool out) </a:t>
            </a:r>
            <a:r>
              <a:rPr lang="en-US" i="0" dirty="0">
                <a:solidFill>
                  <a:srgbClr val="000000"/>
                </a:solidFill>
                <a:effectLst/>
              </a:rPr>
              <a:t>can be used for that purpose</a:t>
            </a:r>
            <a:r>
              <a:rPr lang="en-US" b="1" i="0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en-US" i="0" dirty="0">
                <a:solidFill>
                  <a:srgbClr val="000000"/>
                </a:solidFill>
                <a:effectLst/>
              </a:rPr>
              <a:t>Example in C: </a:t>
            </a:r>
            <a:r>
              <a:rPr lang="en-US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gpio_set_dir(25, 1); </a:t>
            </a:r>
            <a:r>
              <a:rPr lang="en-US" i="0" dirty="0">
                <a:solidFill>
                  <a:srgbClr val="000000"/>
                </a:solidFill>
                <a:effectLst/>
              </a:rPr>
              <a:t>defines the pin 25 (built-in LED pin) as output.</a:t>
            </a:r>
            <a:r>
              <a:rPr lang="en-US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i="0" dirty="0">
                <a:solidFill>
                  <a:srgbClr val="000000"/>
                </a:solidFill>
                <a:effectLst/>
              </a:rPr>
              <a:t>In ASM, we can call such a function with BL, and the parameters #25 and #1 must be put in resisters R0 and R1, respectively.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</a:rPr>
              <a:t>Link to SDK documentation: </a:t>
            </a:r>
            <a:br>
              <a:rPr lang="en-US" i="0" dirty="0">
                <a:solidFill>
                  <a:srgbClr val="000000"/>
                </a:solidFill>
                <a:effectLst/>
              </a:rPr>
            </a:br>
            <a:r>
              <a:rPr lang="en-US" i="0" dirty="0">
                <a:solidFill>
                  <a:srgbClr val="000000"/>
                </a:solidFill>
                <a:effectLst/>
                <a:hlinkClick r:id="rId3"/>
              </a:rPr>
              <a:t>https://www.raspberrypi.com/documentation/pico-sdk/hardware.html#hardware_gpio</a:t>
            </a:r>
            <a:endParaRPr lang="en-US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i="0" dirty="0">
              <a:solidFill>
                <a:srgbClr val="000000"/>
              </a:solidFill>
              <a:effectLst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848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54B4-33A6-AF98-898F-45BFED83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Creating a </a:t>
            </a:r>
            <a:r>
              <a:rPr lang="sv-SE" dirty="0" err="1"/>
              <a:t>link</a:t>
            </a:r>
            <a:r>
              <a:rPr lang="sv-SE" dirty="0"/>
              <a:t> to the C </a:t>
            </a:r>
            <a:r>
              <a:rPr lang="sv-SE" dirty="0" err="1"/>
              <a:t>functions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8716-C43C-9C4D-F3CC-2A4281AE7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complication</a:t>
            </a:r>
            <a:r>
              <a:rPr lang="sv-SE" dirty="0"/>
              <a:t> is </a:t>
            </a:r>
            <a:r>
              <a:rPr lang="sv-SE" dirty="0" err="1"/>
              <a:t>that</a:t>
            </a:r>
            <a:r>
              <a:rPr lang="sv-SE" dirty="0"/>
              <a:t> the C </a:t>
            </a:r>
            <a:r>
              <a:rPr lang="sv-SE" dirty="0" err="1"/>
              <a:t>functions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declared</a:t>
            </a:r>
            <a:r>
              <a:rPr lang="sv-SE" dirty="0"/>
              <a:t> </a:t>
            </a:r>
            <a:r>
              <a:rPr lang="sv-SE" dirty="0" err="1"/>
              <a:t>inline</a:t>
            </a:r>
            <a:r>
              <a:rPr lang="sv-SE" dirty="0"/>
              <a:t>. </a:t>
            </a:r>
            <a:r>
              <a:rPr lang="sv-SE" dirty="0" err="1"/>
              <a:t>Because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,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not be </a:t>
            </a:r>
            <a:r>
              <a:rPr lang="sv-SE" dirty="0" err="1"/>
              <a:t>directly</a:t>
            </a:r>
            <a:r>
              <a:rPr lang="sv-SE" dirty="0"/>
              <a:t> </a:t>
            </a:r>
            <a:r>
              <a:rPr lang="sv-SE" dirty="0" err="1"/>
              <a:t>called</a:t>
            </a:r>
            <a:r>
              <a:rPr lang="sv-SE" dirty="0"/>
              <a:t> from the ASM program.</a:t>
            </a:r>
          </a:p>
          <a:p>
            <a:r>
              <a:rPr lang="sv-SE" dirty="0"/>
              <a:t>The solution is to make </a:t>
            </a:r>
            <a:r>
              <a:rPr lang="sv-SE" dirty="0" err="1"/>
              <a:t>wrapper</a:t>
            </a:r>
            <a:r>
              <a:rPr lang="sv-SE" dirty="0"/>
              <a:t> </a:t>
            </a:r>
            <a:r>
              <a:rPr lang="sv-SE" dirty="0" err="1"/>
              <a:t>functions</a:t>
            </a:r>
            <a:r>
              <a:rPr lang="sv-SE" dirty="0"/>
              <a:t> in a C </a:t>
            </a:r>
            <a:r>
              <a:rPr lang="sv-SE" dirty="0" err="1"/>
              <a:t>file</a:t>
            </a:r>
            <a:r>
              <a:rPr lang="sv-SE" dirty="0"/>
              <a:t>, and </a:t>
            </a:r>
            <a:r>
              <a:rPr lang="sv-SE" dirty="0" err="1"/>
              <a:t>include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in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project</a:t>
            </a:r>
            <a:r>
              <a:rPr lang="sv-SE" dirty="0"/>
              <a:t>,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Smith’s</a:t>
            </a:r>
            <a:r>
              <a:rPr lang="sv-SE" dirty="0"/>
              <a:t> </a:t>
            </a:r>
            <a:r>
              <a:rPr lang="sv-SE" dirty="0" err="1"/>
              <a:t>book</a:t>
            </a:r>
            <a:r>
              <a:rPr lang="sv-SE" dirty="0"/>
              <a:t>, page 152-153. The </a:t>
            </a:r>
            <a:r>
              <a:rPr lang="sv-SE" dirty="0" err="1"/>
              <a:t>wrapper</a:t>
            </a:r>
            <a:r>
              <a:rPr lang="sv-SE" dirty="0"/>
              <a:t> </a:t>
            </a:r>
            <a:r>
              <a:rPr lang="sv-SE" dirty="0" err="1"/>
              <a:t>functions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called</a:t>
            </a:r>
            <a:r>
              <a:rPr lang="sv-SE" dirty="0"/>
              <a:t> from the ASM program.</a:t>
            </a:r>
          </a:p>
          <a:p>
            <a:r>
              <a:rPr lang="sv-SE" dirty="0" err="1"/>
              <a:t>There</a:t>
            </a:r>
            <a:r>
              <a:rPr lang="sv-SE" dirty="0"/>
              <a:t> is </a:t>
            </a:r>
            <a:r>
              <a:rPr lang="sv-SE" dirty="0" err="1"/>
              <a:t>also</a:t>
            </a:r>
            <a:r>
              <a:rPr lang="sv-SE" dirty="0"/>
              <a:t> a SDK function to output 3,3V (</a:t>
            </a:r>
            <a:r>
              <a:rPr lang="sv-SE" dirty="0" err="1"/>
              <a:t>value</a:t>
            </a:r>
            <a:r>
              <a:rPr lang="sv-SE" dirty="0"/>
              <a:t> 1) or 0V (</a:t>
            </a:r>
            <a:r>
              <a:rPr lang="sv-SE" dirty="0" err="1"/>
              <a:t>value</a:t>
            </a:r>
            <a:r>
              <a:rPr lang="sv-SE" dirty="0"/>
              <a:t> 0) to a pin, </a:t>
            </a:r>
            <a:r>
              <a:rPr lang="sv-SE" dirty="0" err="1"/>
              <a:t>this</a:t>
            </a:r>
            <a:r>
              <a:rPr lang="sv-SE" dirty="0"/>
              <a:t> function is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gpio_put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sv-SE" dirty="0"/>
              <a:t>, and is </a:t>
            </a:r>
            <a:r>
              <a:rPr lang="sv-SE" dirty="0" err="1"/>
              <a:t>wrapped</a:t>
            </a:r>
            <a:r>
              <a:rPr lang="sv-SE" dirty="0"/>
              <a:t> as </a:t>
            </a:r>
            <a:r>
              <a:rPr lang="sv-S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link_gpio_put</a:t>
            </a:r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55587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E41BD5-26C4-CB90-D63C-1797E7E4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a </a:t>
            </a:r>
            <a:r>
              <a:rPr lang="sv-SE" dirty="0" err="1"/>
              <a:t>subroutine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EC485C2-1AE0-8A16-7EAF-CC094BAE9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A </a:t>
            </a:r>
            <a:r>
              <a:rPr lang="sv-SE" dirty="0" err="1"/>
              <a:t>subroutine</a:t>
            </a:r>
            <a:r>
              <a:rPr lang="sv-SE" dirty="0"/>
              <a:t> is a small part </a:t>
            </a:r>
            <a:r>
              <a:rPr lang="sv-SE" dirty="0" err="1"/>
              <a:t>of</a:t>
            </a:r>
            <a:r>
              <a:rPr lang="sv-SE" dirty="0"/>
              <a:t> the program </a:t>
            </a:r>
            <a:r>
              <a:rPr lang="sv-SE" dirty="0" err="1"/>
              <a:t>that</a:t>
            </a:r>
            <a:r>
              <a:rPr lang="sv-SE" dirty="0"/>
              <a:t> is </a:t>
            </a:r>
            <a:r>
              <a:rPr lang="sv-SE" dirty="0" err="1"/>
              <a:t>called</a:t>
            </a:r>
            <a:r>
              <a:rPr lang="sv-SE" dirty="0"/>
              <a:t> from </a:t>
            </a:r>
            <a:r>
              <a:rPr lang="sv-SE" dirty="0" err="1"/>
              <a:t>other</a:t>
            </a:r>
            <a:r>
              <a:rPr lang="sv-SE" dirty="0"/>
              <a:t> program parts.</a:t>
            </a:r>
          </a:p>
          <a:p>
            <a:r>
              <a:rPr lang="sv-SE" dirty="0" err="1"/>
              <a:t>High-level</a:t>
            </a:r>
            <a:r>
              <a:rPr lang="sv-SE" dirty="0"/>
              <a:t> </a:t>
            </a:r>
            <a:r>
              <a:rPr lang="sv-SE" dirty="0" err="1"/>
              <a:t>languages</a:t>
            </a:r>
            <a:r>
              <a:rPr lang="sv-SE" dirty="0"/>
              <a:t> </a:t>
            </a:r>
            <a:r>
              <a:rPr lang="sv-SE" dirty="0" err="1"/>
              <a:t>such</a:t>
            </a:r>
            <a:r>
              <a:rPr lang="sv-SE" dirty="0"/>
              <a:t> as </a:t>
            </a:r>
            <a:r>
              <a:rPr lang="sv-SE" dirty="0" err="1"/>
              <a:t>Python</a:t>
            </a:r>
            <a:r>
              <a:rPr lang="sv-SE" dirty="0"/>
              <a:t> and C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functions</a:t>
            </a:r>
            <a:r>
              <a:rPr lang="sv-SE" dirty="0"/>
              <a:t> to </a:t>
            </a:r>
            <a:r>
              <a:rPr lang="sv-SE" dirty="0" err="1"/>
              <a:t>divide</a:t>
            </a:r>
            <a:r>
              <a:rPr lang="sv-SE" dirty="0"/>
              <a:t> programs </a:t>
            </a:r>
            <a:r>
              <a:rPr lang="sv-SE" dirty="0" err="1"/>
              <a:t>into</a:t>
            </a:r>
            <a:r>
              <a:rPr lang="sv-SE" dirty="0"/>
              <a:t> </a:t>
            </a:r>
            <a:r>
              <a:rPr lang="sv-SE" dirty="0" err="1"/>
              <a:t>smaller</a:t>
            </a:r>
            <a:r>
              <a:rPr lang="sv-SE" dirty="0"/>
              <a:t> parts.</a:t>
            </a:r>
          </a:p>
          <a:p>
            <a:r>
              <a:rPr lang="sv-SE" dirty="0"/>
              <a:t>If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lines</a:t>
            </a:r>
            <a:r>
              <a:rPr lang="sv-SE" dirty="0"/>
              <a:t> code is </a:t>
            </a:r>
            <a:r>
              <a:rPr lang="sv-SE" dirty="0" err="1"/>
              <a:t>repeated</a:t>
            </a:r>
            <a:r>
              <a:rPr lang="sv-SE" dirty="0"/>
              <a:t> in the program,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lines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moved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a </a:t>
            </a:r>
            <a:r>
              <a:rPr lang="sv-SE" dirty="0" err="1"/>
              <a:t>subroutine</a:t>
            </a:r>
            <a:r>
              <a:rPr lang="sv-SE" dirty="0"/>
              <a:t>!</a:t>
            </a:r>
          </a:p>
          <a:p>
            <a:r>
              <a:rPr lang="sv-SE" dirty="0"/>
              <a:t>The </a:t>
            </a:r>
            <a:r>
              <a:rPr lang="sv-SE" dirty="0" err="1"/>
              <a:t>following</a:t>
            </a:r>
            <a:r>
              <a:rPr lang="sv-SE" dirty="0"/>
              <a:t> examples 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been</a:t>
            </a:r>
            <a:r>
              <a:rPr lang="sv-SE" dirty="0"/>
              <a:t> </a:t>
            </a:r>
            <a:r>
              <a:rPr lang="sv-SE" dirty="0" err="1"/>
              <a:t>executed</a:t>
            </a:r>
            <a:r>
              <a:rPr lang="sv-SE" dirty="0"/>
              <a:t> and </a:t>
            </a:r>
            <a:r>
              <a:rPr lang="sv-SE" dirty="0" err="1"/>
              <a:t>tested</a:t>
            </a:r>
            <a:r>
              <a:rPr lang="sv-SE" dirty="0"/>
              <a:t> in the ARMv7 simulator </a:t>
            </a:r>
            <a:r>
              <a:rPr lang="sv-SE" dirty="0" err="1"/>
              <a:t>CPULator</a:t>
            </a:r>
            <a:r>
              <a:rPr lang="sv-SE" dirty="0"/>
              <a:t>, </a:t>
            </a:r>
            <a:r>
              <a:rPr lang="sv-SE" dirty="0">
                <a:ea typeface="+mn-lt"/>
                <a:cs typeface="+mn-lt"/>
                <a:hlinkClick r:id="rId2"/>
              </a:rPr>
              <a:t>https://cpulator.01xz.net/</a:t>
            </a:r>
          </a:p>
          <a:p>
            <a:pPr marL="0" indent="0">
              <a:buNone/>
            </a:pPr>
            <a:endParaRPr lang="sv-S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21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ECCE-9678-3F14-136C-B02D3B77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ASM program to flash the </a:t>
            </a:r>
            <a:r>
              <a:rPr lang="sv-SE" dirty="0" err="1"/>
              <a:t>built</a:t>
            </a:r>
            <a:r>
              <a:rPr lang="sv-SE" dirty="0"/>
              <a:t>-in 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F6C7F-F0A5-53A6-CD34-2990C3E43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52" y="1446355"/>
            <a:ext cx="5186775" cy="4701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4845C-7175-8B27-6316-59654B6D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478" y="2149570"/>
            <a:ext cx="5521186" cy="34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92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9C345B7-CE1F-7739-1154-8B91BEEB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Recommended reading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3EA5ABB-0BDD-59AC-5451-B0D611DF1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>
                <a:ea typeface="+mn-lt"/>
                <a:cs typeface="+mn-lt"/>
              </a:rPr>
              <a:t>Patterson &amp; Hennessy: Section 2.8 (pages 100 – 109). More general theory with examples from LEGv8 and ARMv8</a:t>
            </a:r>
            <a:endParaRPr lang="en-US" dirty="0">
              <a:ea typeface="+mn-lt"/>
              <a:cs typeface="+mn-lt"/>
            </a:endParaRPr>
          </a:p>
          <a:p>
            <a:r>
              <a:rPr lang="sv-SE" dirty="0"/>
              <a:t>Smith: Chapter 7 (pages 121 – 138). More practical programming in ARMv6M for the Pico.</a:t>
            </a:r>
          </a:p>
          <a:p>
            <a:r>
              <a:rPr lang="sv-SE" dirty="0"/>
              <a:t>Smith: Chapter 8 (pages 147-153). Example to </a:t>
            </a:r>
            <a:r>
              <a:rPr lang="sv-SE" dirty="0" err="1"/>
              <a:t>connect</a:t>
            </a:r>
            <a:r>
              <a:rPr lang="sv-SE" dirty="0"/>
              <a:t> LEDs and programming </a:t>
            </a:r>
            <a:r>
              <a:rPr lang="sv-SE" dirty="0" err="1"/>
              <a:t>them</a:t>
            </a:r>
            <a:r>
              <a:rPr lang="sv-SE" dirty="0"/>
              <a:t>.</a:t>
            </a:r>
          </a:p>
          <a:p>
            <a:r>
              <a:rPr lang="sv-SE" dirty="0"/>
              <a:t>Compile and execute the example code on your Pico and make sure you understand how it works!</a:t>
            </a:r>
          </a:p>
        </p:txBody>
      </p:sp>
    </p:spTree>
    <p:extLst>
      <p:ext uri="{BB962C8B-B14F-4D97-AF65-F5344CB8AC3E}">
        <p14:creationId xmlns:p14="http://schemas.microsoft.com/office/powerpoint/2010/main" val="1228945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07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3C56E0-9914-44FE-AE59-CB8046E4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536" y="267044"/>
            <a:ext cx="6001119" cy="1234440"/>
          </a:xfrm>
        </p:spPr>
        <p:txBody>
          <a:bodyPr/>
          <a:lstStyle/>
          <a:p>
            <a:r>
              <a:rPr lang="sv-SE" dirty="0"/>
              <a:t>A simple example</a:t>
            </a:r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EB53D010-7377-BE6D-5AF5-0B9B1F761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0279" y="2050812"/>
            <a:ext cx="5681571" cy="3799578"/>
          </a:xfrm>
          <a:ln>
            <a:solidFill>
              <a:schemeClr val="tx1"/>
            </a:solidFill>
          </a:ln>
        </p:spPr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The code </a:t>
            </a:r>
            <a:r>
              <a:rPr lang="sv-SE" dirty="0" err="1"/>
              <a:t>calculates</a:t>
            </a:r>
            <a:r>
              <a:rPr lang="sv-SE" dirty="0"/>
              <a:t> the </a:t>
            </a:r>
            <a:r>
              <a:rPr lang="sv-SE" dirty="0" err="1"/>
              <a:t>average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data in registers r0, r1, r2, r3</a:t>
            </a:r>
          </a:p>
          <a:p>
            <a:r>
              <a:rPr lang="sv-SE" dirty="0"/>
              <a:t>The </a:t>
            </a:r>
            <a:r>
              <a:rPr lang="sv-SE" dirty="0" err="1"/>
              <a:t>result</a:t>
            </a:r>
            <a:r>
              <a:rPr lang="sv-SE" dirty="0"/>
              <a:t> is </a:t>
            </a:r>
            <a:r>
              <a:rPr lang="sv-SE" dirty="0" err="1"/>
              <a:t>stored</a:t>
            </a:r>
            <a:r>
              <a:rPr lang="sv-SE" dirty="0"/>
              <a:t> in register r0</a:t>
            </a:r>
          </a:p>
          <a:p>
            <a:r>
              <a:rPr lang="sv-SE" dirty="0" err="1"/>
              <a:t>Then</a:t>
            </a:r>
            <a:r>
              <a:rPr lang="sv-SE" dirty="0"/>
              <a:t>, new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inserted</a:t>
            </a:r>
            <a:r>
              <a:rPr lang="sv-SE" dirty="0"/>
              <a:t> and a new </a:t>
            </a:r>
            <a:r>
              <a:rPr lang="sv-SE" dirty="0" err="1"/>
              <a:t>average</a:t>
            </a:r>
            <a:r>
              <a:rPr lang="sv-SE" dirty="0"/>
              <a:t> is </a:t>
            </a:r>
            <a:r>
              <a:rPr lang="sv-SE" dirty="0" err="1"/>
              <a:t>calculated</a:t>
            </a:r>
            <a:r>
              <a:rPr lang="sv-SE" dirty="0"/>
              <a:t>.</a:t>
            </a:r>
          </a:p>
          <a:p>
            <a:r>
              <a:rPr lang="sv-SE" dirty="0"/>
              <a:t>The code for </a:t>
            </a:r>
            <a:r>
              <a:rPr lang="sv-SE" dirty="0" err="1"/>
              <a:t>average</a:t>
            </a:r>
            <a:r>
              <a:rPr lang="sv-SE" dirty="0"/>
              <a:t> is </a:t>
            </a:r>
            <a:r>
              <a:rPr lang="sv-SE" dirty="0" err="1"/>
              <a:t>repeated</a:t>
            </a:r>
            <a:r>
              <a:rPr lang="sv-SE" dirty="0"/>
              <a:t> </a:t>
            </a:r>
            <a:r>
              <a:rPr lang="sv-SE" dirty="0" err="1"/>
              <a:t>twice</a:t>
            </a:r>
            <a:r>
              <a:rPr lang="sv-SE" dirty="0"/>
              <a:t> in the code, and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moved</a:t>
            </a:r>
            <a:r>
              <a:rPr lang="sv-SE" dirty="0"/>
              <a:t> to a </a:t>
            </a:r>
            <a:r>
              <a:rPr lang="sv-SE" dirty="0" err="1"/>
              <a:t>subroutine</a:t>
            </a:r>
            <a:r>
              <a:rPr lang="sv-SE" dirty="0"/>
              <a:t>!</a:t>
            </a:r>
          </a:p>
        </p:txBody>
      </p:sp>
      <p:pic>
        <p:nvPicPr>
          <p:cNvPr id="3" name="Bildobjekt 3">
            <a:extLst>
              <a:ext uri="{FF2B5EF4-FFF2-40B4-BE49-F238E27FC236}">
                <a16:creationId xmlns:a16="http://schemas.microsoft.com/office/drawing/2014/main" id="{4679B207-6377-B079-02AB-9D6535F1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44" y="1027471"/>
            <a:ext cx="277511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8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CC0DB1D-174C-2B55-A931-AE5AEDB5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986" y="316205"/>
            <a:ext cx="6554184" cy="1234440"/>
          </a:xfrm>
        </p:spPr>
        <p:txBody>
          <a:bodyPr>
            <a:normAutofit fontScale="90000"/>
          </a:bodyPr>
          <a:lstStyle/>
          <a:p>
            <a:r>
              <a:rPr lang="sv-SE" dirty="0"/>
              <a:t>Same example with </a:t>
            </a:r>
            <a:r>
              <a:rPr lang="sv-SE" dirty="0" err="1"/>
              <a:t>subroutine</a:t>
            </a:r>
            <a:endParaRPr lang="sv-SE" dirty="0"/>
          </a:p>
        </p:txBody>
      </p:sp>
      <p:pic>
        <p:nvPicPr>
          <p:cNvPr id="4" name="Bildobjekt 4" descr="En bild som visar bord&#10;&#10;Automatiskt genererad beskrivning">
            <a:extLst>
              <a:ext uri="{FF2B5EF4-FFF2-40B4-BE49-F238E27FC236}">
                <a16:creationId xmlns:a16="http://schemas.microsoft.com/office/drawing/2014/main" id="{9A80715D-3C36-AD82-AFF5-FAB4BB18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786" y="1208368"/>
            <a:ext cx="3640394" cy="5117233"/>
          </a:xfrm>
          <a:prstGeom prst="rect">
            <a:avLst/>
          </a:prstGeom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B8813A5E-9AFC-1A8F-1385-C1D9F1730F25}"/>
              </a:ext>
            </a:extLst>
          </p:cNvPr>
          <p:cNvSpPr txBox="1"/>
          <p:nvPr/>
        </p:nvSpPr>
        <p:spPr>
          <a:xfrm>
            <a:off x="3453580" y="1978742"/>
            <a:ext cx="20770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/>
              <a:t>Call </a:t>
            </a:r>
            <a:r>
              <a:rPr lang="sv-SE" dirty="0" err="1"/>
              <a:t>subroutine</a:t>
            </a:r>
            <a:r>
              <a:rPr lang="sv-SE" dirty="0"/>
              <a:t>, pc </a:t>
            </a:r>
            <a:r>
              <a:rPr lang="sv-SE" dirty="0" err="1"/>
              <a:t>saved</a:t>
            </a:r>
            <a:r>
              <a:rPr lang="sv-SE" dirty="0"/>
              <a:t> in </a:t>
            </a:r>
            <a:r>
              <a:rPr lang="sv-SE" dirty="0" err="1"/>
              <a:t>bl</a:t>
            </a:r>
          </a:p>
        </p:txBody>
      </p:sp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B3646ECF-9EAA-9E92-529C-ADC071FE34F0}"/>
              </a:ext>
            </a:extLst>
          </p:cNvPr>
          <p:cNvCxnSpPr/>
          <p:nvPr/>
        </p:nvCxnSpPr>
        <p:spPr>
          <a:xfrm flipV="1">
            <a:off x="5535870" y="2111784"/>
            <a:ext cx="2118850" cy="1917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ruta 6">
            <a:extLst>
              <a:ext uri="{FF2B5EF4-FFF2-40B4-BE49-F238E27FC236}">
                <a16:creationId xmlns:a16="http://schemas.microsoft.com/office/drawing/2014/main" id="{F1AD60D6-1930-2E9F-6DBA-CE1E7033474C}"/>
              </a:ext>
            </a:extLst>
          </p:cNvPr>
          <p:cNvSpPr txBox="1"/>
          <p:nvPr/>
        </p:nvSpPr>
        <p:spPr>
          <a:xfrm>
            <a:off x="3539611" y="5002160"/>
            <a:ext cx="20770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/>
              <a:t>Copy </a:t>
            </a:r>
            <a:r>
              <a:rPr lang="sv-SE" dirty="0" err="1"/>
              <a:t>lr</a:t>
            </a:r>
            <a:r>
              <a:rPr lang="sv-SE" dirty="0"/>
              <a:t> back </a:t>
            </a:r>
            <a:r>
              <a:rPr lang="sv-SE" dirty="0" err="1"/>
              <a:t>into</a:t>
            </a:r>
            <a:r>
              <a:rPr lang="sv-SE" dirty="0"/>
              <a:t> pc</a:t>
            </a:r>
          </a:p>
        </p:txBody>
      </p:sp>
      <p:cxnSp>
        <p:nvCxnSpPr>
          <p:cNvPr id="8" name="Rak pilkoppling 7">
            <a:extLst>
              <a:ext uri="{FF2B5EF4-FFF2-40B4-BE49-F238E27FC236}">
                <a16:creationId xmlns:a16="http://schemas.microsoft.com/office/drawing/2014/main" id="{119F1124-2807-2CD5-67ED-A2A3A7C1911A}"/>
              </a:ext>
            </a:extLst>
          </p:cNvPr>
          <p:cNvCxnSpPr>
            <a:cxnSpLocks/>
          </p:cNvCxnSpPr>
          <p:nvPr/>
        </p:nvCxnSpPr>
        <p:spPr>
          <a:xfrm>
            <a:off x="5597321" y="5314640"/>
            <a:ext cx="2057399" cy="2753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ruta 8">
            <a:extLst>
              <a:ext uri="{FF2B5EF4-FFF2-40B4-BE49-F238E27FC236}">
                <a16:creationId xmlns:a16="http://schemas.microsoft.com/office/drawing/2014/main" id="{FDADB576-9C89-3269-19F3-F1B7336A8C75}"/>
              </a:ext>
            </a:extLst>
          </p:cNvPr>
          <p:cNvSpPr txBox="1"/>
          <p:nvPr/>
        </p:nvSpPr>
        <p:spPr>
          <a:xfrm>
            <a:off x="3453579" y="3207773"/>
            <a:ext cx="207706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 err="1"/>
              <a:t>Jump</a:t>
            </a:r>
            <a:r>
              <a:rPr lang="sv-SE" dirty="0"/>
              <a:t> to </a:t>
            </a:r>
            <a:r>
              <a:rPr lang="sv-SE" dirty="0" err="1"/>
              <a:t>after</a:t>
            </a:r>
            <a:r>
              <a:rPr lang="sv-SE" dirty="0"/>
              <a:t> function, so </a:t>
            </a:r>
            <a:r>
              <a:rPr lang="sv-SE" dirty="0" err="1"/>
              <a:t>average</a:t>
            </a:r>
            <a:r>
              <a:rPr lang="sv-SE" dirty="0"/>
              <a:t> is not </a:t>
            </a:r>
            <a:r>
              <a:rPr lang="sv-SE" dirty="0" err="1"/>
              <a:t>executed</a:t>
            </a:r>
            <a:r>
              <a:rPr lang="sv-SE" dirty="0"/>
              <a:t> </a:t>
            </a:r>
            <a:r>
              <a:rPr lang="sv-SE" dirty="0" err="1"/>
              <a:t>again</a:t>
            </a:r>
            <a:endParaRPr lang="sv-SE" dirty="0"/>
          </a:p>
        </p:txBody>
      </p:sp>
      <p:cxnSp>
        <p:nvCxnSpPr>
          <p:cNvPr id="10" name="Rak pilkoppling 9">
            <a:extLst>
              <a:ext uri="{FF2B5EF4-FFF2-40B4-BE49-F238E27FC236}">
                <a16:creationId xmlns:a16="http://schemas.microsoft.com/office/drawing/2014/main" id="{48D31F92-E243-9DA8-C797-8A614EBB08D6}"/>
              </a:ext>
            </a:extLst>
          </p:cNvPr>
          <p:cNvCxnSpPr>
            <a:cxnSpLocks/>
          </p:cNvCxnSpPr>
          <p:nvPr/>
        </p:nvCxnSpPr>
        <p:spPr>
          <a:xfrm>
            <a:off x="5548159" y="3827511"/>
            <a:ext cx="2106560" cy="287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Bildobjekt 10" descr="En bild som visar bord&#10;&#10;Automatiskt genererad beskrivning">
            <a:extLst>
              <a:ext uri="{FF2B5EF4-FFF2-40B4-BE49-F238E27FC236}">
                <a16:creationId xmlns:a16="http://schemas.microsoft.com/office/drawing/2014/main" id="{241A827E-4B76-8A7F-0ED4-AA05A84C6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96" y="1967221"/>
            <a:ext cx="1619557" cy="327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5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4C932CF-0AA0-D9FA-B009-813FCDF2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342" y="94980"/>
            <a:ext cx="10241280" cy="1234440"/>
          </a:xfrm>
        </p:spPr>
        <p:txBody>
          <a:bodyPr/>
          <a:lstStyle/>
          <a:p>
            <a:r>
              <a:rPr lang="sv-SE" dirty="0" err="1"/>
              <a:t>Similar</a:t>
            </a:r>
            <a:r>
              <a:rPr lang="sv-SE" dirty="0"/>
              <a:t> program in </a:t>
            </a:r>
            <a:r>
              <a:rPr lang="sv-SE" dirty="0" err="1"/>
              <a:t>python</a:t>
            </a:r>
          </a:p>
        </p:txBody>
      </p:sp>
      <p:pic>
        <p:nvPicPr>
          <p:cNvPr id="4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70D62B38-4138-2862-2E4A-310924BE6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533" y="1393570"/>
            <a:ext cx="3465870" cy="49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6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2D2E30-B5D7-4735-4512-8C1A551C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Nested</a:t>
            </a:r>
            <a:r>
              <a:rPr lang="sv-SE" dirty="0"/>
              <a:t> </a:t>
            </a:r>
            <a:r>
              <a:rPr lang="sv-SE" dirty="0" err="1"/>
              <a:t>procedure</a:t>
            </a:r>
            <a:r>
              <a:rPr lang="sv-SE" dirty="0"/>
              <a:t> calls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6391E66-C809-6964-59F8-39B6DDE61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A </a:t>
            </a:r>
            <a:r>
              <a:rPr lang="sv-SE" dirty="0" err="1"/>
              <a:t>very</a:t>
            </a:r>
            <a:r>
              <a:rPr lang="sv-SE" dirty="0"/>
              <a:t> common </a:t>
            </a:r>
            <a:r>
              <a:rPr lang="sv-SE" dirty="0" err="1"/>
              <a:t>case</a:t>
            </a:r>
            <a:r>
              <a:rPr lang="sv-SE" dirty="0"/>
              <a:t> is </a:t>
            </a:r>
            <a:r>
              <a:rPr lang="sv-SE" dirty="0" err="1"/>
              <a:t>that</a:t>
            </a:r>
            <a:r>
              <a:rPr lang="sv-SE" dirty="0"/>
              <a:t> a </a:t>
            </a:r>
            <a:r>
              <a:rPr lang="sv-SE" dirty="0" err="1"/>
              <a:t>procedure</a:t>
            </a:r>
            <a:r>
              <a:rPr lang="sv-SE" dirty="0"/>
              <a:t> is </a:t>
            </a:r>
            <a:r>
              <a:rPr lang="sv-SE" dirty="0" err="1"/>
              <a:t>called</a:t>
            </a:r>
            <a:r>
              <a:rPr lang="sv-SE" dirty="0"/>
              <a:t> from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procedure</a:t>
            </a:r>
            <a:r>
              <a:rPr lang="sv-SE" dirty="0"/>
              <a:t>.</a:t>
            </a:r>
          </a:p>
          <a:p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i="1" dirty="0" err="1"/>
              <a:t>nested</a:t>
            </a:r>
            <a:r>
              <a:rPr lang="sv-SE" i="1" dirty="0"/>
              <a:t> </a:t>
            </a:r>
            <a:r>
              <a:rPr lang="sv-SE" i="1" dirty="0" err="1"/>
              <a:t>procedures</a:t>
            </a:r>
            <a:r>
              <a:rPr lang="sv-SE" dirty="0"/>
              <a:t>.</a:t>
            </a:r>
          </a:p>
          <a:p>
            <a:r>
              <a:rPr lang="sv-SE" dirty="0"/>
              <a:t>Simple example: </a:t>
            </a:r>
            <a:r>
              <a:rPr lang="sv-SE" dirty="0" err="1"/>
              <a:t>Average</a:t>
            </a:r>
            <a:r>
              <a:rPr lang="sv-SE" dirty="0"/>
              <a:t> function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four</a:t>
            </a:r>
            <a:r>
              <a:rPr lang="sv-SE" dirty="0"/>
              <a:t> </a:t>
            </a:r>
            <a:r>
              <a:rPr lang="sv-SE" dirty="0" err="1"/>
              <a:t>numbers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One</a:t>
            </a:r>
            <a:r>
              <a:rPr lang="sv-SE" dirty="0"/>
              <a:t> function </a:t>
            </a:r>
            <a:r>
              <a:rPr lang="sv-SE" dirty="0" err="1"/>
              <a:t>sum</a:t>
            </a:r>
            <a:r>
              <a:rPr lang="sv-SE" dirty="0"/>
              <a:t> to </a:t>
            </a:r>
            <a:r>
              <a:rPr lang="sv-SE" dirty="0" err="1"/>
              <a:t>add</a:t>
            </a:r>
            <a:r>
              <a:rPr lang="sv-SE" dirty="0"/>
              <a:t> the </a:t>
            </a:r>
            <a:r>
              <a:rPr lang="sv-SE" dirty="0" err="1"/>
              <a:t>four</a:t>
            </a:r>
            <a:r>
              <a:rPr lang="sv-SE" dirty="0"/>
              <a:t> </a:t>
            </a:r>
            <a:r>
              <a:rPr lang="sv-SE" dirty="0" err="1"/>
              <a:t>numbers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The function </a:t>
            </a:r>
            <a:r>
              <a:rPr lang="sv-SE" dirty="0" err="1"/>
              <a:t>average</a:t>
            </a:r>
            <a:r>
              <a:rPr lang="sv-SE" dirty="0"/>
              <a:t> calls the </a:t>
            </a:r>
            <a:r>
              <a:rPr lang="sv-SE" dirty="0" err="1"/>
              <a:t>sum</a:t>
            </a:r>
            <a:r>
              <a:rPr lang="sv-SE" dirty="0"/>
              <a:t> function,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divides</a:t>
            </a:r>
            <a:r>
              <a:rPr lang="sv-SE" dirty="0"/>
              <a:t> the </a:t>
            </a:r>
            <a:r>
              <a:rPr lang="sv-SE" dirty="0" err="1"/>
              <a:t>result</a:t>
            </a:r>
            <a:r>
              <a:rPr lang="sv-SE" dirty="0"/>
              <a:t> by 4.</a:t>
            </a:r>
          </a:p>
          <a:p>
            <a:pPr lvl="1"/>
            <a:r>
              <a:rPr lang="sv-SE" dirty="0"/>
              <a:t>The </a:t>
            </a:r>
            <a:r>
              <a:rPr lang="sv-SE" dirty="0" err="1"/>
              <a:t>sum</a:t>
            </a:r>
            <a:r>
              <a:rPr lang="sv-SE" dirty="0"/>
              <a:t> function is </a:t>
            </a:r>
            <a:r>
              <a:rPr lang="sv-SE" dirty="0" err="1"/>
              <a:t>called</a:t>
            </a:r>
            <a:r>
              <a:rPr lang="sv-SE" dirty="0"/>
              <a:t> from </a:t>
            </a:r>
            <a:r>
              <a:rPr lang="sv-SE" dirty="0" err="1"/>
              <a:t>within</a:t>
            </a:r>
            <a:r>
              <a:rPr lang="sv-SE" dirty="0"/>
              <a:t> the </a:t>
            </a:r>
            <a:r>
              <a:rPr lang="sv-SE" dirty="0" err="1"/>
              <a:t>average</a:t>
            </a:r>
            <a:r>
              <a:rPr lang="sv-SE" dirty="0"/>
              <a:t> function.</a:t>
            </a:r>
          </a:p>
          <a:p>
            <a:r>
              <a:rPr lang="sv-SE" dirty="0"/>
              <a:t>In </a:t>
            </a:r>
            <a:r>
              <a:rPr lang="sv-SE" dirty="0" err="1"/>
              <a:t>machine</a:t>
            </a:r>
            <a:r>
              <a:rPr lang="sv-SE" dirty="0"/>
              <a:t> code, </a:t>
            </a:r>
            <a:r>
              <a:rPr lang="sv-SE" dirty="0" err="1"/>
              <a:t>we</a:t>
            </a:r>
            <a:r>
              <a:rPr lang="sv-SE" dirty="0"/>
              <a:t> must save the </a:t>
            </a:r>
            <a:r>
              <a:rPr lang="sv-SE" dirty="0" err="1"/>
              <a:t>return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the second function is </a:t>
            </a:r>
            <a:r>
              <a:rPr lang="sv-SE" dirty="0" err="1"/>
              <a:t>called</a:t>
            </a:r>
            <a:r>
              <a:rPr lang="sv-S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4180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F635D69-5EAC-5121-6A7D-CC25EB96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858" y="94979"/>
            <a:ext cx="10241280" cy="828860"/>
          </a:xfrm>
        </p:spPr>
        <p:txBody>
          <a:bodyPr/>
          <a:lstStyle/>
          <a:p>
            <a:r>
              <a:rPr lang="sv-SE" dirty="0" err="1"/>
              <a:t>Python</a:t>
            </a:r>
            <a:r>
              <a:rPr lang="sv-SE" dirty="0"/>
              <a:t> example</a:t>
            </a:r>
          </a:p>
        </p:txBody>
      </p:sp>
      <p:pic>
        <p:nvPicPr>
          <p:cNvPr id="4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2DA29C4C-DB89-0D69-D057-FE0901B50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265" y="376084"/>
            <a:ext cx="3165789" cy="595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0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AC66302-31B1-4C5D-0B75-E0CF8FDB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Non-</a:t>
            </a:r>
            <a:r>
              <a:rPr lang="sv-SE" dirty="0" err="1"/>
              <a:t>working</a:t>
            </a:r>
            <a:r>
              <a:rPr lang="sv-SE" dirty="0"/>
              <a:t> </a:t>
            </a:r>
            <a:r>
              <a:rPr lang="sv-SE" dirty="0" err="1"/>
              <a:t>Assembly</a:t>
            </a:r>
            <a:r>
              <a:rPr lang="sv-SE" dirty="0"/>
              <a:t> example</a:t>
            </a:r>
          </a:p>
        </p:txBody>
      </p:sp>
      <p:pic>
        <p:nvPicPr>
          <p:cNvPr id="4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0C5C4851-1A87-72AD-6030-D78CB73C6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122" y="2259115"/>
            <a:ext cx="1671176" cy="3949802"/>
          </a:xfrm>
          <a:prstGeom prst="rect">
            <a:avLst/>
          </a:prstGeom>
        </p:spPr>
      </p:pic>
      <p:pic>
        <p:nvPicPr>
          <p:cNvPr id="5" name="Bildobjekt 5">
            <a:extLst>
              <a:ext uri="{FF2B5EF4-FFF2-40B4-BE49-F238E27FC236}">
                <a16:creationId xmlns:a16="http://schemas.microsoft.com/office/drawing/2014/main" id="{75FC152B-3659-F5EC-FA24-98458364B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271" y="2375826"/>
            <a:ext cx="4426974" cy="33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2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A5B9F99-261F-6790-D2BA-606A7ABA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went</a:t>
            </a:r>
            <a:r>
              <a:rPr lang="sv-SE" dirty="0"/>
              <a:t> </a:t>
            </a:r>
            <a:r>
              <a:rPr lang="sv-SE" dirty="0" err="1"/>
              <a:t>wrong</a:t>
            </a:r>
            <a:r>
              <a:rPr lang="sv-SE" dirty="0"/>
              <a:t>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9031BAE-8388-786A-C797-0D9A838EF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The program got stuck in the </a:t>
            </a:r>
            <a:r>
              <a:rPr lang="sv-SE" dirty="0" err="1"/>
              <a:t>average</a:t>
            </a:r>
            <a:r>
              <a:rPr lang="sv-SE" dirty="0"/>
              <a:t>: </a:t>
            </a:r>
            <a:r>
              <a:rPr lang="sv-SE" dirty="0" err="1"/>
              <a:t>procedure</a:t>
            </a:r>
            <a:r>
              <a:rPr lang="sv-SE" dirty="0"/>
              <a:t>!</a:t>
            </a:r>
          </a:p>
          <a:p>
            <a:r>
              <a:rPr lang="sv-SE" dirty="0"/>
              <a:t>The </a:t>
            </a:r>
            <a:r>
              <a:rPr lang="sv-SE" dirty="0" err="1"/>
              <a:t>reason</a:t>
            </a:r>
            <a:r>
              <a:rPr lang="sv-SE" dirty="0"/>
              <a:t> is </a:t>
            </a:r>
            <a:r>
              <a:rPr lang="sv-SE" dirty="0" err="1"/>
              <a:t>this</a:t>
            </a:r>
            <a:r>
              <a:rPr lang="sv-SE" dirty="0"/>
              <a:t>:</a:t>
            </a:r>
          </a:p>
          <a:p>
            <a:pPr lvl="1"/>
            <a:r>
              <a:rPr lang="sv-SE" dirty="0" err="1"/>
              <a:t>When</a:t>
            </a:r>
            <a:r>
              <a:rPr lang="sv-SE" dirty="0"/>
              <a:t> the </a:t>
            </a:r>
            <a:r>
              <a:rPr lang="sv-SE" dirty="0" err="1"/>
              <a:t>average</a:t>
            </a:r>
            <a:r>
              <a:rPr lang="sv-SE" dirty="0"/>
              <a:t>: function is </a:t>
            </a:r>
            <a:r>
              <a:rPr lang="sv-SE" dirty="0" err="1"/>
              <a:t>called</a:t>
            </a:r>
            <a:r>
              <a:rPr lang="sv-SE" dirty="0"/>
              <a:t>, the PC is </a:t>
            </a:r>
            <a:r>
              <a:rPr lang="sv-SE" dirty="0" err="1"/>
              <a:t>copied</a:t>
            </a:r>
            <a:r>
              <a:rPr lang="sv-SE" dirty="0"/>
              <a:t> to the LR</a:t>
            </a:r>
          </a:p>
          <a:p>
            <a:pPr lvl="1"/>
            <a:r>
              <a:rPr lang="sv-SE" dirty="0" err="1"/>
              <a:t>When</a:t>
            </a:r>
            <a:r>
              <a:rPr lang="sv-SE" dirty="0"/>
              <a:t> the </a:t>
            </a:r>
            <a:r>
              <a:rPr lang="sv-SE" dirty="0" err="1"/>
              <a:t>sum</a:t>
            </a:r>
            <a:r>
              <a:rPr lang="sv-SE" dirty="0"/>
              <a:t> function is </a:t>
            </a:r>
            <a:r>
              <a:rPr lang="sv-SE" dirty="0" err="1"/>
              <a:t>called</a:t>
            </a:r>
            <a:r>
              <a:rPr lang="sv-SE" dirty="0"/>
              <a:t>, the PC is </a:t>
            </a:r>
            <a:r>
              <a:rPr lang="sv-SE" dirty="0" err="1"/>
              <a:t>once</a:t>
            </a:r>
            <a:r>
              <a:rPr lang="sv-SE" dirty="0"/>
              <a:t> </a:t>
            </a:r>
            <a:r>
              <a:rPr lang="sv-SE" dirty="0" err="1"/>
              <a:t>again</a:t>
            </a:r>
            <a:r>
              <a:rPr lang="sv-SE" dirty="0"/>
              <a:t> </a:t>
            </a:r>
            <a:r>
              <a:rPr lang="sv-SE" dirty="0" err="1"/>
              <a:t>copied</a:t>
            </a:r>
            <a:r>
              <a:rPr lang="sv-SE" dirty="0"/>
              <a:t> to LR</a:t>
            </a:r>
          </a:p>
          <a:p>
            <a:pPr lvl="1"/>
            <a:r>
              <a:rPr lang="sv-SE" dirty="0"/>
              <a:t>The second </a:t>
            </a:r>
            <a:r>
              <a:rPr lang="sv-SE" dirty="0" err="1"/>
              <a:t>time</a:t>
            </a:r>
            <a:r>
              <a:rPr lang="sv-SE" dirty="0"/>
              <a:t>, the original PC </a:t>
            </a:r>
            <a:r>
              <a:rPr lang="sv-SE" dirty="0" err="1"/>
              <a:t>value</a:t>
            </a:r>
            <a:r>
              <a:rPr lang="sv-SE" dirty="0"/>
              <a:t> is </a:t>
            </a:r>
            <a:r>
              <a:rPr lang="sv-SE" dirty="0" err="1"/>
              <a:t>overwritten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Because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, the </a:t>
            </a:r>
            <a:r>
              <a:rPr lang="sv-SE" dirty="0" err="1"/>
              <a:t>return</a:t>
            </a:r>
            <a:r>
              <a:rPr lang="sv-SE" dirty="0"/>
              <a:t> </a:t>
            </a:r>
            <a:r>
              <a:rPr lang="sv-SE" dirty="0" err="1"/>
              <a:t>location</a:t>
            </a:r>
            <a:r>
              <a:rPr lang="sv-SE" dirty="0"/>
              <a:t> to the </a:t>
            </a:r>
            <a:r>
              <a:rPr lang="sv-SE" dirty="0" err="1"/>
              <a:t>main</a:t>
            </a:r>
            <a:r>
              <a:rPr lang="sv-SE" dirty="0"/>
              <a:t> program is </a:t>
            </a:r>
            <a:r>
              <a:rPr lang="sv-SE" dirty="0" err="1"/>
              <a:t>lost</a:t>
            </a:r>
            <a:r>
              <a:rPr lang="sv-SE" dirty="0"/>
              <a:t>.</a:t>
            </a:r>
          </a:p>
          <a:p>
            <a:r>
              <a:rPr lang="sv-SE" dirty="0"/>
              <a:t>The solution is to save the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LR </a:t>
            </a:r>
            <a:r>
              <a:rPr lang="sv-SE" dirty="0" err="1"/>
              <a:t>before</a:t>
            </a:r>
            <a:r>
              <a:rPr lang="sv-SE" dirty="0"/>
              <a:t> the </a:t>
            </a:r>
            <a:r>
              <a:rPr lang="sv-SE" dirty="0" err="1"/>
              <a:t>nested</a:t>
            </a:r>
            <a:r>
              <a:rPr lang="sv-SE" dirty="0"/>
              <a:t> </a:t>
            </a:r>
            <a:r>
              <a:rPr lang="sv-SE" dirty="0" err="1"/>
              <a:t>procedure</a:t>
            </a:r>
            <a:r>
              <a:rPr lang="sv-SE" dirty="0"/>
              <a:t> call.</a:t>
            </a:r>
          </a:p>
          <a:p>
            <a:r>
              <a:rPr lang="sv-SE" dirty="0"/>
              <a:t>A </a:t>
            </a:r>
            <a:r>
              <a:rPr lang="sv-SE" dirty="0" err="1"/>
              <a:t>structure</a:t>
            </a:r>
            <a:r>
              <a:rPr lang="sv-SE" dirty="0"/>
              <a:t> </a:t>
            </a:r>
            <a:r>
              <a:rPr lang="sv-SE" dirty="0" err="1"/>
              <a:t>called</a:t>
            </a:r>
            <a:r>
              <a:rPr lang="sv-SE" dirty="0"/>
              <a:t> a </a:t>
            </a:r>
            <a:r>
              <a:rPr lang="sv-SE" i="1" dirty="0"/>
              <a:t>stack </a:t>
            </a:r>
            <a:r>
              <a:rPr lang="sv-SE" dirty="0"/>
              <a:t>is </a:t>
            </a:r>
            <a:r>
              <a:rPr lang="sv-SE" dirty="0" err="1"/>
              <a:t>used</a:t>
            </a:r>
            <a:r>
              <a:rPr lang="sv-SE" dirty="0"/>
              <a:t> to save the LR </a:t>
            </a:r>
            <a:r>
              <a:rPr lang="sv-SE" dirty="0" err="1"/>
              <a:t>value</a:t>
            </a:r>
            <a:r>
              <a:rPr lang="sv-SE" dirty="0"/>
              <a:t>!</a:t>
            </a:r>
          </a:p>
          <a:p>
            <a:pPr lvl="1"/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519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Linnéuniversitetet">
      <a:dk1>
        <a:sysClr val="windowText" lastClr="000000"/>
      </a:dk1>
      <a:lt1>
        <a:sysClr val="window" lastClr="FFFFFF"/>
      </a:lt1>
      <a:dk2>
        <a:srgbClr val="333333"/>
      </a:dk2>
      <a:lt2>
        <a:srgbClr val="E0DED8"/>
      </a:lt2>
      <a:accent1>
        <a:srgbClr val="FFE000"/>
      </a:accent1>
      <a:accent2>
        <a:srgbClr val="F142BF"/>
      </a:accent2>
      <a:accent3>
        <a:srgbClr val="4CC010"/>
      </a:accent3>
      <a:accent4>
        <a:srgbClr val="B281FE"/>
      </a:accent4>
      <a:accent5>
        <a:srgbClr val="56C5FF"/>
      </a:accent5>
      <a:accent6>
        <a:srgbClr val="FF963E"/>
      </a:accent6>
      <a:hlink>
        <a:srgbClr val="0563C1"/>
      </a:hlink>
      <a:folHlink>
        <a:srgbClr val="954F72"/>
      </a:folHlink>
    </a:clrScheme>
    <a:fontScheme name="Linnéuniversitete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-lnu-v220322.potx" id="{A13423DE-1232-46A4-BB02-E5B721966070}" vid="{358788E1-4EBA-4DB4-B489-AE6A3A41EF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7B5A2BE896884DBF64A74CBE3ADF48" ma:contentTypeVersion="2" ma:contentTypeDescription="Create a new document." ma:contentTypeScope="" ma:versionID="eab9583dc229918ce4e1ed90431381af">
  <xsd:schema xmlns:xsd="http://www.w3.org/2001/XMLSchema" xmlns:xs="http://www.w3.org/2001/XMLSchema" xmlns:p="http://schemas.microsoft.com/office/2006/metadata/properties" xmlns:ns2="fcc5c06c-2abc-4316-8170-3edfc616a328" targetNamespace="http://schemas.microsoft.com/office/2006/metadata/properties" ma:root="true" ma:fieldsID="5c8304b48a7d0c38a9362f750682d69d" ns2:_="">
    <xsd:import namespace="fcc5c06c-2abc-4316-8170-3edfc616a3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5c06c-2abc-4316-8170-3edfc616a3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F1870A-4449-4D66-ADFD-99A9B0BEDF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c5c06c-2abc-4316-8170-3edfc616a3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AC0159-EBBC-4DE6-9CE4-FC8750C06B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D9E9E2-228A-4E63-901B-579530EFD1EE}">
  <ds:schemaRefs>
    <ds:schemaRef ds:uri="http://purl.org/dc/dcmitype/"/>
    <ds:schemaRef ds:uri="http://schemas.microsoft.com/office/2006/metadata/properties"/>
    <ds:schemaRef ds:uri="http://purl.org/dc/elements/1.1/"/>
    <ds:schemaRef ds:uri="fcc5c06c-2abc-4316-8170-3edfc616a328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EN-lnu-v220322</Template>
  <TotalTime>1100</TotalTime>
  <Words>1102</Words>
  <Application>Microsoft Office PowerPoint</Application>
  <PresentationFormat>Widescreen</PresentationFormat>
  <Paragraphs>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Courier New</vt:lpstr>
      <vt:lpstr>Times New Roman</vt:lpstr>
      <vt:lpstr>Office-tema</vt:lpstr>
      <vt:lpstr>2DT901:  Computer Organization Lecture 7</vt:lpstr>
      <vt:lpstr>What is a subroutine?</vt:lpstr>
      <vt:lpstr>A simple example</vt:lpstr>
      <vt:lpstr>Same example with subroutine</vt:lpstr>
      <vt:lpstr>Similar program in python</vt:lpstr>
      <vt:lpstr>Nested procedure calls</vt:lpstr>
      <vt:lpstr>Python example</vt:lpstr>
      <vt:lpstr>Non-working Assembly example</vt:lpstr>
      <vt:lpstr>What went wrong?</vt:lpstr>
      <vt:lpstr>The stack</vt:lpstr>
      <vt:lpstr>Subroutines with use of stack</vt:lpstr>
      <vt:lpstr>Before and after push</vt:lpstr>
      <vt:lpstr>Memory before and after stack operations</vt:lpstr>
      <vt:lpstr>Rules for funcion calls</vt:lpstr>
      <vt:lpstr>Algorithm for calling functions</vt:lpstr>
      <vt:lpstr>Hello world program revisited</vt:lpstr>
      <vt:lpstr>Programming GPIO pins</vt:lpstr>
      <vt:lpstr>Two important C functions</vt:lpstr>
      <vt:lpstr>Creating a link to the C functions</vt:lpstr>
      <vt:lpstr>ASM program to flash the built-in LED</vt:lpstr>
      <vt:lpstr>Recommended reading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2DT901:  Computer technology 1  Lecture 2</dc:title>
  <dc:creator>Tomas Nilsson</dc:creator>
  <cp:lastModifiedBy>Tomas Nilsson</cp:lastModifiedBy>
  <cp:revision>93</cp:revision>
  <dcterms:created xsi:type="dcterms:W3CDTF">2023-03-28T08:36:29Z</dcterms:created>
  <dcterms:modified xsi:type="dcterms:W3CDTF">2023-05-10T11:19:47Z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0x0101008D7B5A2BE896884DBF64A74CBE3ADF48</vt:lpwstr>
  </property>
</Properties>
</file>