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4" r:id="rId15"/>
    <p:sldId id="285" r:id="rId16"/>
    <p:sldId id="286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3" r:id="rId28"/>
    <p:sldId id="278" r:id="rId29"/>
    <p:sldId id="279" r:id="rId30"/>
    <p:sldId id="280" r:id="rId31"/>
    <p:sldId id="281" r:id="rId32"/>
    <p:sldId id="282" r:id="rId33"/>
    <p:sldId id="25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0CFEAE-B987-48B1-B12C-A931115C9EF4}" v="8" dt="2023-04-21T12:21:11.220"/>
    <p1510:client id="{E01081F7-EBAD-428D-A731-59B11A29A258}" v="629" dt="2023-04-20T06:57:33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327"/>
  </p:normalViewPr>
  <p:slideViewPr>
    <p:cSldViewPr snapToGrid="0" snapToObjects="1">
      <p:cViewPr varScale="1">
        <p:scale>
          <a:sx n="100" d="100"/>
          <a:sy n="100" d="100"/>
        </p:scale>
        <p:origin x="10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as Nilsson" userId="bqELrC8O/8LIyiCgQlajXm4p37F0lT4+djojDjUduvo=" providerId="None" clId="Web-{2E0CFEAE-B987-48B1-B12C-A931115C9EF4}"/>
    <pc:docChg chg="modSld">
      <pc:chgData name="Tomas Nilsson" userId="bqELrC8O/8LIyiCgQlajXm4p37F0lT4+djojDjUduvo=" providerId="None" clId="Web-{2E0CFEAE-B987-48B1-B12C-A931115C9EF4}" dt="2023-04-21T12:21:11.220" v="5" actId="14100"/>
      <pc:docMkLst>
        <pc:docMk/>
      </pc:docMkLst>
      <pc:sldChg chg="addSp modSp">
        <pc:chgData name="Tomas Nilsson" userId="bqELrC8O/8LIyiCgQlajXm4p37F0lT4+djojDjUduvo=" providerId="None" clId="Web-{2E0CFEAE-B987-48B1-B12C-A931115C9EF4}" dt="2023-04-21T12:21:11.220" v="5" actId="14100"/>
        <pc:sldMkLst>
          <pc:docMk/>
          <pc:sldMk cId="1267901105" sldId="304"/>
        </pc:sldMkLst>
        <pc:picChg chg="add mod">
          <ac:chgData name="Tomas Nilsson" userId="bqELrC8O/8LIyiCgQlajXm4p37F0lT4+djojDjUduvo=" providerId="None" clId="Web-{2E0CFEAE-B987-48B1-B12C-A931115C9EF4}" dt="2023-04-21T08:41:13.935" v="2" actId="14100"/>
          <ac:picMkLst>
            <pc:docMk/>
            <pc:sldMk cId="1267901105" sldId="304"/>
            <ac:picMk id="3" creationId="{D94CBDF3-10D6-B2AB-9BC5-91E974CD426A}"/>
          </ac:picMkLst>
        </pc:picChg>
        <pc:picChg chg="add mod">
          <ac:chgData name="Tomas Nilsson" userId="bqELrC8O/8LIyiCgQlajXm4p37F0lT4+djojDjUduvo=" providerId="None" clId="Web-{2E0CFEAE-B987-48B1-B12C-A931115C9EF4}" dt="2023-04-21T12:21:11.220" v="5" actId="14100"/>
          <ac:picMkLst>
            <pc:docMk/>
            <pc:sldMk cId="1267901105" sldId="304"/>
            <ac:picMk id="4" creationId="{3BC96BB0-BCB5-6B43-E9D3-8ACC7E7F2010}"/>
          </ac:picMkLst>
        </pc:picChg>
      </pc:sldChg>
    </pc:docChg>
  </pc:docChgLst>
  <pc:docChgLst>
    <pc:chgData clId="Web-{E01081F7-EBAD-428D-A731-59B11A29A258}"/>
    <pc:docChg chg="modSld">
      <pc:chgData name="" userId="" providerId="" clId="Web-{E01081F7-EBAD-428D-A731-59B11A29A258}" dt="2023-04-20T06:32:29.362" v="0" actId="20577"/>
      <pc:docMkLst>
        <pc:docMk/>
      </pc:docMkLst>
      <pc:sldChg chg="modSp">
        <pc:chgData name="" userId="" providerId="" clId="Web-{E01081F7-EBAD-428D-A731-59B11A29A258}" dt="2023-04-20T06:32:29.362" v="0" actId="20577"/>
        <pc:sldMkLst>
          <pc:docMk/>
          <pc:sldMk cId="1283488448" sldId="256"/>
        </pc:sldMkLst>
        <pc:spChg chg="mod">
          <ac:chgData name="" userId="" providerId="" clId="Web-{E01081F7-EBAD-428D-A731-59B11A29A258}" dt="2023-04-20T06:32:29.362" v="0" actId="20577"/>
          <ac:spMkLst>
            <pc:docMk/>
            <pc:sldMk cId="1283488448" sldId="256"/>
            <ac:spMk id="2" creationId="{DF1AD5F5-D8CE-7248-AF38-E477BFBAFC0C}"/>
          </ac:spMkLst>
        </pc:spChg>
      </pc:sldChg>
    </pc:docChg>
  </pc:docChgLst>
  <pc:docChgLst>
    <pc:chgData name="Tomas Nilsson" userId="bqELrC8O/8LIyiCgQlajXm4p37F0lT4+djojDjUduvo=" providerId="None" clId="Web-{E01081F7-EBAD-428D-A731-59B11A29A258}"/>
    <pc:docChg chg="addSld delSld modSld">
      <pc:chgData name="Tomas Nilsson" userId="bqELrC8O/8LIyiCgQlajXm4p37F0lT4+djojDjUduvo=" providerId="None" clId="Web-{E01081F7-EBAD-428D-A731-59B11A29A258}" dt="2023-04-20T06:57:33.705" v="373"/>
      <pc:docMkLst>
        <pc:docMk/>
      </pc:docMkLst>
      <pc:sldChg chg="modSp">
        <pc:chgData name="Tomas Nilsson" userId="bqELrC8O/8LIyiCgQlajXm4p37F0lT4+djojDjUduvo=" providerId="None" clId="Web-{E01081F7-EBAD-428D-A731-59B11A29A258}" dt="2023-04-20T06:32:59.112" v="33" actId="20577"/>
        <pc:sldMkLst>
          <pc:docMk/>
          <pc:sldMk cId="1283488448" sldId="256"/>
        </pc:sldMkLst>
        <pc:spChg chg="mod">
          <ac:chgData name="Tomas Nilsson" userId="bqELrC8O/8LIyiCgQlajXm4p37F0lT4+djojDjUduvo=" providerId="None" clId="Web-{E01081F7-EBAD-428D-A731-59B11A29A258}" dt="2023-04-20T06:32:59.112" v="33" actId="20577"/>
          <ac:spMkLst>
            <pc:docMk/>
            <pc:sldMk cId="1283488448" sldId="256"/>
            <ac:spMk id="3" creationId="{205A23E9-0B6F-8F4D-AC30-EBCBF6800498}"/>
          </ac:spMkLst>
        </pc:spChg>
      </pc:sldChg>
      <pc:sldChg chg="del">
        <pc:chgData name="Tomas Nilsson" userId="bqELrC8O/8LIyiCgQlajXm4p37F0lT4+djojDjUduvo=" providerId="None" clId="Web-{E01081F7-EBAD-428D-A731-59B11A29A258}" dt="2023-04-20T06:33:59.097" v="35"/>
        <pc:sldMkLst>
          <pc:docMk/>
          <pc:sldMk cId="67596424" sldId="292"/>
        </pc:sldMkLst>
      </pc:sldChg>
      <pc:sldChg chg="del">
        <pc:chgData name="Tomas Nilsson" userId="bqELrC8O/8LIyiCgQlajXm4p37F0lT4+djojDjUduvo=" providerId="None" clId="Web-{E01081F7-EBAD-428D-A731-59B11A29A258}" dt="2023-04-20T06:33:59.581" v="36"/>
        <pc:sldMkLst>
          <pc:docMk/>
          <pc:sldMk cId="2728619038" sldId="293"/>
        </pc:sldMkLst>
      </pc:sldChg>
      <pc:sldChg chg="del">
        <pc:chgData name="Tomas Nilsson" userId="bqELrC8O/8LIyiCgQlajXm4p37F0lT4+djojDjUduvo=" providerId="None" clId="Web-{E01081F7-EBAD-428D-A731-59B11A29A258}" dt="2023-04-20T06:34:01.675" v="40"/>
        <pc:sldMkLst>
          <pc:docMk/>
          <pc:sldMk cId="3810412554" sldId="294"/>
        </pc:sldMkLst>
      </pc:sldChg>
      <pc:sldChg chg="del">
        <pc:chgData name="Tomas Nilsson" userId="bqELrC8O/8LIyiCgQlajXm4p37F0lT4+djojDjUduvo=" providerId="None" clId="Web-{E01081F7-EBAD-428D-A731-59B11A29A258}" dt="2023-04-20T06:34:00.550" v="38"/>
        <pc:sldMkLst>
          <pc:docMk/>
          <pc:sldMk cId="3758832362" sldId="295"/>
        </pc:sldMkLst>
      </pc:sldChg>
      <pc:sldChg chg="del">
        <pc:chgData name="Tomas Nilsson" userId="bqELrC8O/8LIyiCgQlajXm4p37F0lT4+djojDjUduvo=" providerId="None" clId="Web-{E01081F7-EBAD-428D-A731-59B11A29A258}" dt="2023-04-20T06:34:00.019" v="37"/>
        <pc:sldMkLst>
          <pc:docMk/>
          <pc:sldMk cId="719271033" sldId="296"/>
        </pc:sldMkLst>
      </pc:sldChg>
      <pc:sldChg chg="del">
        <pc:chgData name="Tomas Nilsson" userId="bqELrC8O/8LIyiCgQlajXm4p37F0lT4+djojDjUduvo=" providerId="None" clId="Web-{E01081F7-EBAD-428D-A731-59B11A29A258}" dt="2023-04-20T06:34:01.222" v="39"/>
        <pc:sldMkLst>
          <pc:docMk/>
          <pc:sldMk cId="748408007" sldId="297"/>
        </pc:sldMkLst>
      </pc:sldChg>
      <pc:sldChg chg="del">
        <pc:chgData name="Tomas Nilsson" userId="bqELrC8O/8LIyiCgQlajXm4p37F0lT4+djojDjUduvo=" providerId="None" clId="Web-{E01081F7-EBAD-428D-A731-59B11A29A258}" dt="2023-04-20T06:34:02.019" v="41"/>
        <pc:sldMkLst>
          <pc:docMk/>
          <pc:sldMk cId="4086008603" sldId="298"/>
        </pc:sldMkLst>
      </pc:sldChg>
      <pc:sldChg chg="del">
        <pc:chgData name="Tomas Nilsson" userId="bqELrC8O/8LIyiCgQlajXm4p37F0lT4+djojDjUduvo=" providerId="None" clId="Web-{E01081F7-EBAD-428D-A731-59B11A29A258}" dt="2023-04-20T06:34:03.894" v="44"/>
        <pc:sldMkLst>
          <pc:docMk/>
          <pc:sldMk cId="3141015069" sldId="299"/>
        </pc:sldMkLst>
      </pc:sldChg>
      <pc:sldChg chg="del">
        <pc:chgData name="Tomas Nilsson" userId="bqELrC8O/8LIyiCgQlajXm4p37F0lT4+djojDjUduvo=" providerId="None" clId="Web-{E01081F7-EBAD-428D-A731-59B11A29A258}" dt="2023-04-20T06:34:04.863" v="46"/>
        <pc:sldMkLst>
          <pc:docMk/>
          <pc:sldMk cId="2788418503" sldId="300"/>
        </pc:sldMkLst>
      </pc:sldChg>
      <pc:sldChg chg="del">
        <pc:chgData name="Tomas Nilsson" userId="bqELrC8O/8LIyiCgQlajXm4p37F0lT4+djojDjUduvo=" providerId="None" clId="Web-{E01081F7-EBAD-428D-A731-59B11A29A258}" dt="2023-04-20T06:34:05.394" v="47"/>
        <pc:sldMkLst>
          <pc:docMk/>
          <pc:sldMk cId="1665700064" sldId="301"/>
        </pc:sldMkLst>
      </pc:sldChg>
      <pc:sldChg chg="del">
        <pc:chgData name="Tomas Nilsson" userId="bqELrC8O/8LIyiCgQlajXm4p37F0lT4+djojDjUduvo=" providerId="None" clId="Web-{E01081F7-EBAD-428D-A731-59B11A29A258}" dt="2023-04-20T06:34:07.972" v="52"/>
        <pc:sldMkLst>
          <pc:docMk/>
          <pc:sldMk cId="1569508899" sldId="302"/>
        </pc:sldMkLst>
      </pc:sldChg>
      <pc:sldChg chg="addSp delSp modSp">
        <pc:chgData name="Tomas Nilsson" userId="bqELrC8O/8LIyiCgQlajXm4p37F0lT4+djojDjUduvo=" providerId="None" clId="Web-{E01081F7-EBAD-428D-A731-59B11A29A258}" dt="2023-04-20T06:54:46.328" v="350" actId="20577"/>
        <pc:sldMkLst>
          <pc:docMk/>
          <pc:sldMk cId="66604152" sldId="303"/>
        </pc:sldMkLst>
        <pc:spChg chg="mod">
          <ac:chgData name="Tomas Nilsson" userId="bqELrC8O/8LIyiCgQlajXm4p37F0lT4+djojDjUduvo=" providerId="None" clId="Web-{E01081F7-EBAD-428D-A731-59B11A29A258}" dt="2023-04-20T06:39:04.772" v="79" actId="20577"/>
          <ac:spMkLst>
            <pc:docMk/>
            <pc:sldMk cId="66604152" sldId="303"/>
            <ac:spMk id="2" creationId="{E19A286E-CE6B-794E-0902-FC0316339E8A}"/>
          </ac:spMkLst>
        </pc:spChg>
        <pc:spChg chg="del mod">
          <ac:chgData name="Tomas Nilsson" userId="bqELrC8O/8LIyiCgQlajXm4p37F0lT4+djojDjUduvo=" providerId="None" clId="Web-{E01081F7-EBAD-428D-A731-59B11A29A258}" dt="2023-04-20T06:37:41.068" v="68"/>
          <ac:spMkLst>
            <pc:docMk/>
            <pc:sldMk cId="66604152" sldId="303"/>
            <ac:spMk id="3" creationId="{50E75050-2368-61F3-DBAD-5C059F87F9D7}"/>
          </ac:spMkLst>
        </pc:spChg>
        <pc:spChg chg="add del mod">
          <ac:chgData name="Tomas Nilsson" userId="bqELrC8O/8LIyiCgQlajXm4p37F0lT4+djojDjUduvo=" providerId="None" clId="Web-{E01081F7-EBAD-428D-A731-59B11A29A258}" dt="2023-04-20T06:39:18.694" v="84"/>
          <ac:spMkLst>
            <pc:docMk/>
            <pc:sldMk cId="66604152" sldId="303"/>
            <ac:spMk id="7" creationId="{A16FB7A7-90C8-8642-6E2E-04B634781978}"/>
          </ac:spMkLst>
        </pc:spChg>
        <pc:spChg chg="add mod">
          <ac:chgData name="Tomas Nilsson" userId="bqELrC8O/8LIyiCgQlajXm4p37F0lT4+djojDjUduvo=" providerId="None" clId="Web-{E01081F7-EBAD-428D-A731-59B11A29A258}" dt="2023-04-20T06:54:46.328" v="350" actId="20577"/>
          <ac:spMkLst>
            <pc:docMk/>
            <pc:sldMk cId="66604152" sldId="303"/>
            <ac:spMk id="8" creationId="{E14851D1-807E-BEC0-7AA6-9039BE496C23}"/>
          </ac:spMkLst>
        </pc:spChg>
        <pc:graphicFrameChg chg="add mod ord modGraphic">
          <ac:chgData name="Tomas Nilsson" userId="bqELrC8O/8LIyiCgQlajXm4p37F0lT4+djojDjUduvo=" providerId="None" clId="Web-{E01081F7-EBAD-428D-A731-59B11A29A258}" dt="2023-04-20T06:48:40.606" v="194" actId="1076"/>
          <ac:graphicFrameMkLst>
            <pc:docMk/>
            <pc:sldMk cId="66604152" sldId="303"/>
            <ac:graphicFrameMk id="5" creationId="{CB8E9BEA-DC03-811F-0921-532C9D63BAFA}"/>
          </ac:graphicFrameMkLst>
        </pc:graphicFrameChg>
        <pc:picChg chg="add mod">
          <ac:chgData name="Tomas Nilsson" userId="bqELrC8O/8LIyiCgQlajXm4p37F0lT4+djojDjUduvo=" providerId="None" clId="Web-{E01081F7-EBAD-428D-A731-59B11A29A258}" dt="2023-04-20T06:53:42.640" v="339" actId="1076"/>
          <ac:picMkLst>
            <pc:docMk/>
            <pc:sldMk cId="66604152" sldId="303"/>
            <ac:picMk id="9" creationId="{A65DBA51-DEBC-66D1-43B4-F22C417E3DE2}"/>
          </ac:picMkLst>
        </pc:picChg>
      </pc:sldChg>
      <pc:sldChg chg="del">
        <pc:chgData name="Tomas Nilsson" userId="bqELrC8O/8LIyiCgQlajXm4p37F0lT4+djojDjUduvo=" providerId="None" clId="Web-{E01081F7-EBAD-428D-A731-59B11A29A258}" dt="2023-04-20T06:34:06.910" v="50"/>
        <pc:sldMkLst>
          <pc:docMk/>
          <pc:sldMk cId="937326654" sldId="304"/>
        </pc:sldMkLst>
      </pc:sldChg>
      <pc:sldChg chg="delSp modSp new">
        <pc:chgData name="Tomas Nilsson" userId="bqELrC8O/8LIyiCgQlajXm4p37F0lT4+djojDjUduvo=" providerId="None" clId="Web-{E01081F7-EBAD-428D-A731-59B11A29A258}" dt="2023-04-20T06:55:09.219" v="372"/>
        <pc:sldMkLst>
          <pc:docMk/>
          <pc:sldMk cId="1267901105" sldId="304"/>
        </pc:sldMkLst>
        <pc:spChg chg="mod">
          <ac:chgData name="Tomas Nilsson" userId="bqELrC8O/8LIyiCgQlajXm4p37F0lT4+djojDjUduvo=" providerId="None" clId="Web-{E01081F7-EBAD-428D-A731-59B11A29A258}" dt="2023-04-20T06:55:08.344" v="371" actId="20577"/>
          <ac:spMkLst>
            <pc:docMk/>
            <pc:sldMk cId="1267901105" sldId="304"/>
            <ac:spMk id="2" creationId="{5AD6EBB4-829F-451C-14E1-3C268B7E7626}"/>
          </ac:spMkLst>
        </pc:spChg>
        <pc:spChg chg="del">
          <ac:chgData name="Tomas Nilsson" userId="bqELrC8O/8LIyiCgQlajXm4p37F0lT4+djojDjUduvo=" providerId="None" clId="Web-{E01081F7-EBAD-428D-A731-59B11A29A258}" dt="2023-04-20T06:55:09.219" v="372"/>
          <ac:spMkLst>
            <pc:docMk/>
            <pc:sldMk cId="1267901105" sldId="304"/>
            <ac:spMk id="3" creationId="{128D0408-8B96-4789-7680-0E1DB4372036}"/>
          </ac:spMkLst>
        </pc:spChg>
      </pc:sldChg>
      <pc:sldChg chg="del">
        <pc:chgData name="Tomas Nilsson" userId="bqELrC8O/8LIyiCgQlajXm4p37F0lT4+djojDjUduvo=" providerId="None" clId="Web-{E01081F7-EBAD-428D-A731-59B11A29A258}" dt="2023-04-20T06:34:07.316" v="51"/>
        <pc:sldMkLst>
          <pc:docMk/>
          <pc:sldMk cId="1662348612" sldId="305"/>
        </pc:sldMkLst>
      </pc:sldChg>
      <pc:sldChg chg="new">
        <pc:chgData name="Tomas Nilsson" userId="bqELrC8O/8LIyiCgQlajXm4p37F0lT4+djojDjUduvo=" providerId="None" clId="Web-{E01081F7-EBAD-428D-A731-59B11A29A258}" dt="2023-04-20T06:57:33.705" v="373"/>
        <pc:sldMkLst>
          <pc:docMk/>
          <pc:sldMk cId="3770951091" sldId="305"/>
        </pc:sldMkLst>
      </pc:sldChg>
      <pc:sldChg chg="del">
        <pc:chgData name="Tomas Nilsson" userId="bqELrC8O/8LIyiCgQlajXm4p37F0lT4+djojDjUduvo=" providerId="None" clId="Web-{E01081F7-EBAD-428D-A731-59B11A29A258}" dt="2023-04-20T06:34:05.894" v="48"/>
        <pc:sldMkLst>
          <pc:docMk/>
          <pc:sldMk cId="3079838508" sldId="306"/>
        </pc:sldMkLst>
      </pc:sldChg>
      <pc:sldChg chg="del">
        <pc:chgData name="Tomas Nilsson" userId="bqELrC8O/8LIyiCgQlajXm4p37F0lT4+djojDjUduvo=" providerId="None" clId="Web-{E01081F7-EBAD-428D-A731-59B11A29A258}" dt="2023-04-20T06:34:06.175" v="49"/>
        <pc:sldMkLst>
          <pc:docMk/>
          <pc:sldMk cId="2843502846" sldId="307"/>
        </pc:sldMkLst>
      </pc:sldChg>
      <pc:sldChg chg="del">
        <pc:chgData name="Tomas Nilsson" userId="bqELrC8O/8LIyiCgQlajXm4p37F0lT4+djojDjUduvo=" providerId="None" clId="Web-{E01081F7-EBAD-428D-A731-59B11A29A258}" dt="2023-04-20T06:34:02.456" v="42"/>
        <pc:sldMkLst>
          <pc:docMk/>
          <pc:sldMk cId="212289989" sldId="308"/>
        </pc:sldMkLst>
      </pc:sldChg>
      <pc:sldChg chg="del">
        <pc:chgData name="Tomas Nilsson" userId="bqELrC8O/8LIyiCgQlajXm4p37F0lT4+djojDjUduvo=" providerId="None" clId="Web-{E01081F7-EBAD-428D-A731-59B11A29A258}" dt="2023-04-20T06:34:02.956" v="43"/>
        <pc:sldMkLst>
          <pc:docMk/>
          <pc:sldMk cId="1006358922" sldId="309"/>
        </pc:sldMkLst>
      </pc:sldChg>
      <pc:sldChg chg="del">
        <pc:chgData name="Tomas Nilsson" userId="bqELrC8O/8LIyiCgQlajXm4p37F0lT4+djojDjUduvo=" providerId="None" clId="Web-{E01081F7-EBAD-428D-A731-59B11A29A258}" dt="2023-04-20T06:33:58.441" v="34"/>
        <pc:sldMkLst>
          <pc:docMk/>
          <pc:sldMk cId="1862575172" sldId="310"/>
        </pc:sldMkLst>
      </pc:sldChg>
      <pc:sldChg chg="del">
        <pc:chgData name="Tomas Nilsson" userId="bqELrC8O/8LIyiCgQlajXm4p37F0lT4+djojDjUduvo=" providerId="None" clId="Web-{E01081F7-EBAD-428D-A731-59B11A29A258}" dt="2023-04-20T06:34:04.472" v="45"/>
        <pc:sldMkLst>
          <pc:docMk/>
          <pc:sldMk cId="370160000" sldId="31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450800"/>
            <a:ext cx="11113200" cy="215280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8000"/>
            <a:ext cx="8535600" cy="1753200"/>
          </a:xfrm>
        </p:spPr>
        <p:txBody>
          <a:bodyPr lIns="9000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cxnSp>
        <p:nvCxnSpPr>
          <p:cNvPr id="4" name="Rak koppling 6">
            <a:extLst>
              <a:ext uri="{FF2B5EF4-FFF2-40B4-BE49-F238E27FC236}">
                <a16:creationId xmlns:a16="http://schemas.microsoft.com/office/drawing/2014/main" id="{C0CC0EDB-9E23-4012-95DB-FAA5BA8E2C17}"/>
              </a:ext>
            </a:extLst>
          </p:cNvPr>
          <p:cNvCxnSpPr/>
          <p:nvPr userDrawn="1"/>
        </p:nvCxnSpPr>
        <p:spPr bwMode="auto">
          <a:xfrm>
            <a:off x="540000" y="6120000"/>
            <a:ext cx="11112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4000" y="457200"/>
            <a:ext cx="6469200" cy="5184000"/>
          </a:xfrm>
        </p:spPr>
        <p:txBody>
          <a:bodyPr lIns="900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Click to add a picture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8F20F4AD-0351-CD42-A823-3BFD15DA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885E900A-46AA-4244-A00C-6A160437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DC958E08-B1E5-CD4C-97AF-F53950C9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705F7-233E-DF49-8122-C7A20A72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788BAB-8AC1-CE4C-8777-5B86D0B3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Linnéuniversitetets symbol.">
            <a:extLst>
              <a:ext uri="{FF2B5EF4-FFF2-40B4-BE49-F238E27FC236}">
                <a16:creationId xmlns:a16="http://schemas.microsoft.com/office/drawing/2014/main" id="{3D72221E-47D8-B54A-9DF8-E75AB9AC50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882" y="1484785"/>
            <a:ext cx="2092544" cy="2775570"/>
          </a:xfrm>
          <a:prstGeom prst="rect">
            <a:avLst/>
          </a:prstGeom>
        </p:spPr>
      </p:pic>
      <p:pic>
        <p:nvPicPr>
          <p:cNvPr id="7" name="Bild 6" descr="Linnéuniversitetets webbplats Lnu.se.">
            <a:extLst>
              <a:ext uri="{FF2B5EF4-FFF2-40B4-BE49-F238E27FC236}">
                <a16:creationId xmlns:a16="http://schemas.microsoft.com/office/drawing/2014/main" id="{B50C8DD6-BD93-7146-8978-8E910BC57E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575" y="4725143"/>
            <a:ext cx="2096851" cy="5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May 7,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69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text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881C5599-E9D3-BC47-8203-9AC0581E4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28000" y="1980000"/>
            <a:ext cx="5425200" cy="3779837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ADC283-11B7-4FE5-B0F0-653F7BB7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24FA75-1F45-4301-9D8B-DFF6163980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800" y="1979999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F83BBBB-AC7A-434B-A5F1-D1A605B3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67BC478-6DD7-904D-AD08-22699BE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BFC0D1A-792D-D846-964E-3EF2E3B8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FBC4B802-165C-A341-B586-BAE2C11F0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00" y="1980000"/>
            <a:ext cx="11113200" cy="3780000"/>
          </a:xfrm>
        </p:spPr>
        <p:txBody>
          <a:bodyPr lIns="90000"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11EEC-88E3-4692-A02E-6793562E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BBBF91B-258F-1C44-AFFD-E1CF2170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D853139-D8D3-0946-926A-4447B087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2E8AE22-1C9E-3F4D-BD48-63113C27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8D5AC-6E45-494A-A6C4-80CA9DFF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34C5887-282B-AF40-975D-15494C51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FDBEC93-10C1-A64C-A4F9-7FF41FAB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905BF45-696A-EA4F-ACD2-DD0C00A4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649547A5-C90B-4144-A9E1-5AC6FE0DAA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22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3CD61-B479-40F8-808C-E0347B3A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F56F4-DD8D-4E30-86F6-0619ADCB26B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0000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3DF7E60-9A91-40FE-BB7B-E6E94ECCB86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4975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710000"/>
            <a:ext cx="11113200" cy="2852737"/>
          </a:xfrm>
          <a:prstGeom prst="rect">
            <a:avLst/>
          </a:prstGeom>
        </p:spPr>
        <p:txBody>
          <a:bodyPr lIns="90000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4590000"/>
            <a:ext cx="11113200" cy="1209600"/>
          </a:xfrm>
        </p:spPr>
        <p:txBody>
          <a:bodyPr lIns="9000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D3F3545A-00F1-0048-930E-C215B3DE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0E6477AE-9F94-9B49-9CE1-FE7D583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D81B9B8A-2D4F-6649-B230-BA1E20A0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FEDB8D8C-7CD7-2640-A44B-1F99634E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5680F5B9-F216-4D4E-A6FA-ECA4A843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4EC11366-C776-8C4D-BBC0-64BCBE15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E100-C70C-4B78-9AE2-60F30170A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2937" y="456425"/>
            <a:ext cx="6469063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79999"/>
            <a:ext cx="11113200" cy="37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796000"/>
            <a:ext cx="41148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latshållare för rubrik 7">
            <a:extLst>
              <a:ext uri="{FF2B5EF4-FFF2-40B4-BE49-F238E27FC236}">
                <a16:creationId xmlns:a16="http://schemas.microsoft.com/office/drawing/2014/main" id="{813AF82C-A3D8-2049-8982-E0E7D7AE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7078C4-D37C-F243-968D-810ECC17E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8800" y="5796000"/>
            <a:ext cx="27432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11" name="Graphic 10" descr="Linnéuniversitetets symbol.">
            <a:extLst>
              <a:ext uri="{FF2B5EF4-FFF2-40B4-BE49-F238E27FC236}">
                <a16:creationId xmlns:a16="http://schemas.microsoft.com/office/drawing/2014/main" id="{98BEDE1D-A0E5-5547-ACA7-853BD32091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6000" y="6311147"/>
            <a:ext cx="216000" cy="286503"/>
          </a:xfrm>
          <a:prstGeom prst="rect">
            <a:avLst/>
          </a:prstGeom>
        </p:spPr>
      </p:pic>
      <p:sp>
        <p:nvSpPr>
          <p:cNvPr id="13" name="Platshållare för datum 1">
            <a:extLst>
              <a:ext uri="{FF2B5EF4-FFF2-40B4-BE49-F238E27FC236}">
                <a16:creationId xmlns:a16="http://schemas.microsoft.com/office/drawing/2014/main" id="{2C57036E-FC3E-EC49-B006-88F6D461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5797555"/>
            <a:ext cx="3138629" cy="286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sv-S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5D8A813-46E0-4E01-9B2D-E13E8F4A1E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1429" y="6388459"/>
            <a:ext cx="2352738" cy="266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5" r:id="rId5"/>
    <p:sldLayoutId id="2147483660" r:id="rId6"/>
    <p:sldLayoutId id="2147483659" r:id="rId7"/>
    <p:sldLayoutId id="2147483651" r:id="rId8"/>
    <p:sldLayoutId id="2147483656" r:id="rId9"/>
    <p:sldLayoutId id="2147483657" r:id="rId10"/>
    <p:sldLayoutId id="2147483658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ress/RP2040-Assembly-Language-Programming/tree/main/Chapter%209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1AD5F5-D8CE-7248-AF38-E477BFBAF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sz="6000" dirty="0"/>
              <a:t>2DT901: </a:t>
            </a:r>
            <a:br>
              <a:rPr lang="sv-SE" sz="6000" dirty="0"/>
            </a:br>
            <a:r>
              <a:rPr lang="sv-SE" sz="6000" dirty="0"/>
              <a:t>Computer Organization</a:t>
            </a:r>
            <a:br>
              <a:rPr lang="sv-SE" sz="6000" dirty="0"/>
            </a:br>
            <a:r>
              <a:rPr lang="sv-SE" sz="6000" dirty="0" err="1"/>
              <a:t>Lecture</a:t>
            </a:r>
            <a:r>
              <a:rPr lang="sv-SE" dirty="0"/>
              <a:t> 9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05A23E9-0B6F-8F4D-AC30-EBCBF6800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0000" tIns="45720" rIns="91440" bIns="45720" rtlCol="0" anchor="t">
            <a:noAutofit/>
          </a:bodyPr>
          <a:lstStyle/>
          <a:p>
            <a:endParaRPr lang="sv-SE" dirty="0">
              <a:cs typeface="Times New Roman"/>
            </a:endParaRPr>
          </a:p>
          <a:p>
            <a:r>
              <a:rPr lang="sv-SE" sz="2400" dirty="0" err="1">
                <a:cs typeface="Times New Roman"/>
              </a:rPr>
              <a:t>Memor</a:t>
            </a:r>
            <a:r>
              <a:rPr lang="sv-SE" dirty="0" err="1">
                <a:cs typeface="Times New Roman"/>
              </a:rPr>
              <a:t>y</a:t>
            </a:r>
            <a:r>
              <a:rPr lang="sv-SE" dirty="0">
                <a:cs typeface="Times New Roman"/>
              </a:rPr>
              <a:t> operations</a:t>
            </a:r>
          </a:p>
          <a:p>
            <a:r>
              <a:rPr lang="sv-SE" dirty="0" err="1">
                <a:cs typeface="Times New Roman"/>
              </a:rPr>
              <a:t>Direct</a:t>
            </a:r>
            <a:r>
              <a:rPr lang="sv-SE" dirty="0">
                <a:cs typeface="Times New Roman"/>
              </a:rPr>
              <a:t> hardware access</a:t>
            </a:r>
            <a:endParaRPr lang="sv-SE" sz="2400" dirty="0">
              <a:cs typeface="Times New Roman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348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400230B-1036-D8F9-CE17-4B26A9D6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Define</a:t>
            </a:r>
            <a:r>
              <a:rPr lang="sv-SE" dirty="0"/>
              <a:t> blocks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memory</a:t>
            </a:r>
          </a:p>
        </p:txBody>
      </p:sp>
      <p:pic>
        <p:nvPicPr>
          <p:cNvPr id="4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C4DED91F-6F77-5A1C-FB5B-9233F4F4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434" y="2463246"/>
            <a:ext cx="5481233" cy="3442589"/>
          </a:xfrm>
          <a:prstGeom prst="rect">
            <a:avLst/>
          </a:prstGeom>
        </p:spPr>
      </p:pic>
      <p:pic>
        <p:nvPicPr>
          <p:cNvPr id="5" name="Bildobjekt 5" descr="En bild som visar text, bord&#10;&#10;Automatiskt genererad beskrivning">
            <a:extLst>
              <a:ext uri="{FF2B5EF4-FFF2-40B4-BE49-F238E27FC236}">
                <a16:creationId xmlns:a16="http://schemas.microsoft.com/office/drawing/2014/main" id="{BDF6283E-E9CB-47E6-2ECD-42DE77063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145" y="2846595"/>
            <a:ext cx="4693403" cy="2843791"/>
          </a:xfrm>
          <a:prstGeom prst="rect">
            <a:avLst/>
          </a:prstGeom>
        </p:spPr>
      </p:pic>
      <p:cxnSp>
        <p:nvCxnSpPr>
          <p:cNvPr id="7" name="Rak pilkoppling 6">
            <a:extLst>
              <a:ext uri="{FF2B5EF4-FFF2-40B4-BE49-F238E27FC236}">
                <a16:creationId xmlns:a16="http://schemas.microsoft.com/office/drawing/2014/main" id="{B1B1E8A8-8579-6BC4-6280-EF409FDCDAB2}"/>
              </a:ext>
            </a:extLst>
          </p:cNvPr>
          <p:cNvCxnSpPr/>
          <p:nvPr/>
        </p:nvCxnSpPr>
        <p:spPr>
          <a:xfrm flipH="1">
            <a:off x="6873663" y="2198760"/>
            <a:ext cx="28123" cy="382478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84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B260-7099-B71E-141B-67EF3DC3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Addresses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hardware </a:t>
            </a:r>
            <a:r>
              <a:rPr lang="sv-SE" dirty="0" err="1"/>
              <a:t>components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FE8B5-C55D-E2A7-7330-D39F3217A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 a </a:t>
            </a:r>
            <a:r>
              <a:rPr lang="sv-SE" dirty="0" err="1"/>
              <a:t>microcomputer</a:t>
            </a:r>
            <a:r>
              <a:rPr lang="sv-SE" dirty="0"/>
              <a:t>, </a:t>
            </a:r>
            <a:r>
              <a:rPr lang="sv-SE" dirty="0" err="1"/>
              <a:t>every</a:t>
            </a:r>
            <a:r>
              <a:rPr lang="sv-SE" dirty="0"/>
              <a:t> </a:t>
            </a:r>
            <a:r>
              <a:rPr lang="sv-SE" dirty="0" err="1"/>
              <a:t>piece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hardware has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.</a:t>
            </a:r>
          </a:p>
          <a:p>
            <a:r>
              <a:rPr lang="sv-SE" dirty="0"/>
              <a:t>For </a:t>
            </a:r>
            <a:r>
              <a:rPr lang="sv-SE" dirty="0" err="1"/>
              <a:t>example</a:t>
            </a:r>
            <a:r>
              <a:rPr lang="sv-SE" dirty="0"/>
              <a:t>, the GPIO pins has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base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, the hardware registers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base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and so on.</a:t>
            </a:r>
          </a:p>
          <a:p>
            <a:r>
              <a:rPr lang="sv-SE" dirty="0"/>
              <a:t>To </a:t>
            </a:r>
            <a:r>
              <a:rPr lang="sv-SE" dirty="0" err="1"/>
              <a:t>control</a:t>
            </a:r>
            <a:r>
              <a:rPr lang="sv-SE" dirty="0"/>
              <a:t> a </a:t>
            </a:r>
            <a:r>
              <a:rPr lang="sv-SE" dirty="0" err="1"/>
              <a:t>piece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hardware,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inserted</a:t>
            </a:r>
            <a:r>
              <a:rPr lang="sv-SE" dirty="0"/>
              <a:t> </a:t>
            </a:r>
            <a:r>
              <a:rPr lang="sv-SE" dirty="0" err="1"/>
              <a:t>directly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the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</a:t>
            </a:r>
            <a:r>
              <a:rPr lang="sv-SE" dirty="0" err="1"/>
              <a:t>connected</a:t>
            </a:r>
            <a:r>
              <a:rPr lang="sv-SE" dirty="0"/>
              <a:t> to the hardware.</a:t>
            </a:r>
          </a:p>
          <a:p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exemple</a:t>
            </a:r>
            <a:r>
              <a:rPr lang="sv-SE" dirty="0"/>
              <a:t>: Control </a:t>
            </a:r>
            <a:r>
              <a:rPr lang="sv-SE" dirty="0" err="1"/>
              <a:t>of</a:t>
            </a:r>
            <a:r>
              <a:rPr lang="sv-SE" dirty="0"/>
              <a:t> LEDs on the DE1-SOC, </a:t>
            </a:r>
            <a:r>
              <a:rPr lang="sv-SE" dirty="0" err="1"/>
              <a:t>which</a:t>
            </a:r>
            <a:r>
              <a:rPr lang="sv-SE" dirty="0"/>
              <a:t> is an </a:t>
            </a:r>
            <a:r>
              <a:rPr lang="sv-SE" dirty="0" err="1"/>
              <a:t>educational</a:t>
            </a:r>
            <a:r>
              <a:rPr lang="sv-SE" dirty="0"/>
              <a:t> </a:t>
            </a:r>
            <a:r>
              <a:rPr lang="sv-SE" dirty="0" err="1"/>
              <a:t>microcomputer</a:t>
            </a:r>
            <a:r>
              <a:rPr lang="sv-SE" dirty="0"/>
              <a:t>.</a:t>
            </a: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the hardware, to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emulate</a:t>
            </a:r>
            <a:r>
              <a:rPr lang="sv-SE" dirty="0"/>
              <a:t> it in </a:t>
            </a:r>
            <a:r>
              <a:rPr lang="sv-SE" dirty="0" err="1"/>
              <a:t>CPULator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795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2154-2FF4-CAA4-09FD-7F2C542E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DE1-SOC hardware</a:t>
            </a:r>
          </a:p>
        </p:txBody>
      </p:sp>
      <p:pic>
        <p:nvPicPr>
          <p:cNvPr id="1026" name="Picture 2" descr="Location Circuit - Terasic Technologies DE1-SoC Development Kit">
            <a:extLst>
              <a:ext uri="{FF2B5EF4-FFF2-40B4-BE49-F238E27FC236}">
                <a16:creationId xmlns:a16="http://schemas.microsoft.com/office/drawing/2014/main" id="{C6528F4F-F296-6990-AB68-1C7EDA169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9" y="1414464"/>
            <a:ext cx="7281862" cy="476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52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F1E2-D2D1-F6E3-A1EC-247362E8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DE1-SOC program to </a:t>
            </a:r>
            <a:r>
              <a:rPr lang="sv-SE" dirty="0" err="1"/>
              <a:t>control</a:t>
            </a:r>
            <a:r>
              <a:rPr lang="sv-SE" dirty="0"/>
              <a:t> LEDs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BA441-1278-35A7-FA4D-9EC1FCB32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1390650"/>
            <a:ext cx="4155480" cy="314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5C4C51-CB33-F717-7254-31135D4E1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0" y="1390650"/>
            <a:ext cx="4835138" cy="3486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F6E6E-C9C5-AF10-1FA7-085428B3C1A9}"/>
              </a:ext>
            </a:extLst>
          </p:cNvPr>
          <p:cNvSpPr txBox="1"/>
          <p:nvPr/>
        </p:nvSpPr>
        <p:spPr>
          <a:xfrm>
            <a:off x="1066800" y="5191125"/>
            <a:ext cx="1000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 err="1"/>
              <a:t>Exercise</a:t>
            </a:r>
            <a:r>
              <a:rPr lang="sv-SE" dirty="0"/>
              <a:t>: </a:t>
            </a:r>
            <a:r>
              <a:rPr lang="sv-SE" dirty="0" err="1"/>
              <a:t>Write</a:t>
            </a:r>
            <a:r>
              <a:rPr lang="sv-SE" dirty="0"/>
              <a:t> a simple program to show a </a:t>
            </a:r>
            <a:r>
              <a:rPr lang="sv-SE" dirty="0" err="1"/>
              <a:t>number</a:t>
            </a:r>
            <a:r>
              <a:rPr lang="sv-SE" dirty="0"/>
              <a:t> on a </a:t>
            </a:r>
            <a:r>
              <a:rPr lang="sv-SE" dirty="0" err="1"/>
              <a:t>seven</a:t>
            </a:r>
            <a:r>
              <a:rPr lang="sv-SE" dirty="0"/>
              <a:t>-segment display</a:t>
            </a:r>
          </a:p>
        </p:txBody>
      </p:sp>
    </p:spTree>
    <p:extLst>
      <p:ext uri="{BB962C8B-B14F-4D97-AF65-F5344CB8AC3E}">
        <p14:creationId xmlns:p14="http://schemas.microsoft.com/office/powerpoint/2010/main" val="423110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E41BD5-26C4-CB90-D63C-1797E7E4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Different </a:t>
            </a:r>
            <a:r>
              <a:rPr lang="sv-SE" dirty="0" err="1"/>
              <a:t>ways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accessing</a:t>
            </a:r>
            <a:r>
              <a:rPr lang="sv-SE" dirty="0"/>
              <a:t> hardware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EC485C2-1AE0-8A16-7EAF-CC094BAE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>
                <a:ea typeface="+mn-lt"/>
                <a:cs typeface="+mn-lt"/>
              </a:rPr>
              <a:t>In </a:t>
            </a:r>
            <a:r>
              <a:rPr lang="sv-SE" dirty="0" err="1">
                <a:ea typeface="+mn-lt"/>
                <a:cs typeface="+mn-lt"/>
              </a:rPr>
              <a:t>lab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assigments</a:t>
            </a:r>
            <a:r>
              <a:rPr lang="sv-SE" dirty="0">
                <a:ea typeface="+mn-lt"/>
                <a:cs typeface="+mn-lt"/>
              </a:rPr>
              <a:t> 2 and 3 </a:t>
            </a:r>
            <a:r>
              <a:rPr lang="sv-SE" dirty="0" err="1">
                <a:ea typeface="+mn-lt"/>
                <a:cs typeface="+mn-lt"/>
              </a:rPr>
              <a:t>you</a:t>
            </a:r>
            <a:r>
              <a:rPr lang="sv-SE" dirty="0">
                <a:ea typeface="+mn-lt"/>
                <a:cs typeface="+mn-lt"/>
              </a:rPr>
              <a:t> </a:t>
            </a:r>
            <a:r>
              <a:rPr lang="sv-SE" dirty="0" err="1">
                <a:ea typeface="+mn-lt"/>
                <a:cs typeface="+mn-lt"/>
              </a:rPr>
              <a:t>controlled</a:t>
            </a:r>
            <a:r>
              <a:rPr lang="sv-SE" dirty="0">
                <a:ea typeface="+mn-lt"/>
                <a:cs typeface="+mn-lt"/>
              </a:rPr>
              <a:t> the LEDs and </a:t>
            </a:r>
            <a:r>
              <a:rPr lang="sv-SE" dirty="0" err="1">
                <a:ea typeface="+mn-lt"/>
                <a:cs typeface="+mn-lt"/>
              </a:rPr>
              <a:t>buttons</a:t>
            </a:r>
            <a:r>
              <a:rPr lang="sv-SE" dirty="0">
                <a:ea typeface="+mn-lt"/>
                <a:cs typeface="+mn-lt"/>
              </a:rPr>
              <a:t> by </a:t>
            </a:r>
            <a:r>
              <a:rPr lang="sv-SE" dirty="0" err="1">
                <a:ea typeface="+mn-lt"/>
                <a:cs typeface="+mn-lt"/>
              </a:rPr>
              <a:t>accessing</a:t>
            </a:r>
            <a:r>
              <a:rPr lang="sv-SE" dirty="0">
                <a:ea typeface="+mn-lt"/>
                <a:cs typeface="+mn-lt"/>
              </a:rPr>
              <a:t> C </a:t>
            </a:r>
            <a:r>
              <a:rPr lang="sv-SE" dirty="0" err="1">
                <a:ea typeface="+mn-lt"/>
                <a:cs typeface="+mn-lt"/>
              </a:rPr>
              <a:t>functions</a:t>
            </a:r>
            <a:r>
              <a:rPr lang="sv-SE" dirty="0">
                <a:ea typeface="+mn-lt"/>
                <a:cs typeface="+mn-lt"/>
              </a:rPr>
              <a:t>.</a:t>
            </a:r>
          </a:p>
          <a:p>
            <a:r>
              <a:rPr lang="sv-SE" dirty="0" err="1"/>
              <a:t>This</a:t>
            </a:r>
            <a:r>
              <a:rPr lang="sv-SE" dirty="0"/>
              <a:t> saves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, </a:t>
            </a:r>
            <a:r>
              <a:rPr lang="sv-SE" dirty="0" err="1"/>
              <a:t>because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 </a:t>
            </a:r>
            <a:r>
              <a:rPr lang="sv-SE" dirty="0" err="1"/>
              <a:t>functions</a:t>
            </a:r>
            <a:r>
              <a:rPr lang="sv-SE" dirty="0"/>
              <a:t> in the SDK.</a:t>
            </a:r>
          </a:p>
          <a:p>
            <a:r>
              <a:rPr lang="sv-SE" dirty="0" err="1">
                <a:ea typeface="+mn-lt"/>
                <a:cs typeface="+mn-lt"/>
              </a:rPr>
              <a:t>However</a:t>
            </a:r>
            <a:r>
              <a:rPr lang="sv-SE" dirty="0">
                <a:ea typeface="+mn-lt"/>
                <a:cs typeface="+mn-lt"/>
              </a:rPr>
              <a:t>, the </a:t>
            </a:r>
            <a:r>
              <a:rPr lang="sv-SE" dirty="0" err="1">
                <a:ea typeface="+mn-lt"/>
                <a:cs typeface="+mn-lt"/>
              </a:rPr>
              <a:t>programmer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does</a:t>
            </a:r>
            <a:r>
              <a:rPr lang="sv-SE" dirty="0">
                <a:ea typeface="+mn-lt"/>
                <a:cs typeface="+mn-lt"/>
              </a:rPr>
              <a:t> not </a:t>
            </a:r>
            <a:r>
              <a:rPr lang="sv-SE" dirty="0" err="1">
                <a:ea typeface="+mn-lt"/>
                <a:cs typeface="+mn-lt"/>
              </a:rPr>
              <a:t>have</a:t>
            </a:r>
            <a:r>
              <a:rPr lang="sv-SE" dirty="0">
                <a:ea typeface="+mn-lt"/>
                <a:cs typeface="+mn-lt"/>
              </a:rPr>
              <a:t> full </a:t>
            </a:r>
            <a:r>
              <a:rPr lang="sv-SE" dirty="0" err="1">
                <a:ea typeface="+mn-lt"/>
                <a:cs typeface="+mn-lt"/>
              </a:rPr>
              <a:t>control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of</a:t>
            </a:r>
            <a:r>
              <a:rPr lang="sv-SE" dirty="0">
                <a:ea typeface="+mn-lt"/>
                <a:cs typeface="+mn-lt"/>
              </a:rPr>
              <a:t> the hardware, </a:t>
            </a:r>
            <a:r>
              <a:rPr lang="sv-SE" dirty="0" err="1">
                <a:ea typeface="+mn-lt"/>
                <a:cs typeface="+mn-lt"/>
              </a:rPr>
              <a:t>since</a:t>
            </a:r>
            <a:r>
              <a:rPr lang="sv-SE" dirty="0">
                <a:ea typeface="+mn-lt"/>
                <a:cs typeface="+mn-lt"/>
              </a:rPr>
              <a:t> the </a:t>
            </a:r>
            <a:r>
              <a:rPr lang="sv-SE" dirty="0" err="1">
                <a:ea typeface="+mn-lt"/>
                <a:cs typeface="+mn-lt"/>
              </a:rPr>
              <a:t>code</a:t>
            </a:r>
            <a:r>
              <a:rPr lang="sv-SE" dirty="0">
                <a:ea typeface="+mn-lt"/>
                <a:cs typeface="+mn-lt"/>
              </a:rPr>
              <a:t> is not 100% Assembler.</a:t>
            </a:r>
          </a:p>
          <a:p>
            <a:r>
              <a:rPr lang="sv-SE" dirty="0">
                <a:ea typeface="+mn-lt"/>
                <a:cs typeface="+mn-lt"/>
              </a:rPr>
              <a:t>If </a:t>
            </a:r>
            <a:r>
              <a:rPr lang="sv-SE" dirty="0" err="1">
                <a:ea typeface="+mn-lt"/>
                <a:cs typeface="+mn-lt"/>
              </a:rPr>
              <a:t>we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don't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want</a:t>
            </a:r>
            <a:r>
              <a:rPr lang="sv-SE" dirty="0">
                <a:ea typeface="+mn-lt"/>
                <a:cs typeface="+mn-lt"/>
              </a:rPr>
              <a:t> to call C </a:t>
            </a:r>
            <a:r>
              <a:rPr lang="sv-SE" dirty="0" err="1">
                <a:ea typeface="+mn-lt"/>
                <a:cs typeface="+mn-lt"/>
              </a:rPr>
              <a:t>functions</a:t>
            </a:r>
            <a:r>
              <a:rPr lang="sv-SE" dirty="0">
                <a:ea typeface="+mn-lt"/>
                <a:cs typeface="+mn-lt"/>
              </a:rPr>
              <a:t>, it is </a:t>
            </a:r>
            <a:r>
              <a:rPr lang="sv-SE" dirty="0" err="1">
                <a:ea typeface="+mn-lt"/>
                <a:cs typeface="+mn-lt"/>
              </a:rPr>
              <a:t>also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possible</a:t>
            </a:r>
            <a:r>
              <a:rPr lang="sv-SE" dirty="0">
                <a:ea typeface="+mn-lt"/>
                <a:cs typeface="+mn-lt"/>
              </a:rPr>
              <a:t> to access the hardware </a:t>
            </a:r>
            <a:r>
              <a:rPr lang="sv-SE" dirty="0" err="1">
                <a:ea typeface="+mn-lt"/>
                <a:cs typeface="+mn-lt"/>
              </a:rPr>
              <a:t>directly</a:t>
            </a:r>
            <a:r>
              <a:rPr lang="sv-SE" dirty="0">
                <a:ea typeface="+mn-lt"/>
                <a:cs typeface="+mn-lt"/>
              </a:rPr>
              <a:t>.</a:t>
            </a:r>
          </a:p>
          <a:p>
            <a:r>
              <a:rPr lang="sv-SE" dirty="0" err="1">
                <a:ea typeface="+mn-lt"/>
                <a:cs typeface="+mn-lt"/>
              </a:rPr>
              <a:t>Such</a:t>
            </a:r>
            <a:r>
              <a:rPr lang="sv-SE" dirty="0">
                <a:ea typeface="+mn-lt"/>
                <a:cs typeface="+mn-lt"/>
              </a:rPr>
              <a:t> hardware access is </a:t>
            </a:r>
            <a:r>
              <a:rPr lang="sv-SE" dirty="0" err="1">
                <a:ea typeface="+mn-lt"/>
                <a:cs typeface="+mn-lt"/>
              </a:rPr>
              <a:t>made</a:t>
            </a:r>
            <a:r>
              <a:rPr lang="sv-SE" dirty="0">
                <a:ea typeface="+mn-lt"/>
                <a:cs typeface="+mn-lt"/>
              </a:rPr>
              <a:t> by </a:t>
            </a:r>
            <a:r>
              <a:rPr lang="sv-SE" dirty="0" err="1">
                <a:ea typeface="+mn-lt"/>
                <a:cs typeface="+mn-lt"/>
              </a:rPr>
              <a:t>loading</a:t>
            </a:r>
            <a:r>
              <a:rPr lang="sv-SE" dirty="0">
                <a:ea typeface="+mn-lt"/>
                <a:cs typeface="+mn-lt"/>
              </a:rPr>
              <a:t> to and </a:t>
            </a:r>
            <a:r>
              <a:rPr lang="sv-SE" dirty="0" err="1">
                <a:ea typeface="+mn-lt"/>
                <a:cs typeface="+mn-lt"/>
              </a:rPr>
              <a:t>storing</a:t>
            </a:r>
            <a:r>
              <a:rPr lang="sv-SE" dirty="0">
                <a:ea typeface="+mn-lt"/>
                <a:cs typeface="+mn-lt"/>
              </a:rPr>
              <a:t> from </a:t>
            </a:r>
            <a:r>
              <a:rPr lang="sv-SE" dirty="0" err="1">
                <a:ea typeface="+mn-lt"/>
                <a:cs typeface="+mn-lt"/>
              </a:rPr>
              <a:t>specific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memory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addresses</a:t>
            </a:r>
            <a:r>
              <a:rPr lang="sv-SE" dirty="0">
                <a:ea typeface="+mn-lt"/>
                <a:cs typeface="+mn-lt"/>
              </a:rPr>
              <a:t>.</a:t>
            </a:r>
          </a:p>
          <a:p>
            <a:endParaRPr lang="sv-SE" dirty="0">
              <a:ea typeface="+mn-lt"/>
              <a:cs typeface="+mn-lt"/>
            </a:endParaRPr>
          </a:p>
          <a:p>
            <a:endParaRPr lang="sv-SE" dirty="0">
              <a:ea typeface="+mn-lt"/>
              <a:cs typeface="+mn-lt"/>
            </a:endParaRPr>
          </a:p>
          <a:p>
            <a:pPr marL="0" indent="0">
              <a:buNone/>
            </a:pPr>
            <a:endParaRPr lang="sv-S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116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4B58CD-2B83-273F-E461-78954453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 on Pico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156C725-5646-FCA6-32C8-5897AF09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err="1"/>
              <a:t>Every</a:t>
            </a:r>
            <a:r>
              <a:rPr lang="sv-SE" dirty="0"/>
              <a:t> </a:t>
            </a:r>
            <a:r>
              <a:rPr lang="sv-SE" err="1"/>
              <a:t>piece</a:t>
            </a:r>
            <a:r>
              <a:rPr lang="sv-SE" dirty="0"/>
              <a:t> </a:t>
            </a:r>
            <a:r>
              <a:rPr lang="sv-SE" err="1"/>
              <a:t>of</a:t>
            </a:r>
            <a:r>
              <a:rPr lang="sv-SE" dirty="0"/>
              <a:t> hardware on a </a:t>
            </a:r>
            <a:r>
              <a:rPr lang="sv-SE" err="1"/>
              <a:t>microcomputer</a:t>
            </a:r>
            <a:r>
              <a:rPr lang="sv-SE" dirty="0"/>
              <a:t> must </a:t>
            </a:r>
            <a:r>
              <a:rPr lang="sv-SE" err="1"/>
              <a:t>have</a:t>
            </a:r>
            <a:r>
              <a:rPr lang="sv-SE" dirty="0"/>
              <a:t> a </a:t>
            </a:r>
            <a:r>
              <a:rPr lang="sv-SE" err="1"/>
              <a:t>memory</a:t>
            </a:r>
            <a:r>
              <a:rPr lang="sv-SE" dirty="0"/>
              <a:t> </a:t>
            </a:r>
            <a:r>
              <a:rPr lang="sv-SE" err="1"/>
              <a:t>address</a:t>
            </a:r>
            <a:r>
              <a:rPr lang="sv-SE" dirty="0"/>
              <a:t>.</a:t>
            </a:r>
          </a:p>
          <a:p>
            <a:r>
              <a:rPr lang="sv-SE" dirty="0"/>
              <a:t>For </a:t>
            </a:r>
            <a:r>
              <a:rPr lang="sv-SE" err="1"/>
              <a:t>exemple</a:t>
            </a:r>
            <a:r>
              <a:rPr lang="sv-SE" dirty="0"/>
              <a:t>, in the </a:t>
            </a:r>
            <a:r>
              <a:rPr lang="sv-SE" err="1"/>
              <a:t>memory</a:t>
            </a:r>
            <a:r>
              <a:rPr lang="sv-SE" dirty="0"/>
              <a:t> </a:t>
            </a:r>
            <a:r>
              <a:rPr lang="sv-SE" err="1"/>
              <a:t>of</a:t>
            </a:r>
            <a:r>
              <a:rPr lang="sv-SE" dirty="0"/>
              <a:t> the Pico </a:t>
            </a:r>
            <a:r>
              <a:rPr lang="sv-SE" err="1"/>
              <a:t>there</a:t>
            </a:r>
            <a:r>
              <a:rPr lang="sv-SE" dirty="0"/>
              <a:t> is </a:t>
            </a:r>
            <a:r>
              <a:rPr lang="sv-SE" err="1"/>
              <a:t>one</a:t>
            </a:r>
            <a:r>
              <a:rPr lang="sv-SE" dirty="0"/>
              <a:t> </a:t>
            </a:r>
            <a:r>
              <a:rPr lang="sv-SE" err="1"/>
              <a:t>address</a:t>
            </a:r>
            <a:r>
              <a:rPr lang="sv-SE" dirty="0"/>
              <a:t> to access the SIO registers </a:t>
            </a:r>
            <a:r>
              <a:rPr lang="sv-SE" err="1"/>
              <a:t>used</a:t>
            </a:r>
            <a:r>
              <a:rPr lang="sv-SE" dirty="0"/>
              <a:t> for the GPIO pins start at </a:t>
            </a:r>
            <a:r>
              <a:rPr lang="sv-SE" err="1"/>
              <a:t>memory</a:t>
            </a:r>
            <a:r>
              <a:rPr lang="sv-SE" dirty="0"/>
              <a:t> </a:t>
            </a:r>
            <a:r>
              <a:rPr lang="sv-SE" err="1"/>
              <a:t>address</a:t>
            </a:r>
            <a:r>
              <a:rPr lang="sv-SE" dirty="0"/>
              <a:t> 0xd0000000</a:t>
            </a:r>
          </a:p>
          <a:p>
            <a:r>
              <a:rPr lang="sv-SE" err="1"/>
              <a:t>See</a:t>
            </a:r>
            <a:r>
              <a:rPr lang="sv-SE" dirty="0"/>
              <a:t> page 162 in </a:t>
            </a:r>
            <a:r>
              <a:rPr lang="sv-SE"/>
              <a:t>Stephen Smith's</a:t>
            </a:r>
            <a:r>
              <a:rPr lang="sv-SE" dirty="0"/>
              <a:t> </a:t>
            </a:r>
            <a:r>
              <a:rPr lang="sv-SE" err="1"/>
              <a:t>book</a:t>
            </a:r>
            <a:r>
              <a:rPr lang="sv-SE" dirty="0"/>
              <a:t>!</a:t>
            </a:r>
          </a:p>
          <a:p>
            <a:r>
              <a:rPr lang="sv-SE" dirty="0"/>
              <a:t>From an </a:t>
            </a:r>
            <a:r>
              <a:rPr lang="sv-SE" err="1"/>
              <a:t>Assembly</a:t>
            </a:r>
            <a:r>
              <a:rPr lang="sv-SE" dirty="0"/>
              <a:t> program, </a:t>
            </a:r>
            <a:r>
              <a:rPr lang="sv-SE" err="1"/>
              <a:t>we</a:t>
            </a:r>
            <a:r>
              <a:rPr lang="sv-SE" dirty="0"/>
              <a:t> </a:t>
            </a:r>
            <a:r>
              <a:rPr lang="sv-SE" err="1"/>
              <a:t>can</a:t>
            </a:r>
            <a:r>
              <a:rPr lang="sv-SE" dirty="0"/>
              <a:t> </a:t>
            </a:r>
            <a:r>
              <a:rPr lang="sv-SE" err="1"/>
              <a:t>write</a:t>
            </a:r>
            <a:r>
              <a:rPr lang="sv-SE" dirty="0"/>
              <a:t> to </a:t>
            </a:r>
            <a:r>
              <a:rPr lang="sv-SE" err="1"/>
              <a:t>these</a:t>
            </a:r>
            <a:r>
              <a:rPr lang="sv-SE" dirty="0"/>
              <a:t> </a:t>
            </a:r>
            <a:r>
              <a:rPr lang="sv-SE" err="1"/>
              <a:t>addresses</a:t>
            </a:r>
            <a:r>
              <a:rPr lang="sv-SE" dirty="0"/>
              <a:t> to </a:t>
            </a:r>
            <a:r>
              <a:rPr lang="sv-SE" err="1"/>
              <a:t>affect</a:t>
            </a:r>
            <a:r>
              <a:rPr lang="sv-SE" dirty="0"/>
              <a:t> the hardware or read from the </a:t>
            </a:r>
            <a:r>
              <a:rPr lang="sv-SE" err="1"/>
              <a:t>addresses</a:t>
            </a:r>
            <a:r>
              <a:rPr lang="sv-SE" dirty="0"/>
              <a:t> to get data from the hardware.</a:t>
            </a:r>
          </a:p>
          <a:p>
            <a:r>
              <a:rPr lang="sv-SE" dirty="0"/>
              <a:t>The </a:t>
            </a:r>
            <a:r>
              <a:rPr lang="sv-SE" err="1"/>
              <a:t>reads</a:t>
            </a:r>
            <a:r>
              <a:rPr lang="sv-SE" dirty="0"/>
              <a:t> and </a:t>
            </a:r>
            <a:r>
              <a:rPr lang="sv-SE" err="1"/>
              <a:t>writes</a:t>
            </a:r>
            <a:r>
              <a:rPr lang="sv-SE" dirty="0"/>
              <a:t> </a:t>
            </a:r>
            <a:r>
              <a:rPr lang="sv-SE" err="1"/>
              <a:t>are</a:t>
            </a:r>
            <a:r>
              <a:rPr lang="sv-SE" dirty="0"/>
              <a:t> </a:t>
            </a:r>
            <a:r>
              <a:rPr lang="sv-SE" err="1"/>
              <a:t>made</a:t>
            </a:r>
            <a:r>
              <a:rPr lang="sv-SE" dirty="0"/>
              <a:t> from the </a:t>
            </a:r>
            <a:r>
              <a:rPr lang="sv-SE" err="1"/>
              <a:t>ordniary</a:t>
            </a:r>
            <a:r>
              <a:rPr lang="sv-SE" dirty="0"/>
              <a:t> LDR and STR </a:t>
            </a:r>
            <a:r>
              <a:rPr lang="sv-SE" err="1"/>
              <a:t>instructions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6899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5F8ABF-5179-53C3-1210-9ADC9DE7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map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 RPI Pico</a:t>
            </a:r>
          </a:p>
        </p:txBody>
      </p:sp>
      <p:pic>
        <p:nvPicPr>
          <p:cNvPr id="4" name="Bildobjekt 4" descr="En bild som visar bord&#10;&#10;Automatiskt genererad beskrivning">
            <a:extLst>
              <a:ext uri="{FF2B5EF4-FFF2-40B4-BE49-F238E27FC236}">
                <a16:creationId xmlns:a16="http://schemas.microsoft.com/office/drawing/2014/main" id="{5C6FC69A-7556-8DAD-89D1-69152FD2C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061" y="2207909"/>
            <a:ext cx="7496013" cy="39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00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76E143-D584-A960-C142-64D95908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41" y="795528"/>
            <a:ext cx="10667483" cy="1234440"/>
          </a:xfrm>
        </p:spPr>
        <p:txBody>
          <a:bodyPr/>
          <a:lstStyle/>
          <a:p>
            <a:r>
              <a:rPr lang="sv-SE" dirty="0"/>
              <a:t>Pins </a:t>
            </a:r>
            <a:r>
              <a:rPr lang="sv-SE" dirty="0" err="1"/>
              <a:t>have</a:t>
            </a:r>
            <a:r>
              <a:rPr lang="sv-SE" dirty="0"/>
              <a:t> different </a:t>
            </a:r>
            <a:r>
              <a:rPr lang="sv-SE" dirty="0" err="1"/>
              <a:t>functions</a:t>
            </a:r>
          </a:p>
        </p:txBody>
      </p:sp>
      <p:pic>
        <p:nvPicPr>
          <p:cNvPr id="4" name="Bildobjekt 4" descr="En bild som visar bord&#10;&#10;Automatiskt genererad beskrivning">
            <a:extLst>
              <a:ext uri="{FF2B5EF4-FFF2-40B4-BE49-F238E27FC236}">
                <a16:creationId xmlns:a16="http://schemas.microsoft.com/office/drawing/2014/main" id="{48181E1C-4E67-882D-C17C-C6CCD0D0A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3634" y="2094553"/>
            <a:ext cx="6340873" cy="4214333"/>
          </a:xfrm>
        </p:spPr>
      </p:pic>
      <p:sp>
        <p:nvSpPr>
          <p:cNvPr id="6" name="Platshållare för innehåll 2">
            <a:extLst>
              <a:ext uri="{FF2B5EF4-FFF2-40B4-BE49-F238E27FC236}">
                <a16:creationId xmlns:a16="http://schemas.microsoft.com/office/drawing/2014/main" id="{6264503D-832B-8061-7FDA-F7ED3AA6AF3E}"/>
              </a:ext>
            </a:extLst>
          </p:cNvPr>
          <p:cNvSpPr txBox="1">
            <a:spLocks/>
          </p:cNvSpPr>
          <p:nvPr/>
        </p:nvSpPr>
        <p:spPr>
          <a:xfrm>
            <a:off x="1371600" y="2099349"/>
            <a:ext cx="4261518" cy="4153080"/>
          </a:xfrm>
          <a:prstGeom prst="rect">
            <a:avLst/>
          </a:prstGeom>
        </p:spPr>
        <p:txBody>
          <a:bodyPr vert="horz" lIns="0" tIns="0" rIns="0" bIns="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As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on the </a:t>
            </a:r>
            <a:r>
              <a:rPr lang="sv-SE" dirty="0" err="1"/>
              <a:t>pinout</a:t>
            </a:r>
            <a:r>
              <a:rPr lang="sv-SE" dirty="0"/>
              <a:t> diagram,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pins </a:t>
            </a:r>
            <a:r>
              <a:rPr lang="sv-SE" dirty="0" err="1"/>
              <a:t>have</a:t>
            </a:r>
            <a:r>
              <a:rPr lang="sv-SE" dirty="0"/>
              <a:t> different </a:t>
            </a:r>
            <a:r>
              <a:rPr lang="sv-SE" dirty="0" err="1"/>
              <a:t>functions</a:t>
            </a:r>
            <a:r>
              <a:rPr lang="sv-SE" dirty="0"/>
              <a:t>.</a:t>
            </a:r>
          </a:p>
          <a:p>
            <a:r>
              <a:rPr lang="sv-SE" dirty="0"/>
              <a:t>The pins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to 9 different </a:t>
            </a:r>
            <a:r>
              <a:rPr lang="sv-SE" dirty="0" err="1"/>
              <a:t>functions</a:t>
            </a:r>
            <a:r>
              <a:rPr lang="sv-SE" dirty="0"/>
              <a:t>!</a:t>
            </a:r>
          </a:p>
          <a:p>
            <a:r>
              <a:rPr lang="sv-SE" dirty="0"/>
              <a:t>For </a:t>
            </a:r>
            <a:r>
              <a:rPr lang="sv-SE" dirty="0" err="1"/>
              <a:t>example</a:t>
            </a:r>
            <a:r>
              <a:rPr lang="sv-SE" dirty="0"/>
              <a:t>, pin 1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as GP, UART, I2C and SPI pin.</a:t>
            </a:r>
          </a:p>
          <a:p>
            <a:r>
              <a:rPr lang="sv-SE" dirty="0"/>
              <a:t>The </a:t>
            </a:r>
            <a:r>
              <a:rPr lang="sv-SE" dirty="0" err="1"/>
              <a:t>programmer</a:t>
            </a:r>
            <a:r>
              <a:rPr lang="sv-SE" dirty="0"/>
              <a:t> has to </a:t>
            </a:r>
            <a:r>
              <a:rPr lang="sv-SE" dirty="0" err="1"/>
              <a:t>initialize</a:t>
            </a:r>
            <a:r>
              <a:rPr lang="sv-SE" dirty="0"/>
              <a:t> the pin to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functions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it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.</a:t>
            </a:r>
          </a:p>
          <a:p>
            <a:r>
              <a:rPr lang="sv-SE" dirty="0" err="1"/>
              <a:t>See</a:t>
            </a:r>
            <a:r>
              <a:rPr lang="sv-SE" dirty="0"/>
              <a:t> </a:t>
            </a:r>
            <a:r>
              <a:rPr lang="sv-SE" dirty="0" err="1"/>
              <a:t>Smith's</a:t>
            </a:r>
            <a:r>
              <a:rPr lang="sv-SE" dirty="0"/>
              <a:t> </a:t>
            </a:r>
            <a:r>
              <a:rPr lang="sv-SE" dirty="0" err="1"/>
              <a:t>book</a:t>
            </a:r>
            <a:r>
              <a:rPr lang="sv-SE" dirty="0"/>
              <a:t>, pages 164-165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0864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1DC4A3-8986-D353-1160-A70D1647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Functions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pins</a:t>
            </a:r>
          </a:p>
        </p:txBody>
      </p:sp>
      <p:pic>
        <p:nvPicPr>
          <p:cNvPr id="5" name="Bildobjekt 5" descr="En bild som visar text&#10;&#10;Automatiskt genererad beskrivning">
            <a:extLst>
              <a:ext uri="{FF2B5EF4-FFF2-40B4-BE49-F238E27FC236}">
                <a16:creationId xmlns:a16="http://schemas.microsoft.com/office/drawing/2014/main" id="{66C6F4DB-AFA9-CC1A-DFE7-758F71C91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4" y="2254101"/>
            <a:ext cx="5674960" cy="3189288"/>
          </a:xfrm>
          <a:prstGeom prst="rect">
            <a:avLst/>
          </a:prstGeom>
        </p:spPr>
      </p:pic>
      <p:pic>
        <p:nvPicPr>
          <p:cNvPr id="6" name="Bildobjekt 6">
            <a:extLst>
              <a:ext uri="{FF2B5EF4-FFF2-40B4-BE49-F238E27FC236}">
                <a16:creationId xmlns:a16="http://schemas.microsoft.com/office/drawing/2014/main" id="{5DC66B80-64D6-000D-4587-943AE289B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1688" y="2510540"/>
            <a:ext cx="5093776" cy="493731"/>
          </a:xfrm>
          <a:prstGeom prst="rect">
            <a:avLst/>
          </a:prstGeom>
        </p:spPr>
      </p:pic>
      <p:pic>
        <p:nvPicPr>
          <p:cNvPr id="7" name="Bildobjekt 7" descr="En bild som visar text&#10;&#10;Automatiskt genererad beskrivning">
            <a:extLst>
              <a:ext uri="{FF2B5EF4-FFF2-40B4-BE49-F238E27FC236}">
                <a16:creationId xmlns:a16="http://schemas.microsoft.com/office/drawing/2014/main" id="{85D04D53-A68D-92C7-0BAD-EB614E013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095" y="3091662"/>
            <a:ext cx="5197098" cy="206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45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BF75EE5-4370-1380-68E1-9BBA50DA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703" y="795528"/>
            <a:ext cx="9078906" cy="1234440"/>
          </a:xfrm>
        </p:spPr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for SIO registers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6DED1B4-125D-10E2-F9DC-9608E3A1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To flash a LED, the SIO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.</a:t>
            </a:r>
          </a:p>
          <a:p>
            <a:r>
              <a:rPr lang="sv-SE" dirty="0" err="1"/>
              <a:t>First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the </a:t>
            </a:r>
            <a:r>
              <a:rPr lang="sv-SE" dirty="0" err="1"/>
              <a:t>base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for the SIO.</a:t>
            </a:r>
          </a:p>
          <a:p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is 0xd0000000.</a:t>
            </a:r>
          </a:p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way</a:t>
            </a:r>
            <a:r>
              <a:rPr lang="sv-SE" dirty="0"/>
              <a:t> to </a:t>
            </a:r>
            <a:r>
              <a:rPr lang="sv-SE" dirty="0" err="1"/>
              <a:t>enter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is:</a:t>
            </a:r>
            <a:br>
              <a:rPr lang="sv-SE" dirty="0"/>
            </a:br>
            <a:r>
              <a:rPr lang="sv-SE" dirty="0">
                <a:ea typeface="+mn-lt"/>
                <a:cs typeface="+mn-lt"/>
              </a:rPr>
              <a:t>MOV R1, #0xd    </a:t>
            </a:r>
            <a:br>
              <a:rPr lang="sv-SE" dirty="0">
                <a:ea typeface="+mn-lt"/>
                <a:cs typeface="+mn-lt"/>
              </a:rPr>
            </a:br>
            <a:r>
              <a:rPr lang="sv-SE" dirty="0">
                <a:ea typeface="+mn-lt"/>
                <a:cs typeface="+mn-lt"/>
              </a:rPr>
              <a:t>LSL R1, #28</a:t>
            </a:r>
            <a:endParaRPr lang="sv-SE" dirty="0"/>
          </a:p>
          <a:p>
            <a:r>
              <a:rPr lang="sv-SE" dirty="0"/>
              <a:t>Explicit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 in the </a:t>
            </a:r>
            <a:r>
              <a:rPr lang="sv-SE" dirty="0" err="1"/>
              <a:t>code</a:t>
            </a:r>
            <a:r>
              <a:rPr lang="sv-SE" dirty="0"/>
              <a:t> is not </a:t>
            </a:r>
            <a:r>
              <a:rPr lang="sv-SE" dirty="0" err="1"/>
              <a:t>good</a:t>
            </a:r>
            <a:r>
              <a:rPr lang="sv-SE" dirty="0"/>
              <a:t> </a:t>
            </a:r>
            <a:r>
              <a:rPr lang="sv-SE" dirty="0" err="1"/>
              <a:t>practice</a:t>
            </a:r>
            <a:r>
              <a:rPr lang="sv-SE" dirty="0"/>
              <a:t>, a </a:t>
            </a:r>
            <a:r>
              <a:rPr lang="sv-SE" dirty="0" err="1"/>
              <a:t>better</a:t>
            </a:r>
            <a:r>
              <a:rPr lang="sv-SE" dirty="0"/>
              <a:t> </a:t>
            </a:r>
            <a:r>
              <a:rPr lang="sv-SE" dirty="0" err="1"/>
              <a:t>way</a:t>
            </a:r>
            <a:r>
              <a:rPr lang="sv-SE" dirty="0"/>
              <a:t> is to </a:t>
            </a:r>
            <a:r>
              <a:rPr lang="sv-SE" dirty="0" err="1"/>
              <a:t>define</a:t>
            </a:r>
            <a:r>
              <a:rPr lang="sv-SE" dirty="0"/>
              <a:t> a </a:t>
            </a:r>
            <a:r>
              <a:rPr lang="sv-SE" dirty="0" err="1"/>
              <a:t>constant</a:t>
            </a:r>
            <a:r>
              <a:rPr lang="sv-SE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0797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E41BD5-26C4-CB90-D63C-1797E7E4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memory</a:t>
            </a:r>
            <a:r>
              <a:rPr lang="sv-SE" dirty="0"/>
              <a:t> 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pico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EC485C2-1AE0-8A16-7EAF-CC094BAE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>
                <a:ea typeface="+mn-lt"/>
                <a:cs typeface="+mn-lt"/>
              </a:rPr>
              <a:t>The </a:t>
            </a:r>
            <a:r>
              <a:rPr lang="sv-SE" dirty="0" err="1">
                <a:ea typeface="+mn-lt"/>
                <a:cs typeface="+mn-lt"/>
              </a:rPr>
              <a:t>pico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uses</a:t>
            </a:r>
            <a:r>
              <a:rPr lang="sv-SE" dirty="0">
                <a:ea typeface="+mn-lt"/>
                <a:cs typeface="+mn-lt"/>
              </a:rPr>
              <a:t> a von Neumann </a:t>
            </a:r>
            <a:r>
              <a:rPr lang="sv-SE" dirty="0" err="1">
                <a:ea typeface="+mn-lt"/>
                <a:cs typeface="+mn-lt"/>
              </a:rPr>
              <a:t>architecture</a:t>
            </a:r>
            <a:r>
              <a:rPr lang="sv-SE" dirty="0">
                <a:ea typeface="+mn-lt"/>
                <a:cs typeface="+mn-lt"/>
              </a:rPr>
              <a:t> (</a:t>
            </a:r>
            <a:r>
              <a:rPr lang="sv-SE" dirty="0" err="1">
                <a:ea typeface="+mn-lt"/>
                <a:cs typeface="+mn-lt"/>
              </a:rPr>
              <a:t>shared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memory</a:t>
            </a:r>
            <a:r>
              <a:rPr lang="sv-SE" dirty="0">
                <a:ea typeface="+mn-lt"/>
                <a:cs typeface="+mn-lt"/>
              </a:rPr>
              <a:t> for </a:t>
            </a:r>
            <a:r>
              <a:rPr lang="sv-SE" dirty="0" err="1">
                <a:ea typeface="+mn-lt"/>
                <a:cs typeface="+mn-lt"/>
              </a:rPr>
              <a:t>instructions</a:t>
            </a:r>
            <a:r>
              <a:rPr lang="sv-SE" dirty="0">
                <a:ea typeface="+mn-lt"/>
                <a:cs typeface="+mn-lt"/>
              </a:rPr>
              <a:t> and data).</a:t>
            </a:r>
          </a:p>
          <a:p>
            <a:r>
              <a:rPr lang="sv-SE" dirty="0" err="1">
                <a:ea typeface="+mn-lt"/>
                <a:cs typeface="+mn-lt"/>
              </a:rPr>
              <a:t>Memory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addresses</a:t>
            </a:r>
            <a:r>
              <a:rPr lang="sv-SE" dirty="0">
                <a:ea typeface="+mn-lt"/>
                <a:cs typeface="+mn-lt"/>
              </a:rPr>
              <a:t> and register </a:t>
            </a:r>
            <a:r>
              <a:rPr lang="sv-SE" dirty="0" err="1">
                <a:ea typeface="+mn-lt"/>
                <a:cs typeface="+mn-lt"/>
              </a:rPr>
              <a:t>sizes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are</a:t>
            </a:r>
            <a:r>
              <a:rPr lang="sv-SE" dirty="0">
                <a:ea typeface="+mn-lt"/>
                <a:cs typeface="+mn-lt"/>
              </a:rPr>
              <a:t> 32 bits.</a:t>
            </a:r>
          </a:p>
          <a:p>
            <a:r>
              <a:rPr lang="sv-SE" dirty="0" err="1">
                <a:ea typeface="+mn-lt"/>
                <a:cs typeface="+mn-lt"/>
              </a:rPr>
              <a:t>Instruction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size</a:t>
            </a:r>
            <a:r>
              <a:rPr lang="sv-SE" dirty="0">
                <a:ea typeface="+mn-lt"/>
                <a:cs typeface="+mn-lt"/>
              </a:rPr>
              <a:t> is 16 bits.</a:t>
            </a:r>
          </a:p>
          <a:p>
            <a:r>
              <a:rPr lang="sv-SE" dirty="0">
                <a:ea typeface="+mn-lt"/>
                <a:cs typeface="+mn-lt"/>
              </a:rPr>
              <a:t>The </a:t>
            </a:r>
            <a:r>
              <a:rPr lang="sv-SE" dirty="0" err="1">
                <a:ea typeface="+mn-lt"/>
                <a:cs typeface="+mn-lt"/>
              </a:rPr>
              <a:t>immediate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operands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of</a:t>
            </a:r>
            <a:r>
              <a:rPr lang="sv-SE" dirty="0">
                <a:ea typeface="+mn-lt"/>
                <a:cs typeface="+mn-lt"/>
              </a:rPr>
              <a:t> a </a:t>
            </a:r>
            <a:r>
              <a:rPr lang="sv-SE" dirty="0" err="1">
                <a:ea typeface="+mn-lt"/>
                <a:cs typeface="+mn-lt"/>
              </a:rPr>
              <a:t>mov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instruction</a:t>
            </a:r>
            <a:r>
              <a:rPr lang="sv-SE" dirty="0">
                <a:ea typeface="+mn-lt"/>
                <a:cs typeface="+mn-lt"/>
              </a:rPr>
              <a:t> is </a:t>
            </a:r>
            <a:r>
              <a:rPr lang="sv-SE" dirty="0" err="1">
                <a:ea typeface="+mn-lt"/>
                <a:cs typeface="+mn-lt"/>
              </a:rPr>
              <a:t>only</a:t>
            </a:r>
            <a:r>
              <a:rPr lang="sv-SE" dirty="0">
                <a:ea typeface="+mn-lt"/>
                <a:cs typeface="+mn-lt"/>
              </a:rPr>
              <a:t> 8 bits.</a:t>
            </a:r>
          </a:p>
          <a:p>
            <a:r>
              <a:rPr lang="sv-SE" dirty="0" err="1">
                <a:ea typeface="+mn-lt"/>
                <a:cs typeface="+mn-lt"/>
              </a:rPr>
              <a:t>How</a:t>
            </a:r>
            <a:r>
              <a:rPr lang="sv-SE" dirty="0">
                <a:ea typeface="+mn-lt"/>
                <a:cs typeface="+mn-lt"/>
              </a:rPr>
              <a:t> do </a:t>
            </a:r>
            <a:r>
              <a:rPr lang="sv-SE" dirty="0" err="1">
                <a:ea typeface="+mn-lt"/>
                <a:cs typeface="+mn-lt"/>
              </a:rPr>
              <a:t>we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insert</a:t>
            </a:r>
            <a:r>
              <a:rPr lang="sv-SE" dirty="0">
                <a:ea typeface="+mn-lt"/>
                <a:cs typeface="+mn-lt"/>
              </a:rPr>
              <a:t> a 32-bit </a:t>
            </a:r>
            <a:r>
              <a:rPr lang="sv-SE" dirty="0" err="1">
                <a:ea typeface="+mn-lt"/>
                <a:cs typeface="+mn-lt"/>
              </a:rPr>
              <a:t>memory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address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into</a:t>
            </a:r>
            <a:r>
              <a:rPr lang="sv-SE" dirty="0">
                <a:ea typeface="+mn-lt"/>
                <a:cs typeface="+mn-lt"/>
              </a:rPr>
              <a:t> a register </a:t>
            </a:r>
            <a:r>
              <a:rPr lang="sv-SE" dirty="0" err="1">
                <a:ea typeface="+mn-lt"/>
                <a:cs typeface="+mn-lt"/>
              </a:rPr>
              <a:t>with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this</a:t>
            </a:r>
            <a:r>
              <a:rPr lang="sv-SE" dirty="0">
                <a:ea typeface="+mn-lt"/>
                <a:cs typeface="+mn-lt"/>
              </a:rPr>
              <a:t> limitation?</a:t>
            </a:r>
          </a:p>
          <a:p>
            <a:endParaRPr lang="sv-SE" dirty="0">
              <a:ea typeface="+mn-lt"/>
              <a:cs typeface="+mn-lt"/>
            </a:endParaRPr>
          </a:p>
          <a:p>
            <a:pPr marL="0" indent="0">
              <a:buNone/>
            </a:pPr>
            <a:endParaRPr lang="sv-S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213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2048E14-2043-6A7A-1246-0BB13D3BA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Using</a:t>
            </a:r>
            <a:r>
              <a:rPr lang="sv-SE" dirty="0"/>
              <a:t> </a:t>
            </a:r>
            <a:r>
              <a:rPr lang="sv-SE" dirty="0" err="1"/>
              <a:t>labels</a:t>
            </a:r>
            <a:r>
              <a:rPr lang="sv-SE" dirty="0"/>
              <a:t> for </a:t>
            </a:r>
            <a:r>
              <a:rPr lang="sv-SE" dirty="0" err="1"/>
              <a:t>addresses</a:t>
            </a:r>
          </a:p>
        </p:txBody>
      </p:sp>
      <p:pic>
        <p:nvPicPr>
          <p:cNvPr id="5" name="Bildobjekt 5" descr="En bild som visar text&#10;&#10;Automatiskt genererad beskrivning">
            <a:extLst>
              <a:ext uri="{FF2B5EF4-FFF2-40B4-BE49-F238E27FC236}">
                <a16:creationId xmlns:a16="http://schemas.microsoft.com/office/drawing/2014/main" id="{3D2FF97C-F105-1EE5-87F5-F337F6F02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062" y="2387333"/>
            <a:ext cx="4138047" cy="2599945"/>
          </a:xfrm>
          <a:prstGeom prst="rect">
            <a:avLst/>
          </a:prstGeom>
        </p:spPr>
      </p:pic>
      <p:sp>
        <p:nvSpPr>
          <p:cNvPr id="7" name="Platshållare för innehåll 6">
            <a:extLst>
              <a:ext uri="{FF2B5EF4-FFF2-40B4-BE49-F238E27FC236}">
                <a16:creationId xmlns:a16="http://schemas.microsoft.com/office/drawing/2014/main" id="{E8F949BB-8C61-1FAD-3496-520FAED83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617" y="2448061"/>
            <a:ext cx="3719077" cy="2228708"/>
          </a:xfrm>
          <a:ln>
            <a:solidFill>
              <a:schemeClr val="tx1"/>
            </a:solidFill>
          </a:ln>
        </p:spPr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The </a:t>
            </a:r>
            <a:r>
              <a:rPr lang="sv-SE" dirty="0" err="1"/>
              <a:t>label</a:t>
            </a:r>
            <a:r>
              <a:rPr lang="sv-SE" dirty="0"/>
              <a:t> is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give</a:t>
            </a:r>
            <a:r>
              <a:rPr lang="sv-SE" dirty="0"/>
              <a:t> the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a </a:t>
            </a:r>
            <a:r>
              <a:rPr lang="sv-SE" dirty="0" err="1"/>
              <a:t>name</a:t>
            </a:r>
            <a:r>
              <a:rPr lang="sv-SE" dirty="0"/>
              <a:t>.</a:t>
            </a:r>
          </a:p>
          <a:p>
            <a:r>
              <a:rPr lang="sv-SE" dirty="0" err="1"/>
              <a:t>This</a:t>
            </a:r>
            <a:r>
              <a:rPr lang="sv-SE" dirty="0"/>
              <a:t> makes the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easier</a:t>
            </a:r>
            <a:r>
              <a:rPr lang="sv-SE" dirty="0"/>
              <a:t> to understand!</a:t>
            </a:r>
          </a:p>
        </p:txBody>
      </p:sp>
    </p:spTree>
    <p:extLst>
      <p:ext uri="{BB962C8B-B14F-4D97-AF65-F5344CB8AC3E}">
        <p14:creationId xmlns:p14="http://schemas.microsoft.com/office/powerpoint/2010/main" val="285361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C4198F-FE1B-4ED1-4002-CC7D97CCA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Using</a:t>
            </a:r>
            <a:r>
              <a:rPr lang="sv-SE" dirty="0"/>
              <a:t> c </a:t>
            </a:r>
            <a:r>
              <a:rPr lang="sv-SE" dirty="0" err="1"/>
              <a:t>header</a:t>
            </a:r>
            <a:r>
              <a:rPr lang="sv-SE" dirty="0"/>
              <a:t> </a:t>
            </a:r>
            <a:r>
              <a:rPr lang="sv-SE" dirty="0" err="1"/>
              <a:t>files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E9F514F-805D-E91B-1C7A-A6727E40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Most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 and offsets </a:t>
            </a:r>
            <a:r>
              <a:rPr lang="sv-SE" dirty="0" err="1"/>
              <a:t>needed</a:t>
            </a:r>
            <a:r>
              <a:rPr lang="sv-SE" dirty="0"/>
              <a:t> to program hardware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already</a:t>
            </a:r>
            <a:r>
              <a:rPr lang="sv-SE" dirty="0"/>
              <a:t> </a:t>
            </a:r>
            <a:r>
              <a:rPr lang="sv-SE" dirty="0" err="1"/>
              <a:t>defined</a:t>
            </a:r>
            <a:r>
              <a:rPr lang="sv-SE" dirty="0"/>
              <a:t> in C </a:t>
            </a:r>
            <a:r>
              <a:rPr lang="sv-SE" dirty="0" err="1"/>
              <a:t>header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(.h </a:t>
            </a:r>
            <a:r>
              <a:rPr lang="sv-SE" dirty="0" err="1"/>
              <a:t>files</a:t>
            </a:r>
            <a:r>
              <a:rPr lang="sv-SE" dirty="0"/>
              <a:t>).</a:t>
            </a:r>
          </a:p>
          <a:p>
            <a:r>
              <a:rPr lang="sv-SE" dirty="0"/>
              <a:t>If the Assembler source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uses</a:t>
            </a:r>
            <a:r>
              <a:rPr lang="sv-SE" dirty="0"/>
              <a:t> the extension .S (not .s) </a:t>
            </a:r>
            <a:r>
              <a:rPr lang="sv-SE" dirty="0" err="1"/>
              <a:t>these</a:t>
            </a:r>
            <a:r>
              <a:rPr lang="sv-SE" dirty="0"/>
              <a:t> 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files</a:t>
            </a:r>
            <a:r>
              <a:rPr lang="sv-SE" dirty="0"/>
              <a:t> do not </a:t>
            </a:r>
            <a:r>
              <a:rPr lang="sv-SE" dirty="0" err="1"/>
              <a:t>contain</a:t>
            </a:r>
            <a:r>
              <a:rPr lang="sv-SE" dirty="0"/>
              <a:t> </a:t>
            </a:r>
            <a:r>
              <a:rPr lang="sv-SE" dirty="0" err="1"/>
              <a:t>any</a:t>
            </a:r>
            <a:r>
              <a:rPr lang="sv-SE" dirty="0"/>
              <a:t> C </a:t>
            </a:r>
            <a:r>
              <a:rPr lang="sv-SE" dirty="0" err="1"/>
              <a:t>code</a:t>
            </a:r>
            <a:r>
              <a:rPr lang="sv-SE" dirty="0"/>
              <a:t>, </a:t>
            </a:r>
            <a:r>
              <a:rPr lang="sv-SE" dirty="0" err="1"/>
              <a:t>only</a:t>
            </a:r>
            <a:r>
              <a:rPr lang="sv-SE" dirty="0"/>
              <a:t> #defines (</a:t>
            </a:r>
            <a:r>
              <a:rPr lang="sv-SE" dirty="0" err="1"/>
              <a:t>constants</a:t>
            </a:r>
            <a:r>
              <a:rPr lang="sv-SE" dirty="0"/>
              <a:t>).</a:t>
            </a:r>
          </a:p>
          <a:p>
            <a:r>
              <a:rPr lang="sv-SE" dirty="0"/>
              <a:t>To </a:t>
            </a:r>
            <a:r>
              <a:rPr lang="sv-SE" dirty="0" err="1"/>
              <a:t>use</a:t>
            </a:r>
            <a:r>
              <a:rPr lang="sv-SE" dirty="0"/>
              <a:t> a </a:t>
            </a:r>
            <a:r>
              <a:rPr lang="sv-SE" dirty="0" err="1"/>
              <a:t>constant</a:t>
            </a:r>
            <a:r>
              <a:rPr lang="sv-SE" dirty="0"/>
              <a:t>, the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where</a:t>
            </a:r>
            <a:r>
              <a:rPr lang="sv-SE" dirty="0"/>
              <a:t> it is </a:t>
            </a:r>
            <a:r>
              <a:rPr lang="sv-SE" dirty="0" err="1"/>
              <a:t>defined</a:t>
            </a:r>
            <a:r>
              <a:rPr lang="sv-SE" dirty="0"/>
              <a:t> must be </a:t>
            </a:r>
            <a:r>
              <a:rPr lang="sv-SE" dirty="0" err="1"/>
              <a:t>included</a:t>
            </a:r>
            <a:r>
              <a:rPr lang="sv-SE" dirty="0"/>
              <a:t>.</a:t>
            </a:r>
          </a:p>
          <a:p>
            <a:r>
              <a:rPr lang="sv-SE" dirty="0"/>
              <a:t>The preprocessor </a:t>
            </a:r>
            <a:r>
              <a:rPr lang="sv-SE" dirty="0" err="1"/>
              <a:t>command</a:t>
            </a:r>
            <a:r>
              <a:rPr lang="sv-SE" dirty="0"/>
              <a:t> #include"filename.h" is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include</a:t>
            </a:r>
            <a:r>
              <a:rPr lang="sv-SE" dirty="0"/>
              <a:t> the </a:t>
            </a:r>
            <a:r>
              <a:rPr lang="sv-SE" dirty="0" err="1"/>
              <a:t>file</a:t>
            </a:r>
            <a:r>
              <a:rPr lang="sv-SE" dirty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5663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C222C90-F733-FE7D-9F54-8B42E35E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contents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.h </a:t>
            </a:r>
            <a:r>
              <a:rPr lang="sv-SE" dirty="0" err="1"/>
              <a:t>file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24372EA-86A7-3FD5-89BB-8D45ADBE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600" y="2302764"/>
            <a:ext cx="2481580" cy="3476752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sv-SE" dirty="0"/>
              <a:t>For </a:t>
            </a:r>
            <a:r>
              <a:rPr lang="sv-SE" dirty="0" err="1"/>
              <a:t>example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the SIO_BASE </a:t>
            </a:r>
            <a:r>
              <a:rPr lang="sv-SE" dirty="0" err="1"/>
              <a:t>defined</a:t>
            </a:r>
            <a:r>
              <a:rPr lang="sv-SE" dirty="0"/>
              <a:t> </a:t>
            </a:r>
            <a:r>
              <a:rPr lang="sv-SE" dirty="0" err="1"/>
              <a:t>within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!</a:t>
            </a:r>
          </a:p>
        </p:txBody>
      </p:sp>
      <p:pic>
        <p:nvPicPr>
          <p:cNvPr id="4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6EAC5F08-37DD-5281-9B30-5FAD9F9A7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2298383"/>
            <a:ext cx="5702300" cy="342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47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2D1CA6-E8FE-A485-D711-51147FD7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Programming</a:t>
            </a:r>
            <a:r>
              <a:rPr lang="sv-SE" dirty="0"/>
              <a:t> the </a:t>
            </a:r>
            <a:r>
              <a:rPr lang="sv-SE" dirty="0" err="1"/>
              <a:t>pads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742F832-DA42-B04C-B202-13739D80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4729480" cy="3629152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The RPI Pico </a:t>
            </a:r>
            <a:r>
              <a:rPr lang="sv-SE" dirty="0" err="1"/>
              <a:t>uses</a:t>
            </a:r>
            <a:r>
              <a:rPr lang="sv-SE" dirty="0"/>
              <a:t> </a:t>
            </a:r>
            <a:r>
              <a:rPr lang="sv-SE" dirty="0" err="1"/>
              <a:t>pads</a:t>
            </a:r>
            <a:r>
              <a:rPr lang="sv-SE" dirty="0"/>
              <a:t> to </a:t>
            </a:r>
            <a:r>
              <a:rPr lang="sv-SE" dirty="0" err="1"/>
              <a:t>provide</a:t>
            </a:r>
            <a:r>
              <a:rPr lang="sv-SE" dirty="0"/>
              <a:t> </a:t>
            </a:r>
            <a:r>
              <a:rPr lang="sv-SE" dirty="0" err="1"/>
              <a:t>electrical</a:t>
            </a:r>
            <a:r>
              <a:rPr lang="sv-SE" dirty="0"/>
              <a:t> isolation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communicating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 </a:t>
            </a:r>
            <a:r>
              <a:rPr lang="sv-SE" dirty="0" err="1"/>
              <a:t>external</a:t>
            </a:r>
            <a:r>
              <a:rPr lang="sv-SE" dirty="0"/>
              <a:t> </a:t>
            </a:r>
            <a:r>
              <a:rPr lang="sv-SE" dirty="0" err="1"/>
              <a:t>devices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the pins.</a:t>
            </a:r>
          </a:p>
          <a:p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Smith's</a:t>
            </a:r>
            <a:r>
              <a:rPr lang="sv-SE" dirty="0"/>
              <a:t> </a:t>
            </a:r>
            <a:r>
              <a:rPr lang="sv-SE" dirty="0" err="1"/>
              <a:t>book</a:t>
            </a:r>
            <a:r>
              <a:rPr lang="sv-SE" dirty="0"/>
              <a:t>, page 169</a:t>
            </a:r>
          </a:p>
          <a:p>
            <a:r>
              <a:rPr lang="sv-SE" dirty="0"/>
              <a:t>The </a:t>
            </a:r>
            <a:r>
              <a:rPr lang="sv-SE" dirty="0" err="1"/>
              <a:t>pads</a:t>
            </a:r>
            <a:r>
              <a:rPr lang="sv-SE" dirty="0"/>
              <a:t> must be </a:t>
            </a:r>
            <a:r>
              <a:rPr lang="sv-SE" dirty="0" err="1"/>
              <a:t>turned</a:t>
            </a:r>
            <a:r>
              <a:rPr lang="sv-SE" dirty="0"/>
              <a:t> on </a:t>
            </a:r>
            <a:r>
              <a:rPr lang="sv-SE" dirty="0" err="1"/>
              <a:t>before</a:t>
            </a:r>
            <a:r>
              <a:rPr lang="sv-SE" dirty="0"/>
              <a:t> the pins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.</a:t>
            </a:r>
          </a:p>
          <a:p>
            <a:endParaRPr lang="sv-SE" dirty="0"/>
          </a:p>
        </p:txBody>
      </p:sp>
      <p:pic>
        <p:nvPicPr>
          <p:cNvPr id="4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F8B5B2D7-41CD-B975-A7FF-A68E73CE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2294683"/>
            <a:ext cx="4851400" cy="270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41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F361-D01F-766F-FFF4-BB4DD5CA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</p:spPr>
        <p:txBody>
          <a:bodyPr anchor="b">
            <a:normAutofit/>
          </a:bodyPr>
          <a:lstStyle/>
          <a:p>
            <a:r>
              <a:rPr lang="sv-SE" dirty="0"/>
              <a:t>The ”</a:t>
            </a:r>
            <a:r>
              <a:rPr lang="sv-SE" dirty="0" err="1"/>
              <a:t>pads</a:t>
            </a:r>
            <a:r>
              <a:rPr lang="sv-SE" dirty="0"/>
              <a:t>” </a:t>
            </a:r>
            <a:r>
              <a:rPr lang="sv-SE" dirty="0" err="1"/>
              <a:t>of</a:t>
            </a:r>
            <a:r>
              <a:rPr lang="sv-SE" dirty="0"/>
              <a:t> the Pico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A2681D-5BEC-2138-F27C-788AA1F4F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12" y="2137488"/>
            <a:ext cx="6469063" cy="34609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607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FEBEDC4-36C3-F74C-08E7-B49491F0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Initializing</a:t>
            </a:r>
            <a:r>
              <a:rPr lang="sv-SE" dirty="0"/>
              <a:t> SIO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961CD2C-8D97-02D9-0513-1715D106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The SIO (</a:t>
            </a:r>
            <a:r>
              <a:rPr lang="sv-SE" dirty="0" err="1"/>
              <a:t>Single-cycle</a:t>
            </a:r>
            <a:r>
              <a:rPr lang="sv-SE" dirty="0"/>
              <a:t> Input/Output) must be </a:t>
            </a:r>
            <a:r>
              <a:rPr lang="sv-SE" dirty="0" err="1"/>
              <a:t>initialized</a:t>
            </a:r>
            <a:r>
              <a:rPr lang="sv-SE" dirty="0"/>
              <a:t> </a:t>
            </a:r>
            <a:r>
              <a:rPr lang="sv-SE" dirty="0" err="1"/>
              <a:t>before</a:t>
            </a:r>
            <a:r>
              <a:rPr lang="sv-SE" dirty="0"/>
              <a:t> the pins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.</a:t>
            </a:r>
          </a:p>
          <a:p>
            <a:r>
              <a:rPr lang="sv-SE" dirty="0"/>
              <a:t>The pins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accessed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a 32-bit register.</a:t>
            </a:r>
          </a:p>
          <a:p>
            <a:r>
              <a:rPr lang="sv-SE" dirty="0"/>
              <a:t>Access a pin by </a:t>
            </a:r>
            <a:r>
              <a:rPr lang="sv-SE" dirty="0" err="1"/>
              <a:t>placing</a:t>
            </a:r>
            <a:r>
              <a:rPr lang="sv-SE" dirty="0"/>
              <a:t> a 1 in </a:t>
            </a:r>
            <a:r>
              <a:rPr lang="sv-SE" dirty="0" err="1"/>
              <a:t>this</a:t>
            </a:r>
            <a:r>
              <a:rPr lang="sv-SE" dirty="0"/>
              <a:t> register and </a:t>
            </a:r>
            <a:r>
              <a:rPr lang="sv-SE" dirty="0" err="1"/>
              <a:t>shift</a:t>
            </a:r>
            <a:r>
              <a:rPr lang="sv-SE" dirty="0"/>
              <a:t> it </a:t>
            </a:r>
            <a:r>
              <a:rPr lang="sv-SE" dirty="0" err="1"/>
              <a:t>left</a:t>
            </a:r>
            <a:r>
              <a:rPr lang="sv-SE" dirty="0"/>
              <a:t> by the pin </a:t>
            </a:r>
            <a:r>
              <a:rPr lang="sv-SE" dirty="0" err="1"/>
              <a:t>number</a:t>
            </a:r>
            <a:r>
              <a:rPr lang="sv-SE" dirty="0"/>
              <a:t> (Smith, page 169)</a:t>
            </a:r>
          </a:p>
          <a:p>
            <a:r>
              <a:rPr lang="sv-SE" dirty="0">
                <a:ea typeface="+mn-lt"/>
                <a:cs typeface="+mn-lt"/>
              </a:rPr>
              <a:t>To </a:t>
            </a:r>
            <a:r>
              <a:rPr lang="sv-SE" dirty="0" err="1">
                <a:ea typeface="+mn-lt"/>
                <a:cs typeface="+mn-lt"/>
              </a:rPr>
              <a:t>initialize</a:t>
            </a:r>
            <a:r>
              <a:rPr lang="sv-SE" dirty="0">
                <a:ea typeface="+mn-lt"/>
                <a:cs typeface="+mn-lt"/>
              </a:rPr>
              <a:t> the SIO pin 1 (Smith, page 170): </a:t>
            </a:r>
          </a:p>
          <a:p>
            <a:pPr lvl="1"/>
            <a:r>
              <a:rPr lang="sv-SE" dirty="0" err="1">
                <a:ea typeface="+mn-lt"/>
                <a:cs typeface="+mn-lt"/>
              </a:rPr>
              <a:t>Write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one</a:t>
            </a:r>
            <a:r>
              <a:rPr lang="sv-SE" dirty="0">
                <a:ea typeface="+mn-lt"/>
                <a:cs typeface="+mn-lt"/>
              </a:rPr>
              <a:t> to the </a:t>
            </a:r>
            <a:r>
              <a:rPr lang="sv-SE" dirty="0" err="1">
                <a:ea typeface="+mn-lt"/>
                <a:cs typeface="+mn-lt"/>
              </a:rPr>
              <a:t>pin’s</a:t>
            </a:r>
            <a:r>
              <a:rPr lang="sv-SE" dirty="0">
                <a:ea typeface="+mn-lt"/>
                <a:cs typeface="+mn-lt"/>
              </a:rPr>
              <a:t> position in the output </a:t>
            </a:r>
            <a:r>
              <a:rPr lang="sv-SE" dirty="0" err="1">
                <a:ea typeface="+mn-lt"/>
                <a:cs typeface="+mn-lt"/>
              </a:rPr>
              <a:t>enable</a:t>
            </a:r>
            <a:r>
              <a:rPr lang="sv-SE" dirty="0">
                <a:ea typeface="+mn-lt"/>
                <a:cs typeface="+mn-lt"/>
              </a:rPr>
              <a:t> set register to </a:t>
            </a:r>
            <a:r>
              <a:rPr lang="sv-SE" dirty="0" err="1">
                <a:ea typeface="+mn-lt"/>
                <a:cs typeface="+mn-lt"/>
              </a:rPr>
              <a:t>configure</a:t>
            </a:r>
            <a:r>
              <a:rPr lang="sv-SE" dirty="0">
                <a:ea typeface="+mn-lt"/>
                <a:cs typeface="+mn-lt"/>
              </a:rPr>
              <a:t> it for output. 2. </a:t>
            </a:r>
            <a:endParaRPr lang="sv-SE">
              <a:ea typeface="+mn-lt"/>
              <a:cs typeface="+mn-lt"/>
            </a:endParaRPr>
          </a:p>
          <a:p>
            <a:pPr lvl="1"/>
            <a:r>
              <a:rPr lang="sv-SE" dirty="0" err="1">
                <a:ea typeface="+mn-lt"/>
                <a:cs typeface="+mn-lt"/>
              </a:rPr>
              <a:t>Write</a:t>
            </a:r>
            <a:r>
              <a:rPr lang="sv-SE" dirty="0">
                <a:ea typeface="+mn-lt"/>
                <a:cs typeface="+mn-lt"/>
              </a:rPr>
              <a:t> the same </a:t>
            </a:r>
            <a:r>
              <a:rPr lang="sv-SE" dirty="0" err="1">
                <a:ea typeface="+mn-lt"/>
                <a:cs typeface="+mn-lt"/>
              </a:rPr>
              <a:t>value</a:t>
            </a:r>
            <a:r>
              <a:rPr lang="sv-SE" dirty="0">
                <a:ea typeface="+mn-lt"/>
                <a:cs typeface="+mn-lt"/>
              </a:rPr>
              <a:t> to the output </a:t>
            </a:r>
            <a:r>
              <a:rPr lang="sv-SE" dirty="0" err="1">
                <a:ea typeface="+mn-lt"/>
                <a:cs typeface="+mn-lt"/>
              </a:rPr>
              <a:t>clear</a:t>
            </a:r>
            <a:r>
              <a:rPr lang="sv-SE" dirty="0">
                <a:ea typeface="+mn-lt"/>
                <a:cs typeface="+mn-lt"/>
              </a:rPr>
              <a:t> register to </a:t>
            </a:r>
            <a:r>
              <a:rPr lang="sv-SE" dirty="0" err="1">
                <a:ea typeface="+mn-lt"/>
                <a:cs typeface="+mn-lt"/>
              </a:rPr>
              <a:t>turn</a:t>
            </a:r>
            <a:r>
              <a:rPr lang="sv-SE" dirty="0">
                <a:ea typeface="+mn-lt"/>
                <a:cs typeface="+mn-lt"/>
              </a:rPr>
              <a:t> the pin off.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33450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8BDA9D-5E9F-D8CE-899D-C5CD2117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Configuring</a:t>
            </a:r>
            <a:r>
              <a:rPr lang="sv-SE" dirty="0"/>
              <a:t> SIO</a:t>
            </a:r>
          </a:p>
        </p:txBody>
      </p:sp>
      <p:pic>
        <p:nvPicPr>
          <p:cNvPr id="4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FD9DAC52-2EBC-CB32-FAC1-90028EA7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2271240"/>
            <a:ext cx="6604000" cy="324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77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05D4422-076C-0F12-A300-59200A0E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to </a:t>
            </a:r>
            <a:r>
              <a:rPr lang="sv-SE" dirty="0" err="1"/>
              <a:t>turn</a:t>
            </a:r>
            <a:r>
              <a:rPr lang="sv-SE" dirty="0"/>
              <a:t> a pin on/off</a:t>
            </a:r>
          </a:p>
        </p:txBody>
      </p:sp>
      <p:pic>
        <p:nvPicPr>
          <p:cNvPr id="4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B8D9B8C1-2D83-41EC-E81A-492EEEE75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98560"/>
            <a:ext cx="8077200" cy="261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49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110C24-F015-BFD3-E9BE-862116C3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 program to flash LEDs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E65FD6A-85F7-93F0-98F2-0DD3D44E2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In </a:t>
            </a:r>
            <a:r>
              <a:rPr lang="sv-SE" dirty="0" err="1"/>
              <a:t>Smith's</a:t>
            </a:r>
            <a:r>
              <a:rPr lang="sv-SE" dirty="0"/>
              <a:t> </a:t>
            </a:r>
            <a:r>
              <a:rPr lang="sv-SE" dirty="0" err="1"/>
              <a:t>book</a:t>
            </a:r>
            <a:r>
              <a:rPr lang="sv-SE" dirty="0"/>
              <a:t>, a </a:t>
            </a:r>
            <a:r>
              <a:rPr lang="sv-SE" dirty="0" err="1"/>
              <a:t>complete</a:t>
            </a:r>
            <a:r>
              <a:rPr lang="sv-SE" dirty="0"/>
              <a:t> program to flash </a:t>
            </a:r>
            <a:r>
              <a:rPr lang="sv-SE" dirty="0" err="1"/>
              <a:t>three</a:t>
            </a:r>
            <a:r>
              <a:rPr lang="sv-SE" dirty="0"/>
              <a:t> LEDs is </a:t>
            </a:r>
            <a:r>
              <a:rPr lang="sv-SE" dirty="0" err="1"/>
              <a:t>presented</a:t>
            </a:r>
            <a:r>
              <a:rPr lang="sv-SE" dirty="0"/>
              <a:t> on pages 171-174.</a:t>
            </a:r>
          </a:p>
          <a:p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course</a:t>
            </a:r>
            <a:r>
              <a:rPr lang="sv-SE" dirty="0"/>
              <a:t>, the source </a:t>
            </a:r>
            <a:r>
              <a:rPr lang="sv-SE" dirty="0" err="1"/>
              <a:t>code</a:t>
            </a:r>
            <a:r>
              <a:rPr lang="sv-SE" dirty="0"/>
              <a:t> is </a:t>
            </a:r>
            <a:r>
              <a:rPr lang="sv-SE" dirty="0" err="1"/>
              <a:t>available</a:t>
            </a:r>
            <a:r>
              <a:rPr lang="sv-SE" dirty="0"/>
              <a:t> in the </a:t>
            </a:r>
            <a:r>
              <a:rPr lang="sv-SE" dirty="0" err="1"/>
              <a:t>Github</a:t>
            </a:r>
            <a:r>
              <a:rPr lang="sv-SE" dirty="0"/>
              <a:t> repo for the </a:t>
            </a:r>
            <a:r>
              <a:rPr lang="sv-SE" dirty="0" err="1"/>
              <a:t>book</a:t>
            </a:r>
            <a:r>
              <a:rPr lang="sv-SE" dirty="0"/>
              <a:t>!</a:t>
            </a:r>
          </a:p>
          <a:p>
            <a:r>
              <a:rPr lang="sv-SE" dirty="0"/>
              <a:t>Link:</a:t>
            </a:r>
            <a:br>
              <a:rPr lang="sv-SE" dirty="0"/>
            </a:br>
            <a:r>
              <a:rPr lang="sv-SE" dirty="0">
                <a:ea typeface="+mn-lt"/>
                <a:cs typeface="+mn-lt"/>
                <a:hlinkClick r:id="rId2"/>
              </a:rPr>
              <a:t>https://github.com/Apress/RP2040-Assembly-Language-Programming/tree/main/Chapter%209</a:t>
            </a:r>
            <a:endParaRPr lang="sv-SE" dirty="0">
              <a:ea typeface="+mn-lt"/>
              <a:cs typeface="+mn-lt"/>
            </a:endParaRPr>
          </a:p>
          <a:p>
            <a:r>
              <a:rPr lang="sv-SE" dirty="0"/>
              <a:t>The program </a:t>
            </a:r>
            <a:r>
              <a:rPr lang="sv-SE" dirty="0" err="1"/>
              <a:t>controls</a:t>
            </a:r>
            <a:r>
              <a:rPr lang="sv-SE" dirty="0"/>
              <a:t> the output pins </a:t>
            </a:r>
            <a:r>
              <a:rPr lang="sv-SE" dirty="0" err="1"/>
              <a:t>without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C </a:t>
            </a:r>
            <a:r>
              <a:rPr lang="sv-SE" dirty="0" err="1"/>
              <a:t>functions</a:t>
            </a:r>
            <a:r>
              <a:rPr lang="sv-SE" dirty="0"/>
              <a:t>.</a:t>
            </a:r>
          </a:p>
          <a:p>
            <a:r>
              <a:rPr lang="sv-SE" dirty="0" err="1"/>
              <a:t>However</a:t>
            </a:r>
            <a:r>
              <a:rPr lang="sv-SE" dirty="0"/>
              <a:t>, C </a:t>
            </a:r>
            <a:r>
              <a:rPr lang="sv-SE" dirty="0" err="1"/>
              <a:t>function</a:t>
            </a:r>
            <a:r>
              <a:rPr lang="sv-SE" dirty="0"/>
              <a:t> </a:t>
            </a:r>
            <a:r>
              <a:rPr lang="sv-SE" dirty="0" err="1"/>
              <a:t>sleep_ms</a:t>
            </a:r>
            <a:r>
              <a:rPr lang="sv-SE" dirty="0"/>
              <a:t> is still </a:t>
            </a:r>
            <a:r>
              <a:rPr lang="sv-SE" dirty="0" err="1"/>
              <a:t>used</a:t>
            </a:r>
            <a:r>
              <a:rPr lang="sv-SE" dirty="0"/>
              <a:t> to make a </a:t>
            </a:r>
            <a:r>
              <a:rPr lang="sv-SE" dirty="0" err="1"/>
              <a:t>pause</a:t>
            </a:r>
            <a:r>
              <a:rPr lang="sv-SE" dirty="0"/>
              <a:t>.</a:t>
            </a:r>
          </a:p>
          <a:p>
            <a:r>
              <a:rPr lang="sv-SE" dirty="0" err="1"/>
              <a:t>Download</a:t>
            </a:r>
            <a:r>
              <a:rPr lang="sv-SE" dirty="0"/>
              <a:t> and test the program!</a:t>
            </a:r>
          </a:p>
        </p:txBody>
      </p:sp>
    </p:spTree>
    <p:extLst>
      <p:ext uri="{BB962C8B-B14F-4D97-AF65-F5344CB8AC3E}">
        <p14:creationId xmlns:p14="http://schemas.microsoft.com/office/powerpoint/2010/main" val="3338078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07950E-507A-C09C-FE4A-8F5B4B75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Recommended</a:t>
            </a:r>
            <a:r>
              <a:rPr lang="sv-SE" dirty="0"/>
              <a:t> </a:t>
            </a:r>
            <a:r>
              <a:rPr lang="sv-SE" dirty="0" err="1"/>
              <a:t>reading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368861D-40C9-4CD8-C46E-7A1144E5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sz="2400" dirty="0" err="1"/>
              <a:t>Chapter</a:t>
            </a:r>
            <a:r>
              <a:rPr lang="sv-SE" sz="2400" dirty="0"/>
              <a:t> 6 (Pages 99 – 120) in Stephen </a:t>
            </a:r>
            <a:r>
              <a:rPr lang="sv-SE" sz="2400" dirty="0" err="1"/>
              <a:t>Smith's</a:t>
            </a:r>
            <a:r>
              <a:rPr lang="sv-SE" sz="2400" dirty="0"/>
              <a:t> </a:t>
            </a:r>
            <a:r>
              <a:rPr lang="sv-SE" sz="2400" dirty="0" err="1"/>
              <a:t>book</a:t>
            </a:r>
            <a:endParaRPr lang="sv-SE" sz="2400" dirty="0"/>
          </a:p>
          <a:p>
            <a:r>
              <a:rPr lang="sv-SE" sz="2400" dirty="0" err="1"/>
              <a:t>Chapter</a:t>
            </a:r>
            <a:r>
              <a:rPr lang="sv-SE" sz="2400" dirty="0"/>
              <a:t> 9 (pages 161-175) in Stephen </a:t>
            </a:r>
            <a:r>
              <a:rPr lang="sv-SE" sz="2400" dirty="0" err="1"/>
              <a:t>Smith's</a:t>
            </a:r>
            <a:r>
              <a:rPr lang="sv-SE" sz="2400" dirty="0"/>
              <a:t> </a:t>
            </a:r>
            <a:r>
              <a:rPr lang="sv-SE" sz="2400" dirty="0" err="1"/>
              <a:t>book</a:t>
            </a:r>
            <a:r>
              <a:rPr lang="sv-SE" sz="2400" dirty="0"/>
              <a:t>.</a:t>
            </a:r>
          </a:p>
          <a:p>
            <a:r>
              <a:rPr lang="sv-SE" sz="2400" dirty="0"/>
              <a:t>Experiment </a:t>
            </a:r>
            <a:r>
              <a:rPr lang="sv-SE" sz="2400" dirty="0" err="1"/>
              <a:t>with</a:t>
            </a:r>
            <a:r>
              <a:rPr lang="sv-SE" sz="2400" dirty="0"/>
              <a:t> the </a:t>
            </a:r>
            <a:r>
              <a:rPr lang="sv-SE" sz="2400" dirty="0" err="1"/>
              <a:t>code</a:t>
            </a:r>
            <a:r>
              <a:rPr lang="sv-SE" sz="2400" dirty="0"/>
              <a:t>, and try to make the LEDs flash in different </a:t>
            </a:r>
            <a:r>
              <a:rPr lang="sv-SE" sz="2400" dirty="0" err="1"/>
              <a:t>patterns</a:t>
            </a:r>
            <a:r>
              <a:rPr lang="sv-SE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121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AE16555-3CD1-EBF0-A6D9-D2586CFB3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Inserting</a:t>
            </a:r>
            <a:r>
              <a:rPr lang="sv-SE" dirty="0"/>
              <a:t> a 32-bit </a:t>
            </a:r>
            <a:r>
              <a:rPr lang="sv-SE" dirty="0" err="1"/>
              <a:t>address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C5CC1C-B8A0-85C2-3228-BEFB8A6D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To </a:t>
            </a:r>
            <a:r>
              <a:rPr lang="sv-SE" dirty="0" err="1"/>
              <a:t>insert</a:t>
            </a:r>
            <a:r>
              <a:rPr lang="sv-SE" dirty="0"/>
              <a:t> 32-bit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8-bit </a:t>
            </a:r>
            <a:r>
              <a:rPr lang="sv-SE" dirty="0" err="1"/>
              <a:t>immediate</a:t>
            </a:r>
            <a:r>
              <a:rPr lang="sv-SE" dirty="0"/>
              <a:t> </a:t>
            </a:r>
            <a:r>
              <a:rPr lang="sv-SE" dirty="0" err="1"/>
              <a:t>operands</a:t>
            </a:r>
            <a:r>
              <a:rPr lang="sv-SE" dirty="0"/>
              <a:t>, 2 </a:t>
            </a:r>
            <a:r>
              <a:rPr lang="sv-SE" dirty="0" err="1"/>
              <a:t>hex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/operation must be </a:t>
            </a:r>
            <a:r>
              <a:rPr lang="sv-SE" dirty="0" err="1"/>
              <a:t>inserted</a:t>
            </a:r>
            <a:r>
              <a:rPr lang="sv-SE" dirty="0"/>
              <a:t> 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shifted</a:t>
            </a:r>
            <a:r>
              <a:rPr lang="sv-SE" dirty="0"/>
              <a:t> to the </a:t>
            </a:r>
            <a:r>
              <a:rPr lang="sv-SE" dirty="0" err="1"/>
              <a:t>left</a:t>
            </a:r>
            <a:r>
              <a:rPr lang="sv-SE" dirty="0"/>
              <a:t>.</a:t>
            </a:r>
          </a:p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>
                <a:ea typeface="+mn-lt"/>
                <a:cs typeface="+mn-lt"/>
              </a:rPr>
              <a:t>Inserting</a:t>
            </a:r>
            <a:r>
              <a:rPr lang="sv-SE" dirty="0">
                <a:ea typeface="+mn-lt"/>
                <a:cs typeface="+mn-lt"/>
              </a:rPr>
              <a:t> the </a:t>
            </a:r>
            <a:r>
              <a:rPr lang="sv-SE" dirty="0" err="1">
                <a:ea typeface="+mn-lt"/>
                <a:cs typeface="+mn-lt"/>
              </a:rPr>
              <a:t>address</a:t>
            </a:r>
            <a:r>
              <a:rPr lang="sv-SE" dirty="0">
                <a:ea typeface="+mn-lt"/>
                <a:cs typeface="+mn-lt"/>
              </a:rPr>
              <a:t> 0xd0000014 </a:t>
            </a:r>
            <a:r>
              <a:rPr lang="sv-SE" dirty="0" err="1">
                <a:ea typeface="+mn-lt"/>
                <a:cs typeface="+mn-lt"/>
              </a:rPr>
              <a:t>into</a:t>
            </a:r>
            <a:r>
              <a:rPr lang="sv-SE" dirty="0">
                <a:ea typeface="+mn-lt"/>
                <a:cs typeface="+mn-lt"/>
              </a:rPr>
              <a:t> register R2:</a:t>
            </a:r>
            <a:br>
              <a:rPr lang="sv-SE" dirty="0">
                <a:ea typeface="+mn-lt"/>
                <a:cs typeface="+mn-lt"/>
              </a:rPr>
            </a:br>
            <a:r>
              <a:rPr lang="sv-SE" dirty="0">
                <a:ea typeface="+mn-lt"/>
                <a:cs typeface="+mn-lt"/>
              </a:rPr>
              <a:t>MOV R2, #0xd0</a:t>
            </a:r>
            <a:br>
              <a:rPr lang="sv-SE" dirty="0">
                <a:ea typeface="+mn-lt"/>
                <a:cs typeface="+mn-lt"/>
              </a:rPr>
            </a:br>
            <a:r>
              <a:rPr lang="sv-SE" dirty="0">
                <a:ea typeface="+mn-lt"/>
                <a:cs typeface="+mn-lt"/>
              </a:rPr>
              <a:t>LSL R2, R2, #24       @ </a:t>
            </a:r>
            <a:r>
              <a:rPr lang="sv-SE" dirty="0" err="1">
                <a:ea typeface="+mn-lt"/>
                <a:cs typeface="+mn-lt"/>
              </a:rPr>
              <a:t>becomes</a:t>
            </a:r>
            <a:r>
              <a:rPr lang="sv-SE" dirty="0">
                <a:ea typeface="+mn-lt"/>
                <a:cs typeface="+mn-lt"/>
              </a:rPr>
              <a:t> 0xd0000000</a:t>
            </a:r>
            <a:br>
              <a:rPr lang="sv-SE" dirty="0">
                <a:ea typeface="+mn-lt"/>
                <a:cs typeface="+mn-lt"/>
              </a:rPr>
            </a:br>
            <a:r>
              <a:rPr lang="sv-SE" dirty="0">
                <a:ea typeface="+mn-lt"/>
                <a:cs typeface="+mn-lt"/>
              </a:rPr>
              <a:t>ADD R2, #0x14</a:t>
            </a:r>
          </a:p>
          <a:p>
            <a:r>
              <a:rPr lang="sv-SE" dirty="0"/>
              <a:t>In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case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lot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zeros</a:t>
            </a:r>
            <a:r>
              <a:rPr lang="sv-SE" dirty="0"/>
              <a:t> in the </a:t>
            </a:r>
            <a:r>
              <a:rPr lang="sv-SE" dirty="0" err="1"/>
              <a:t>middle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number</a:t>
            </a:r>
            <a:r>
              <a:rPr lang="sv-SE" dirty="0"/>
              <a:t>.</a:t>
            </a:r>
          </a:p>
          <a:p>
            <a:r>
              <a:rPr lang="sv-SE" dirty="0" err="1"/>
              <a:t>Exercise</a:t>
            </a:r>
            <a:r>
              <a:rPr lang="sv-SE" dirty="0"/>
              <a:t>: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 </a:t>
            </a:r>
            <a:r>
              <a:rPr lang="sv-SE" dirty="0" err="1"/>
              <a:t>insert</a:t>
            </a:r>
            <a:r>
              <a:rPr lang="sv-SE" dirty="0"/>
              <a:t> the </a:t>
            </a:r>
            <a:r>
              <a:rPr lang="sv-SE" dirty="0" err="1"/>
              <a:t>address</a:t>
            </a:r>
            <a:r>
              <a:rPr lang="sv-SE" dirty="0"/>
              <a:t> 0x</a:t>
            </a:r>
            <a:r>
              <a:rPr lang="sv-SE" dirty="0">
                <a:ea typeface="+mn-lt"/>
                <a:cs typeface="+mn-lt"/>
              </a:rPr>
              <a:t>fffff1d0 </a:t>
            </a:r>
            <a:r>
              <a:rPr lang="sv-SE" dirty="0" err="1">
                <a:ea typeface="+mn-lt"/>
                <a:cs typeface="+mn-lt"/>
              </a:rPr>
              <a:t>into</a:t>
            </a:r>
            <a:r>
              <a:rPr lang="sv-SE" dirty="0">
                <a:ea typeface="+mn-lt"/>
                <a:cs typeface="+mn-lt"/>
              </a:rPr>
              <a:t> a register?</a:t>
            </a:r>
          </a:p>
        </p:txBody>
      </p:sp>
    </p:spTree>
    <p:extLst>
      <p:ext uri="{BB962C8B-B14F-4D97-AF65-F5344CB8AC3E}">
        <p14:creationId xmlns:p14="http://schemas.microsoft.com/office/powerpoint/2010/main" val="3893626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07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EBEAD0-6289-F5DC-6A24-C973C3AE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0399"/>
            <a:ext cx="10241280" cy="1234440"/>
          </a:xfrm>
        </p:spPr>
        <p:txBody>
          <a:bodyPr/>
          <a:lstStyle/>
          <a:p>
            <a:r>
              <a:rPr lang="sv-SE" dirty="0" err="1"/>
              <a:t>Loading</a:t>
            </a:r>
            <a:r>
              <a:rPr lang="sv-SE" dirty="0"/>
              <a:t> and </a:t>
            </a:r>
            <a:r>
              <a:rPr lang="sv-SE" dirty="0" err="1"/>
              <a:t>storing</a:t>
            </a:r>
            <a:r>
              <a:rPr lang="sv-SE" dirty="0"/>
              <a:t> data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03939F1-B4C2-9874-9E2B-0B925ABD2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8587"/>
            <a:ext cx="10241280" cy="4549287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The </a:t>
            </a:r>
            <a:r>
              <a:rPr lang="sv-SE" dirty="0" err="1"/>
              <a:t>following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 to read and store data:</a:t>
            </a:r>
          </a:p>
          <a:p>
            <a:pPr lvl="1"/>
            <a:r>
              <a:rPr lang="sv-SE" dirty="0"/>
              <a:t>STR R1, [R2]     @Stores the </a:t>
            </a:r>
            <a:r>
              <a:rPr lang="sv-SE" dirty="0" err="1"/>
              <a:t>number</a:t>
            </a:r>
            <a:r>
              <a:rPr lang="sv-SE" dirty="0"/>
              <a:t> in register R1 in </a:t>
            </a:r>
            <a:r>
              <a:rPr lang="sv-SE" dirty="0" err="1"/>
              <a:t>memory</a:t>
            </a:r>
            <a:r>
              <a:rPr lang="sv-SE" dirty="0"/>
              <a:t> on </a:t>
            </a:r>
            <a:r>
              <a:rPr lang="sv-SE" dirty="0" err="1"/>
              <a:t>address</a:t>
            </a:r>
            <a:r>
              <a:rPr lang="sv-SE" dirty="0"/>
              <a:t> R2</a:t>
            </a:r>
          </a:p>
          <a:p>
            <a:pPr lvl="1"/>
            <a:r>
              <a:rPr lang="sv-SE" dirty="0"/>
              <a:t>LDR R1, [R2]    @Load the </a:t>
            </a:r>
            <a:r>
              <a:rPr lang="sv-SE" dirty="0" err="1"/>
              <a:t>number</a:t>
            </a:r>
            <a:r>
              <a:rPr lang="sv-SE" dirty="0"/>
              <a:t> on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R2 </a:t>
            </a:r>
            <a:r>
              <a:rPr lang="sv-SE" dirty="0" err="1"/>
              <a:t>into</a:t>
            </a:r>
            <a:r>
              <a:rPr lang="sv-SE" dirty="0"/>
              <a:t> register R1</a:t>
            </a:r>
          </a:p>
          <a:p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essentially</a:t>
            </a:r>
            <a:r>
              <a:rPr lang="sv-SE" dirty="0"/>
              <a:t> the same as LEGv8's STUR and LDUR.</a:t>
            </a:r>
          </a:p>
          <a:p>
            <a:r>
              <a:rPr lang="sv-SE" dirty="0" err="1"/>
              <a:t>Example</a:t>
            </a:r>
            <a:r>
              <a:rPr lang="sv-SE" dirty="0"/>
              <a:t>: </a:t>
            </a:r>
            <a:br>
              <a:rPr lang="sv-SE" dirty="0"/>
            </a:br>
            <a:r>
              <a:rPr lang="sv-SE" dirty="0">
                <a:ea typeface="+mn-lt"/>
                <a:cs typeface="+mn-lt"/>
              </a:rPr>
              <a:t>MOV R2, #0xd0 </a:t>
            </a:r>
            <a:br>
              <a:rPr lang="sv-SE" dirty="0">
                <a:ea typeface="+mn-lt"/>
                <a:cs typeface="+mn-lt"/>
              </a:rPr>
            </a:br>
            <a:r>
              <a:rPr lang="sv-SE" dirty="0">
                <a:ea typeface="+mn-lt"/>
                <a:cs typeface="+mn-lt"/>
              </a:rPr>
              <a:t>LSL R2, R2, #24       @ </a:t>
            </a:r>
            <a:r>
              <a:rPr lang="sv-SE" dirty="0" err="1">
                <a:ea typeface="+mn-lt"/>
                <a:cs typeface="+mn-lt"/>
              </a:rPr>
              <a:t>becomes</a:t>
            </a:r>
            <a:r>
              <a:rPr lang="sv-SE" dirty="0">
                <a:ea typeface="+mn-lt"/>
                <a:cs typeface="+mn-lt"/>
              </a:rPr>
              <a:t> 0xd0000000 </a:t>
            </a:r>
            <a:br>
              <a:rPr lang="sv-SE" dirty="0">
                <a:ea typeface="+mn-lt"/>
                <a:cs typeface="+mn-lt"/>
              </a:rPr>
            </a:br>
            <a:r>
              <a:rPr lang="sv-SE" dirty="0">
                <a:ea typeface="+mn-lt"/>
                <a:cs typeface="+mn-lt"/>
              </a:rPr>
              <a:t>ADD R2, #0x14</a:t>
            </a:r>
            <a:br>
              <a:rPr lang="sv-SE" dirty="0">
                <a:ea typeface="+mn-lt"/>
                <a:cs typeface="+mn-lt"/>
              </a:rPr>
            </a:br>
            <a:r>
              <a:rPr lang="sv-SE" dirty="0"/>
              <a:t>MOV R1, #89</a:t>
            </a:r>
            <a:br>
              <a:rPr lang="sv-SE" dirty="0"/>
            </a:br>
            <a:r>
              <a:rPr lang="sv-SE" dirty="0"/>
              <a:t>STR R1, [R2]</a:t>
            </a:r>
            <a:br>
              <a:rPr lang="sv-SE" dirty="0"/>
            </a:br>
            <a:r>
              <a:rPr lang="sv-SE" dirty="0"/>
              <a:t>MOV R2, #55</a:t>
            </a:r>
            <a:br>
              <a:rPr lang="sv-SE" dirty="0"/>
            </a:br>
            <a:r>
              <a:rPr lang="sv-SE" dirty="0"/>
              <a:t>STR R2, [R2, #4]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8840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F95F77-FED8-F134-962D-88CB93FF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section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747FF9-9353-1E2B-DE28-522CFF27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A data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defined</a:t>
            </a:r>
            <a:r>
              <a:rPr lang="sv-SE" dirty="0"/>
              <a:t> inside the </a:t>
            </a:r>
            <a:r>
              <a:rPr lang="sv-SE" dirty="0" err="1"/>
              <a:t>Assembly</a:t>
            </a:r>
            <a:r>
              <a:rPr lang="sv-SE" dirty="0"/>
              <a:t> source </a:t>
            </a:r>
            <a:r>
              <a:rPr lang="sv-SE" dirty="0" err="1"/>
              <a:t>file</a:t>
            </a:r>
            <a:r>
              <a:rPr lang="sv-SE" dirty="0"/>
              <a:t>.</a:t>
            </a:r>
          </a:p>
          <a:p>
            <a:r>
              <a:rPr lang="sv-SE" dirty="0"/>
              <a:t>The data </a:t>
            </a:r>
            <a:r>
              <a:rPr lang="sv-SE" dirty="0" err="1"/>
              <a:t>section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contain</a:t>
            </a:r>
            <a:r>
              <a:rPr lang="sv-SE" dirty="0"/>
              <a:t>, for </a:t>
            </a:r>
            <a:r>
              <a:rPr lang="sv-SE" dirty="0" err="1"/>
              <a:t>example</a:t>
            </a:r>
            <a:r>
              <a:rPr lang="sv-SE" dirty="0"/>
              <a:t>, ASCII strings, </a:t>
            </a:r>
            <a:r>
              <a:rPr lang="sv-SE" dirty="0" err="1"/>
              <a:t>arrays</a:t>
            </a:r>
            <a:r>
              <a:rPr lang="sv-SE" dirty="0"/>
              <a:t> or blocks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allocated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, read </a:t>
            </a:r>
            <a:r>
              <a:rPr lang="sv-SE" dirty="0" err="1"/>
              <a:t>more</a:t>
            </a:r>
            <a:r>
              <a:rPr lang="sv-SE" dirty="0"/>
              <a:t> in Smith, pages 100-104 .</a:t>
            </a:r>
          </a:p>
          <a:p>
            <a:r>
              <a:rPr lang="sv-SE" dirty="0" err="1"/>
              <a:t>Example</a:t>
            </a:r>
            <a:r>
              <a:rPr lang="sv-SE" dirty="0"/>
              <a:t> from the Hello World-</a:t>
            </a:r>
            <a:r>
              <a:rPr lang="sv-SE" dirty="0" err="1"/>
              <a:t>example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>
                <a:ea typeface="+mn-lt"/>
                <a:cs typeface="+mn-lt"/>
              </a:rPr>
              <a:t>.data</a:t>
            </a:r>
            <a:br>
              <a:rPr lang="sv-SE" dirty="0">
                <a:ea typeface="+mn-lt"/>
                <a:cs typeface="+mn-lt"/>
              </a:rPr>
            </a:br>
            <a:r>
              <a:rPr lang="sv-SE" dirty="0">
                <a:ea typeface="+mn-lt"/>
                <a:cs typeface="+mn-lt"/>
              </a:rPr>
              <a:t>.</a:t>
            </a:r>
            <a:r>
              <a:rPr lang="sv-SE" dirty="0" err="1">
                <a:ea typeface="+mn-lt"/>
                <a:cs typeface="+mn-lt"/>
              </a:rPr>
              <a:t>align</a:t>
            </a:r>
            <a:r>
              <a:rPr lang="sv-SE" dirty="0">
                <a:ea typeface="+mn-lt"/>
                <a:cs typeface="+mn-lt"/>
              </a:rPr>
              <a:t> 4 @ </a:t>
            </a:r>
            <a:r>
              <a:rPr lang="sv-SE" dirty="0" err="1">
                <a:ea typeface="+mn-lt"/>
                <a:cs typeface="+mn-lt"/>
              </a:rPr>
              <a:t>necessary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alignment</a:t>
            </a:r>
            <a:br>
              <a:rPr lang="sv-SE" dirty="0">
                <a:ea typeface="+mn-lt"/>
                <a:cs typeface="+mn-lt"/>
              </a:rPr>
            </a:br>
            <a:r>
              <a:rPr lang="sv-SE" dirty="0" err="1">
                <a:ea typeface="+mn-lt"/>
                <a:cs typeface="+mn-lt"/>
              </a:rPr>
              <a:t>helloworld</a:t>
            </a:r>
            <a:r>
              <a:rPr lang="sv-SE" dirty="0">
                <a:ea typeface="+mn-lt"/>
                <a:cs typeface="+mn-lt"/>
              </a:rPr>
              <a:t>: .</a:t>
            </a:r>
            <a:r>
              <a:rPr lang="sv-SE" dirty="0" err="1">
                <a:ea typeface="+mn-lt"/>
                <a:cs typeface="+mn-lt"/>
              </a:rPr>
              <a:t>asciz</a:t>
            </a:r>
            <a:r>
              <a:rPr lang="sv-SE" dirty="0">
                <a:ea typeface="+mn-lt"/>
                <a:cs typeface="+mn-lt"/>
              </a:rPr>
              <a:t> "Hello World %d\n"</a:t>
            </a:r>
            <a:endParaRPr lang="sv-SE" dirty="0"/>
          </a:p>
          <a:p>
            <a:r>
              <a:rPr lang="sv-SE" dirty="0"/>
              <a:t>.</a:t>
            </a:r>
            <a:r>
              <a:rPr lang="sv-SE" dirty="0" err="1"/>
              <a:t>asciz</a:t>
            </a:r>
            <a:r>
              <a:rPr lang="sv-SE" dirty="0"/>
              <a:t> </a:t>
            </a:r>
            <a:r>
              <a:rPr lang="sv-SE" dirty="0" err="1"/>
              <a:t>means</a:t>
            </a:r>
            <a:r>
              <a:rPr lang="sv-SE" dirty="0"/>
              <a:t> an ASCII string </a:t>
            </a:r>
            <a:r>
              <a:rPr lang="sv-SE" dirty="0" err="1"/>
              <a:t>with</a:t>
            </a:r>
            <a:r>
              <a:rPr lang="sv-SE" dirty="0"/>
              <a:t> a </a:t>
            </a:r>
            <a:r>
              <a:rPr lang="sv-SE" dirty="0" err="1"/>
              <a:t>zero</a:t>
            </a:r>
            <a:r>
              <a:rPr lang="sv-SE" dirty="0"/>
              <a:t> termination </a:t>
            </a:r>
            <a:r>
              <a:rPr lang="sv-SE" dirty="0" err="1"/>
              <a:t>character</a:t>
            </a:r>
            <a:r>
              <a:rPr lang="sv-SE" dirty="0"/>
              <a:t> (new </a:t>
            </a:r>
            <a:r>
              <a:rPr lang="sv-SE" dirty="0" err="1"/>
              <a:t>line</a:t>
            </a:r>
            <a:r>
              <a:rPr lang="sv-SE" dirty="0"/>
              <a:t>)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9298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FBBBFD-ACAC-0DDC-4EEA-4EDB777A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PC relative </a:t>
            </a:r>
            <a:r>
              <a:rPr lang="sv-SE" dirty="0" err="1"/>
              <a:t>addressing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2A26618-94F6-424C-CFA6-5A5BA472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If data is in the data </a:t>
            </a:r>
            <a:r>
              <a:rPr lang="sv-SE" dirty="0" err="1"/>
              <a:t>section</a:t>
            </a:r>
            <a:r>
              <a:rPr lang="sv-SE" dirty="0"/>
              <a:t>, it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easily</a:t>
            </a:r>
            <a:r>
              <a:rPr lang="sv-SE" dirty="0"/>
              <a:t> </a:t>
            </a:r>
            <a:r>
              <a:rPr lang="sv-SE" dirty="0" err="1"/>
              <a:t>accessed</a:t>
            </a:r>
            <a:r>
              <a:rPr lang="sv-SE" dirty="0"/>
              <a:t> by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 relative to the PC.</a:t>
            </a:r>
          </a:p>
          <a:p>
            <a:r>
              <a:rPr lang="sv-SE" dirty="0"/>
              <a:t>The assembler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give</a:t>
            </a:r>
            <a:r>
              <a:rPr lang="sv-SE" dirty="0"/>
              <a:t>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useful</a:t>
            </a:r>
            <a:r>
              <a:rPr lang="sv-SE" dirty="0"/>
              <a:t> </a:t>
            </a:r>
            <a:r>
              <a:rPr lang="sv-SE" dirty="0" err="1"/>
              <a:t>help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!</a:t>
            </a:r>
          </a:p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ldr</a:t>
            </a:r>
            <a:r>
              <a:rPr lang="sv-SE" dirty="0"/>
              <a:t> r0, =</a:t>
            </a:r>
            <a:r>
              <a:rPr lang="sv-SE" dirty="0" err="1"/>
              <a:t>helloworld</a:t>
            </a:r>
            <a:endParaRPr lang="sv-SE" dirty="0"/>
          </a:p>
          <a:p>
            <a:r>
              <a:rPr lang="sv-SE" dirty="0" err="1"/>
              <a:t>Loads</a:t>
            </a:r>
            <a:r>
              <a:rPr lang="sv-SE" dirty="0"/>
              <a:t> the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character</a:t>
            </a:r>
            <a:r>
              <a:rPr lang="sv-SE" dirty="0"/>
              <a:t> in the string</a:t>
            </a:r>
          </a:p>
          <a:p>
            <a:r>
              <a:rPr lang="sv-SE" dirty="0"/>
              <a:t>The assembler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translated</a:t>
            </a:r>
            <a:r>
              <a:rPr lang="sv-SE" dirty="0"/>
              <a:t> the </a:t>
            </a:r>
            <a:r>
              <a:rPr lang="sv-SE" dirty="0" err="1"/>
              <a:t>instruction</a:t>
            </a:r>
            <a:r>
              <a:rPr lang="sv-SE" dirty="0"/>
              <a:t> to </a:t>
            </a:r>
            <a:r>
              <a:rPr lang="sv-SE" dirty="0" err="1"/>
              <a:t>something</a:t>
            </a:r>
            <a:r>
              <a:rPr lang="sv-SE" dirty="0"/>
              <a:t> like:</a:t>
            </a:r>
            <a:br>
              <a:rPr lang="sv-SE" dirty="0"/>
            </a:br>
            <a:r>
              <a:rPr lang="sv-SE" dirty="0"/>
              <a:t>LDR R0, [PC, #32]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9363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758B87-9183-3AD5-7C85-C0274CA1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Assembly</a:t>
            </a:r>
            <a:r>
              <a:rPr lang="sv-SE" dirty="0"/>
              <a:t> and </a:t>
            </a:r>
            <a:r>
              <a:rPr lang="sv-SE" dirty="0" err="1"/>
              <a:t>disassembly</a:t>
            </a:r>
          </a:p>
        </p:txBody>
      </p:sp>
      <p:pic>
        <p:nvPicPr>
          <p:cNvPr id="4" name="Bildobjekt 4" descr="En bild som visar text&#10;&#10;Automatiskt genererad beskrivning">
            <a:extLst>
              <a:ext uri="{FF2B5EF4-FFF2-40B4-BE49-F238E27FC236}">
                <a16:creationId xmlns:a16="http://schemas.microsoft.com/office/drawing/2014/main" id="{041BE595-0229-87BC-9795-C17AF70EB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027" y="2088003"/>
            <a:ext cx="6276360" cy="2139745"/>
          </a:xfrm>
        </p:spPr>
      </p:pic>
      <p:pic>
        <p:nvPicPr>
          <p:cNvPr id="5" name="Bildobjekt 5" descr="En bild som visar text&#10;&#10;Automatiskt genererad beskrivning">
            <a:extLst>
              <a:ext uri="{FF2B5EF4-FFF2-40B4-BE49-F238E27FC236}">
                <a16:creationId xmlns:a16="http://schemas.microsoft.com/office/drawing/2014/main" id="{D9D5E9DA-3EFA-0755-9248-72B0BDCAA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42" y="4761084"/>
            <a:ext cx="6098457" cy="1354767"/>
          </a:xfrm>
          <a:prstGeom prst="rect">
            <a:avLst/>
          </a:prstGeom>
        </p:spPr>
      </p:pic>
      <p:cxnSp>
        <p:nvCxnSpPr>
          <p:cNvPr id="6" name="Rak pilkoppling 5">
            <a:extLst>
              <a:ext uri="{FF2B5EF4-FFF2-40B4-BE49-F238E27FC236}">
                <a16:creationId xmlns:a16="http://schemas.microsoft.com/office/drawing/2014/main" id="{8FC5BE8B-F011-43F4-F372-62DEA9F9D36D}"/>
              </a:ext>
            </a:extLst>
          </p:cNvPr>
          <p:cNvCxnSpPr/>
          <p:nvPr/>
        </p:nvCxnSpPr>
        <p:spPr>
          <a:xfrm flipV="1">
            <a:off x="612058" y="4422056"/>
            <a:ext cx="10459062" cy="36872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83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E79E375-CD63-ECB9-F0DF-77B7F6AD3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Arrays in the .data </a:t>
            </a:r>
            <a:r>
              <a:rPr lang="sv-SE" dirty="0" err="1"/>
              <a:t>section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C288AC7-DC80-D0EE-AEC1-E4CA2DDDB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An </a:t>
            </a:r>
            <a:r>
              <a:rPr lang="sv-SE" dirty="0" err="1"/>
              <a:t>array</a:t>
            </a:r>
            <a:r>
              <a:rPr lang="sv-SE" dirty="0"/>
              <a:t> is </a:t>
            </a:r>
            <a:r>
              <a:rPr lang="sv-SE" dirty="0" err="1"/>
              <a:t>easy</a:t>
            </a:r>
            <a:r>
              <a:rPr lang="sv-SE" dirty="0"/>
              <a:t> to </a:t>
            </a:r>
            <a:r>
              <a:rPr lang="sv-SE" dirty="0" err="1"/>
              <a:t>define</a:t>
            </a:r>
            <a:r>
              <a:rPr lang="sv-SE" dirty="0"/>
              <a:t> in the .data </a:t>
            </a:r>
            <a:r>
              <a:rPr lang="sv-SE" dirty="0" err="1"/>
              <a:t>section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>
                <a:latin typeface="Courier New"/>
                <a:ea typeface="+mn-lt"/>
                <a:cs typeface="+mn-lt"/>
              </a:rPr>
              <a:t>.data</a:t>
            </a:r>
            <a:br>
              <a:rPr lang="sv-SE" dirty="0">
                <a:latin typeface="Courier New"/>
                <a:ea typeface="+mn-lt"/>
                <a:cs typeface="+mn-lt"/>
              </a:rPr>
            </a:br>
            <a:r>
              <a:rPr lang="sv-SE" dirty="0">
                <a:latin typeface="Courier New"/>
                <a:ea typeface="+mn-lt"/>
                <a:cs typeface="+mn-lt"/>
              </a:rPr>
              <a:t>.</a:t>
            </a:r>
            <a:r>
              <a:rPr lang="sv-SE" dirty="0" err="1">
                <a:latin typeface="Courier New"/>
                <a:ea typeface="+mn-lt"/>
                <a:cs typeface="+mn-lt"/>
              </a:rPr>
              <a:t>align</a:t>
            </a:r>
            <a:r>
              <a:rPr lang="sv-SE" dirty="0">
                <a:latin typeface="Courier New"/>
                <a:ea typeface="+mn-lt"/>
                <a:cs typeface="+mn-lt"/>
              </a:rPr>
              <a:t> 4</a:t>
            </a:r>
            <a:br>
              <a:rPr lang="sv-SE" dirty="0">
                <a:latin typeface="Courier New"/>
                <a:ea typeface="+mn-lt"/>
                <a:cs typeface="+mn-lt"/>
              </a:rPr>
            </a:br>
            <a:r>
              <a:rPr lang="sv-SE" dirty="0" err="1">
                <a:latin typeface="Courier New"/>
                <a:ea typeface="+mn-lt"/>
                <a:cs typeface="+mn-lt"/>
              </a:rPr>
              <a:t>my_array</a:t>
            </a:r>
            <a:r>
              <a:rPr lang="sv-SE" dirty="0">
                <a:latin typeface="Courier New"/>
                <a:ea typeface="+mn-lt"/>
                <a:cs typeface="+mn-lt"/>
              </a:rPr>
              <a:t>: .</a:t>
            </a:r>
            <a:r>
              <a:rPr lang="sv-SE" dirty="0" err="1">
                <a:latin typeface="Courier New"/>
                <a:ea typeface="+mn-lt"/>
                <a:cs typeface="+mn-lt"/>
              </a:rPr>
              <a:t>word</a:t>
            </a:r>
            <a:r>
              <a:rPr lang="sv-SE" dirty="0">
                <a:latin typeface="Courier New"/>
                <a:ea typeface="+mn-lt"/>
                <a:cs typeface="+mn-lt"/>
              </a:rPr>
              <a:t> 243, 544, 89, 3498</a:t>
            </a:r>
          </a:p>
          <a:p>
            <a:r>
              <a:rPr lang="sv-SE" dirty="0" err="1"/>
              <a:t>Use</a:t>
            </a:r>
            <a:r>
              <a:rPr lang="sv-SE" dirty="0"/>
              <a:t> the LDR </a:t>
            </a:r>
            <a:r>
              <a:rPr lang="sv-SE" dirty="0" err="1"/>
              <a:t>instruction</a:t>
            </a:r>
            <a:r>
              <a:rPr lang="sv-SE" dirty="0"/>
              <a:t> to get the </a:t>
            </a:r>
            <a:r>
              <a:rPr lang="sv-SE" dirty="0" err="1"/>
              <a:t>address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first</a:t>
            </a:r>
            <a:r>
              <a:rPr lang="sv-SE" dirty="0"/>
              <a:t> element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array</a:t>
            </a:r>
            <a:r>
              <a:rPr lang="sv-SE" dirty="0"/>
              <a:t>:</a:t>
            </a:r>
            <a:br>
              <a:rPr lang="en-US" dirty="0"/>
            </a:br>
            <a:r>
              <a:rPr lang="sv-SE" dirty="0">
                <a:latin typeface="Courier New"/>
                <a:cs typeface="Courier New"/>
              </a:rPr>
              <a:t>LDR R0, =</a:t>
            </a:r>
            <a:r>
              <a:rPr lang="sv-SE" dirty="0" err="1">
                <a:latin typeface="Courier New"/>
                <a:cs typeface="Courier New"/>
              </a:rPr>
              <a:t>my_array</a:t>
            </a:r>
            <a:endParaRPr lang="sv-SE" dirty="0">
              <a:latin typeface="Courier New"/>
              <a:cs typeface="Courier New"/>
            </a:endParaRPr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get the elements in the </a:t>
            </a:r>
            <a:r>
              <a:rPr lang="sv-SE" dirty="0" err="1"/>
              <a:t>array</a:t>
            </a:r>
            <a:r>
              <a:rPr lang="sv-SE" dirty="0"/>
              <a:t> by </a:t>
            </a:r>
            <a:r>
              <a:rPr lang="sv-SE" dirty="0" err="1"/>
              <a:t>using</a:t>
            </a:r>
            <a:r>
              <a:rPr lang="sv-SE" dirty="0"/>
              <a:t> the LDR </a:t>
            </a:r>
            <a:r>
              <a:rPr lang="sv-SE" dirty="0" err="1"/>
              <a:t>instruction</a:t>
            </a:r>
            <a:r>
              <a:rPr lang="sv-SE" dirty="0"/>
              <a:t>, for </a:t>
            </a:r>
            <a:r>
              <a:rPr lang="sv-SE" dirty="0" err="1"/>
              <a:t>example</a:t>
            </a:r>
            <a:r>
              <a:rPr lang="sv-SE" dirty="0"/>
              <a:t>:</a:t>
            </a:r>
            <a:br>
              <a:rPr lang="en-US" dirty="0"/>
            </a:br>
            <a:r>
              <a:rPr lang="sv-SE" dirty="0">
                <a:latin typeface="Courier New"/>
                <a:cs typeface="Courier New"/>
              </a:rPr>
              <a:t>LDR R1, [R0, #(3*2)]   %Get the </a:t>
            </a:r>
            <a:r>
              <a:rPr lang="sv-SE" dirty="0" err="1">
                <a:latin typeface="Courier New"/>
                <a:cs typeface="Courier New"/>
              </a:rPr>
              <a:t>third</a:t>
            </a:r>
            <a:r>
              <a:rPr lang="sv-SE" dirty="0">
                <a:latin typeface="Courier New"/>
                <a:cs typeface="Courier New"/>
              </a:rPr>
              <a:t> element (index 2)</a:t>
            </a:r>
          </a:p>
        </p:txBody>
      </p:sp>
    </p:spTree>
    <p:extLst>
      <p:ext uri="{BB962C8B-B14F-4D97-AF65-F5344CB8AC3E}">
        <p14:creationId xmlns:p14="http://schemas.microsoft.com/office/powerpoint/2010/main" val="134290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DAD1C6-31F4-5E63-7F06-B31B55B9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Loading</a:t>
            </a:r>
            <a:r>
              <a:rPr lang="sv-SE" dirty="0"/>
              <a:t> from </a:t>
            </a:r>
            <a:r>
              <a:rPr lang="sv-SE" dirty="0" err="1"/>
              <a:t>array</a:t>
            </a:r>
          </a:p>
        </p:txBody>
      </p:sp>
      <p:pic>
        <p:nvPicPr>
          <p:cNvPr id="5" name="Bildobjekt 5" descr="En bild som visar text&#10;&#10;Automatiskt genererad beskrivning">
            <a:extLst>
              <a:ext uri="{FF2B5EF4-FFF2-40B4-BE49-F238E27FC236}">
                <a16:creationId xmlns:a16="http://schemas.microsoft.com/office/drawing/2014/main" id="{1D8B4A4B-EB78-9AFE-D3D8-A74F7E254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64517"/>
            <a:ext cx="8581103" cy="3217224"/>
          </a:xfrm>
          <a:prstGeom prst="rect">
            <a:avLst/>
          </a:prstGeom>
        </p:spPr>
      </p:pic>
      <p:sp>
        <p:nvSpPr>
          <p:cNvPr id="7" name="Platshållare för innehåll 2">
            <a:extLst>
              <a:ext uri="{FF2B5EF4-FFF2-40B4-BE49-F238E27FC236}">
                <a16:creationId xmlns:a16="http://schemas.microsoft.com/office/drawing/2014/main" id="{86AB5425-73EC-8598-5FAF-D823BFAC8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729" y="5528974"/>
            <a:ext cx="8188795" cy="82532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example</a:t>
            </a:r>
            <a:r>
              <a:rPr lang="sv-SE" dirty="0"/>
              <a:t> is from the </a:t>
            </a:r>
            <a:r>
              <a:rPr lang="sv-SE" dirty="0" err="1"/>
              <a:t>CPULator</a:t>
            </a:r>
            <a:r>
              <a:rPr lang="sv-SE" dirty="0"/>
              <a:t> ARM v7 </a:t>
            </a:r>
            <a:r>
              <a:rPr lang="sv-SE" dirty="0" err="1"/>
              <a:t>emulation</a:t>
            </a:r>
            <a:r>
              <a:rPr lang="sv-SE" dirty="0"/>
              <a:t>,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works</a:t>
            </a:r>
            <a:r>
              <a:rPr lang="sv-SE" dirty="0"/>
              <a:t> on the Pico!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8535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Linnéuniversitetet">
      <a:dk1>
        <a:sysClr val="windowText" lastClr="000000"/>
      </a:dk1>
      <a:lt1>
        <a:sysClr val="window" lastClr="FFFFFF"/>
      </a:lt1>
      <a:dk2>
        <a:srgbClr val="333333"/>
      </a:dk2>
      <a:lt2>
        <a:srgbClr val="E0DED8"/>
      </a:lt2>
      <a:accent1>
        <a:srgbClr val="FFE000"/>
      </a:accent1>
      <a:accent2>
        <a:srgbClr val="F142BF"/>
      </a:accent2>
      <a:accent3>
        <a:srgbClr val="4CC010"/>
      </a:accent3>
      <a:accent4>
        <a:srgbClr val="B281FE"/>
      </a:accent4>
      <a:accent5>
        <a:srgbClr val="56C5FF"/>
      </a:accent5>
      <a:accent6>
        <a:srgbClr val="FF963E"/>
      </a:accent6>
      <a:hlink>
        <a:srgbClr val="0563C1"/>
      </a:hlink>
      <a:folHlink>
        <a:srgbClr val="954F72"/>
      </a:folHlink>
    </a:clrScheme>
    <a:fontScheme name="Linnéuniversitete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-lnu-v220322.potx" id="{A13423DE-1232-46A4-BB02-E5B721966070}" vid="{358788E1-4EBA-4DB4-B489-AE6A3A41EF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B5A2BE896884DBF64A74CBE3ADF48" ma:contentTypeVersion="2" ma:contentTypeDescription="Create a new document." ma:contentTypeScope="" ma:versionID="eab9583dc229918ce4e1ed90431381af">
  <xsd:schema xmlns:xsd="http://www.w3.org/2001/XMLSchema" xmlns:xs="http://www.w3.org/2001/XMLSchema" xmlns:p="http://schemas.microsoft.com/office/2006/metadata/properties" xmlns:ns2="fcc5c06c-2abc-4316-8170-3edfc616a328" targetNamespace="http://schemas.microsoft.com/office/2006/metadata/properties" ma:root="true" ma:fieldsID="5c8304b48a7d0c38a9362f750682d69d" ns2:_="">
    <xsd:import namespace="fcc5c06c-2abc-4316-8170-3edfc616a3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5c06c-2abc-4316-8170-3edfc616a3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D9E9E2-228A-4E63-901B-579530EFD1EE}">
  <ds:schemaRefs>
    <ds:schemaRef ds:uri="http://purl.org/dc/dcmitype/"/>
    <ds:schemaRef ds:uri="http://schemas.microsoft.com/office/2006/metadata/properties"/>
    <ds:schemaRef ds:uri="http://purl.org/dc/elements/1.1/"/>
    <ds:schemaRef ds:uri="fcc5c06c-2abc-4316-8170-3edfc616a328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4F1870A-4449-4D66-ADFD-99A9B0BEDF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5c06c-2abc-4316-8170-3edfc616a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AC0159-EBBC-4DE6-9CE4-FC8750C06B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EN-lnu-v220322</Template>
  <TotalTime>1378</TotalTime>
  <Words>1455</Words>
  <Application>Microsoft Office PowerPoint</Application>
  <PresentationFormat>Widescreen</PresentationFormat>
  <Paragraphs>112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Courier New</vt:lpstr>
      <vt:lpstr>Times New Roman</vt:lpstr>
      <vt:lpstr>Office-tema</vt:lpstr>
      <vt:lpstr>2DT901:  Computer Organization Lecture 9</vt:lpstr>
      <vt:lpstr>The memory of the pico</vt:lpstr>
      <vt:lpstr>Inserting a 32-bit address</vt:lpstr>
      <vt:lpstr>Loading and storing data</vt:lpstr>
      <vt:lpstr>Data section</vt:lpstr>
      <vt:lpstr>PC relative addressing</vt:lpstr>
      <vt:lpstr>Assembly and disassembly</vt:lpstr>
      <vt:lpstr>Arrays in the .data section</vt:lpstr>
      <vt:lpstr>Example: Loading from array</vt:lpstr>
      <vt:lpstr>Define blocks of memory</vt:lpstr>
      <vt:lpstr>Addresses of hardware components</vt:lpstr>
      <vt:lpstr>The DE1-SOC hardware</vt:lpstr>
      <vt:lpstr>DE1-SOC program to control LEDs</vt:lpstr>
      <vt:lpstr>Different ways of accessing hardware</vt:lpstr>
      <vt:lpstr>Memory addresses on Pico</vt:lpstr>
      <vt:lpstr>Memory map of RPI Pico</vt:lpstr>
      <vt:lpstr>Pins have different functions</vt:lpstr>
      <vt:lpstr>Functions of the pins</vt:lpstr>
      <vt:lpstr>Memory address for SIO registers</vt:lpstr>
      <vt:lpstr>Using labels for addresses</vt:lpstr>
      <vt:lpstr>Using c header files</vt:lpstr>
      <vt:lpstr>Some contents of a .h file</vt:lpstr>
      <vt:lpstr>Programming the pads</vt:lpstr>
      <vt:lpstr>The ”pads” of the Pico</vt:lpstr>
      <vt:lpstr>Initializing SIO</vt:lpstr>
      <vt:lpstr>Configuring SIO</vt:lpstr>
      <vt:lpstr>How to turn a pin on/off</vt:lpstr>
      <vt:lpstr>Example program to flash LEDs</vt:lpstr>
      <vt:lpstr>Recommended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2DT901:  Computer technology 1  Lecture 2</dc:title>
  <dc:creator>Tomas Nilsson</dc:creator>
  <cp:lastModifiedBy>Tomas Nilsson</cp:lastModifiedBy>
  <cp:revision>97</cp:revision>
  <dcterms:created xsi:type="dcterms:W3CDTF">2023-03-28T08:36:29Z</dcterms:created>
  <dcterms:modified xsi:type="dcterms:W3CDTF">2024-05-07T07:48:23Z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0x0101008D7B5A2BE896884DBF64A74CBE3ADF48</vt:lpwstr>
  </property>
</Properties>
</file>