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60"/>
  </p:normalViewPr>
  <p:slideViewPr>
    <p:cSldViewPr snapToGrid="0">
      <p:cViewPr varScale="1">
        <p:scale>
          <a:sx n="123" d="100"/>
          <a:sy n="123" d="100"/>
        </p:scale>
        <p:origin x="2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32BD91-F82B-0A48-BDC2-F1B78F969408}" type="datetimeFigureOut">
              <a:rPr lang="sv-SE" smtClean="0"/>
              <a:t>2024-01-09</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F860F-67B4-5947-AB72-C71614649DEF}" type="slidenum">
              <a:rPr lang="sv-SE" smtClean="0"/>
              <a:t>‹#›</a:t>
            </a:fld>
            <a:endParaRPr lang="sv-SE"/>
          </a:p>
        </p:txBody>
      </p:sp>
    </p:spTree>
    <p:extLst>
      <p:ext uri="{BB962C8B-B14F-4D97-AF65-F5344CB8AC3E}">
        <p14:creationId xmlns:p14="http://schemas.microsoft.com/office/powerpoint/2010/main" val="1337319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021F860F-67B4-5947-AB72-C71614649DEF}" type="slidenum">
              <a:rPr lang="sv-SE" smtClean="0"/>
              <a:t>1</a:t>
            </a:fld>
            <a:endParaRPr lang="sv-SE"/>
          </a:p>
        </p:txBody>
      </p:sp>
    </p:spTree>
    <p:extLst>
      <p:ext uri="{BB962C8B-B14F-4D97-AF65-F5344CB8AC3E}">
        <p14:creationId xmlns:p14="http://schemas.microsoft.com/office/powerpoint/2010/main" val="2736900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021F860F-67B4-5947-AB72-C71614649DEF}" type="slidenum">
              <a:rPr lang="sv-SE" smtClean="0"/>
              <a:t>4</a:t>
            </a:fld>
            <a:endParaRPr lang="sv-SE"/>
          </a:p>
        </p:txBody>
      </p:sp>
    </p:spTree>
    <p:extLst>
      <p:ext uri="{BB962C8B-B14F-4D97-AF65-F5344CB8AC3E}">
        <p14:creationId xmlns:p14="http://schemas.microsoft.com/office/powerpoint/2010/main" val="661744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021F860F-67B4-5947-AB72-C71614649DEF}" type="slidenum">
              <a:rPr lang="sv-SE" smtClean="0"/>
              <a:t>5</a:t>
            </a:fld>
            <a:endParaRPr lang="sv-SE"/>
          </a:p>
        </p:txBody>
      </p:sp>
    </p:spTree>
    <p:extLst>
      <p:ext uri="{BB962C8B-B14F-4D97-AF65-F5344CB8AC3E}">
        <p14:creationId xmlns:p14="http://schemas.microsoft.com/office/powerpoint/2010/main" val="79741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Eu börja filtrera meddelanden</a:t>
            </a:r>
          </a:p>
        </p:txBody>
      </p:sp>
      <p:sp>
        <p:nvSpPr>
          <p:cNvPr id="4" name="Platshållare för bildnummer 3"/>
          <p:cNvSpPr>
            <a:spLocks noGrp="1"/>
          </p:cNvSpPr>
          <p:nvPr>
            <p:ph type="sldNum" sz="quarter" idx="5"/>
          </p:nvPr>
        </p:nvSpPr>
        <p:spPr/>
        <p:txBody>
          <a:bodyPr/>
          <a:lstStyle/>
          <a:p>
            <a:fld id="{021F860F-67B4-5947-AB72-C71614649DEF}" type="slidenum">
              <a:rPr lang="sv-SE" smtClean="0"/>
              <a:t>6</a:t>
            </a:fld>
            <a:endParaRPr lang="sv-SE"/>
          </a:p>
        </p:txBody>
      </p:sp>
    </p:spTree>
    <p:extLst>
      <p:ext uri="{BB962C8B-B14F-4D97-AF65-F5344CB8AC3E}">
        <p14:creationId xmlns:p14="http://schemas.microsoft.com/office/powerpoint/2010/main" val="1833365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Något att tillägga?</a:t>
            </a:r>
          </a:p>
        </p:txBody>
      </p:sp>
      <p:sp>
        <p:nvSpPr>
          <p:cNvPr id="4" name="Platshållare för bildnummer 3"/>
          <p:cNvSpPr>
            <a:spLocks noGrp="1"/>
          </p:cNvSpPr>
          <p:nvPr>
            <p:ph type="sldNum" sz="quarter" idx="5"/>
          </p:nvPr>
        </p:nvSpPr>
        <p:spPr/>
        <p:txBody>
          <a:bodyPr/>
          <a:lstStyle/>
          <a:p>
            <a:fld id="{021F860F-67B4-5947-AB72-C71614649DEF}" type="slidenum">
              <a:rPr lang="sv-SE" smtClean="0"/>
              <a:t>8</a:t>
            </a:fld>
            <a:endParaRPr lang="sv-SE"/>
          </a:p>
        </p:txBody>
      </p:sp>
    </p:spTree>
    <p:extLst>
      <p:ext uri="{BB962C8B-B14F-4D97-AF65-F5344CB8AC3E}">
        <p14:creationId xmlns:p14="http://schemas.microsoft.com/office/powerpoint/2010/main" val="1015717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342900" lvl="0" indent="-342900">
              <a:buFont typeface="Calibri" panose="020F0502020204030204" pitchFamily="34" charset="0"/>
              <a:buChar char="-"/>
              <a:tabLst>
                <a:tab pos="1877695" algn="l"/>
              </a:tabLst>
            </a:pPr>
            <a:r>
              <a:rPr lang="sv-SE" sz="1800" kern="100" dirty="0">
                <a:effectLst/>
                <a:latin typeface="Calibri" panose="020F0502020204030204" pitchFamily="34" charset="0"/>
                <a:ea typeface="Calibri" panose="020F0502020204030204" pitchFamily="34" charset="0"/>
                <a:cs typeface="Times New Roman" panose="02020603050405020304" pitchFamily="18" charset="0"/>
              </a:rPr>
              <a:t>Väldigt bred rubrik och känns inte som den sammanfattar texten som skrivits, något mer om balansen eller gränsen mellan integritetskränkande och brottsbekämpning hade varit mer passande enligt mig.</a:t>
            </a:r>
          </a:p>
          <a:p>
            <a:pPr marL="342900" lvl="0" indent="-342900">
              <a:buFont typeface="Calibri" panose="020F0502020204030204" pitchFamily="34" charset="0"/>
              <a:buChar char="-"/>
              <a:tabLst>
                <a:tab pos="1877695" algn="l"/>
              </a:tabLst>
            </a:pPr>
            <a:r>
              <a:rPr lang="sv-SE" sz="1800" kern="100" dirty="0">
                <a:effectLst/>
                <a:latin typeface="Calibri" panose="020F0502020204030204" pitchFamily="34" charset="0"/>
                <a:ea typeface="Calibri" panose="020F0502020204030204" pitchFamily="34" charset="0"/>
                <a:cs typeface="Times New Roman" panose="02020603050405020304" pitchFamily="18" charset="0"/>
              </a:rPr>
              <a:t>Lite samma som rubriken när de gäller syftet, det är inte helt fel men något om balansen eller gränsen hade varit mer passande för dina frågeställningar och även för svaren.</a:t>
            </a:r>
          </a:p>
          <a:p>
            <a:pPr marL="342900" lvl="0" indent="-342900">
              <a:buFont typeface="Calibri" panose="020F0502020204030204" pitchFamily="34" charset="0"/>
              <a:buChar char="-"/>
              <a:tabLst>
                <a:tab pos="1877695" algn="l"/>
              </a:tabLst>
            </a:pPr>
            <a:r>
              <a:rPr lang="sv-SE" sz="1800" kern="100" dirty="0">
                <a:effectLst/>
                <a:latin typeface="Calibri" panose="020F0502020204030204" pitchFamily="34" charset="0"/>
                <a:ea typeface="Calibri" panose="020F0502020204030204" pitchFamily="34" charset="0"/>
                <a:cs typeface="Times New Roman" panose="02020603050405020304" pitchFamily="18" charset="0"/>
              </a:rPr>
              <a:t>Mycket fokus på USA och eu möjlighet till avgränsning av hela rapporten till att fokusera på det mer för annars blir det en bred rubrik och själva rapporten mer fokus på just </a:t>
            </a:r>
            <a:r>
              <a:rPr lang="sv-SE" sz="1800" kern="100" dirty="0" err="1">
                <a:effectLst/>
                <a:latin typeface="Calibri" panose="020F0502020204030204" pitchFamily="34" charset="0"/>
                <a:ea typeface="Calibri" panose="020F0502020204030204" pitchFamily="34" charset="0"/>
                <a:cs typeface="Times New Roman" panose="02020603050405020304" pitchFamily="18" charset="0"/>
              </a:rPr>
              <a:t>usa</a:t>
            </a:r>
            <a:r>
              <a:rPr lang="sv-SE" sz="1800" kern="100" dirty="0">
                <a:effectLst/>
                <a:latin typeface="Calibri" panose="020F0502020204030204" pitchFamily="34" charset="0"/>
                <a:ea typeface="Calibri" panose="020F0502020204030204" pitchFamily="34" charset="0"/>
                <a:cs typeface="Times New Roman" panose="02020603050405020304" pitchFamily="18" charset="0"/>
              </a:rPr>
              <a:t> och eu.</a:t>
            </a:r>
          </a:p>
          <a:p>
            <a:pPr marL="342900" lvl="0" indent="-342900">
              <a:buFont typeface="Calibri" panose="020F0502020204030204" pitchFamily="34" charset="0"/>
              <a:buChar char="-"/>
              <a:tabLst>
                <a:tab pos="1877695" algn="l"/>
              </a:tabLst>
            </a:pPr>
            <a:r>
              <a:rPr lang="sv-SE" sz="1800" kern="100" dirty="0">
                <a:effectLst/>
                <a:latin typeface="Calibri" panose="020F0502020204030204" pitchFamily="34" charset="0"/>
                <a:ea typeface="Calibri" panose="020F0502020204030204" pitchFamily="34" charset="0"/>
                <a:cs typeface="Times New Roman" panose="02020603050405020304" pitchFamily="18" charset="0"/>
              </a:rPr>
              <a:t>Svarar bra på fr1 och fr3 men frågeställning 2 som handlar om teknisk kommunikation tar du upp om undervattensledningen och det känns relevant för rapporten men kanske bättre att veva in det tillsammans med en annan frågeställning och skrota fr2, bryter den röda tråden</a:t>
            </a:r>
          </a:p>
          <a:p>
            <a:pPr marL="342900" lvl="0" indent="-342900">
              <a:buFont typeface="Calibri" panose="020F0502020204030204" pitchFamily="34" charset="0"/>
              <a:buChar char="-"/>
              <a:tabLst>
                <a:tab pos="1877695" algn="l"/>
              </a:tabLst>
            </a:pPr>
            <a:r>
              <a:rPr lang="sv-SE" sz="1800" kern="100" dirty="0">
                <a:effectLst/>
                <a:latin typeface="Calibri" panose="020F0502020204030204" pitchFamily="34" charset="0"/>
                <a:ea typeface="Calibri" panose="020F0502020204030204" pitchFamily="34" charset="0"/>
                <a:cs typeface="Times New Roman" panose="02020603050405020304" pitchFamily="18" charset="0"/>
              </a:rPr>
              <a:t>Motivering av syftet?</a:t>
            </a:r>
          </a:p>
          <a:p>
            <a:endParaRPr lang="sv-SE" dirty="0"/>
          </a:p>
        </p:txBody>
      </p:sp>
      <p:sp>
        <p:nvSpPr>
          <p:cNvPr id="4" name="Platshållare för bildnummer 3"/>
          <p:cNvSpPr>
            <a:spLocks noGrp="1"/>
          </p:cNvSpPr>
          <p:nvPr>
            <p:ph type="sldNum" sz="quarter" idx="5"/>
          </p:nvPr>
        </p:nvSpPr>
        <p:spPr/>
        <p:txBody>
          <a:bodyPr/>
          <a:lstStyle/>
          <a:p>
            <a:fld id="{021F860F-67B4-5947-AB72-C71614649DEF}" type="slidenum">
              <a:rPr lang="sv-SE" smtClean="0"/>
              <a:t>9</a:t>
            </a:fld>
            <a:endParaRPr lang="sv-SE"/>
          </a:p>
        </p:txBody>
      </p:sp>
    </p:spTree>
    <p:extLst>
      <p:ext uri="{BB962C8B-B14F-4D97-AF65-F5344CB8AC3E}">
        <p14:creationId xmlns:p14="http://schemas.microsoft.com/office/powerpoint/2010/main" val="2274175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342900" lvl="0" indent="-342900">
              <a:buFont typeface="Calibri" panose="020F0502020204030204" pitchFamily="34" charset="0"/>
              <a:buChar char="-"/>
              <a:tabLst>
                <a:tab pos="1877695" algn="l"/>
              </a:tabLst>
            </a:pPr>
            <a:r>
              <a:rPr lang="sv-SE" sz="1800" kern="100" dirty="0">
                <a:effectLst/>
                <a:latin typeface="Calibri" panose="020F0502020204030204" pitchFamily="34" charset="0"/>
                <a:ea typeface="Calibri" panose="020F0502020204030204" pitchFamily="34" charset="0"/>
                <a:cs typeface="Times New Roman" panose="02020603050405020304" pitchFamily="18" charset="0"/>
              </a:rPr>
              <a:t>I resultatet känns det som det är </a:t>
            </a:r>
            <a:r>
              <a:rPr lang="sv-SE" sz="1800" kern="100" dirty="0" err="1">
                <a:effectLst/>
                <a:latin typeface="Calibri" panose="020F0502020204030204" pitchFamily="34" charset="0"/>
                <a:ea typeface="Calibri" panose="020F0502020204030204" pitchFamily="34" charset="0"/>
                <a:cs typeface="Times New Roman" panose="02020603050405020304" pitchFamily="18" charset="0"/>
              </a:rPr>
              <a:t>author</a:t>
            </a:r>
            <a:r>
              <a:rPr lang="sv-SE" sz="1800" kern="100" dirty="0">
                <a:effectLst/>
                <a:latin typeface="Calibri" panose="020F0502020204030204" pitchFamily="34" charset="0"/>
                <a:ea typeface="Calibri" panose="020F0502020204030204" pitchFamily="34" charset="0"/>
                <a:cs typeface="Times New Roman" panose="02020603050405020304" pitchFamily="18" charset="0"/>
              </a:rPr>
              <a:t>-driven d.v.s. varje källa för sig själv men om man skulle ta bort referensmarkeringarna hade det inte varit lika tydligt. Källorna är mer sammanvävda och man kan lättare framställa det genom att källhänvisa i slutet av fler meningar eller stycken. </a:t>
            </a:r>
          </a:p>
          <a:p>
            <a:pPr marL="342900" lvl="0" indent="-342900">
              <a:buFont typeface="Calibri" panose="020F0502020204030204" pitchFamily="34" charset="0"/>
              <a:buChar char="-"/>
              <a:tabLst>
                <a:tab pos="1877695" algn="l"/>
              </a:tabLst>
            </a:pPr>
            <a:r>
              <a:rPr lang="sv-SE" sz="1800" kern="100" dirty="0">
                <a:effectLst/>
                <a:latin typeface="Calibri" panose="020F0502020204030204" pitchFamily="34" charset="0"/>
                <a:ea typeface="Calibri" panose="020F0502020204030204" pitchFamily="34" charset="0"/>
                <a:cs typeface="Times New Roman" panose="02020603050405020304" pitchFamily="18" charset="0"/>
              </a:rPr>
              <a:t>Resultatet försöker skapa en mer blick av vad som tas upp i indelningen vilket är bra men i detta fall är de ett ämne där det egentligen inte finns svar men tycker att det har gjorts bra!</a:t>
            </a:r>
          </a:p>
          <a:p>
            <a:pPr marL="342900" marR="0" lvl="0" indent="-342900" algn="l" defTabSz="914400" rtl="0" eaLnBrk="1" fontAlgn="auto" latinLnBrk="0" hangingPunct="1">
              <a:lnSpc>
                <a:spcPct val="100000"/>
              </a:lnSpc>
              <a:spcBef>
                <a:spcPts val="0"/>
              </a:spcBef>
              <a:spcAft>
                <a:spcPts val="0"/>
              </a:spcAft>
              <a:buClrTx/>
              <a:buSzTx/>
              <a:buFont typeface="Calibri" panose="020F0502020204030204" pitchFamily="34" charset="0"/>
              <a:buChar char="-"/>
              <a:tabLst>
                <a:tab pos="1877695" algn="l"/>
              </a:tabLst>
              <a:defRPr/>
            </a:pPr>
            <a:r>
              <a:rPr lang="sv-SE" sz="1800" kern="100" dirty="0">
                <a:effectLst/>
                <a:latin typeface="Calibri" panose="020F0502020204030204" pitchFamily="34" charset="0"/>
                <a:ea typeface="Calibri" panose="020F0502020204030204" pitchFamily="34" charset="0"/>
                <a:cs typeface="Times New Roman" panose="02020603050405020304" pitchFamily="18" charset="0"/>
              </a:rPr>
              <a:t>bryter den röda tråden fr2</a:t>
            </a:r>
          </a:p>
          <a:p>
            <a:pPr marL="342900" lvl="0" indent="-342900">
              <a:buFont typeface="Calibri" panose="020F0502020204030204" pitchFamily="34" charset="0"/>
              <a:buChar char="-"/>
              <a:tabLst>
                <a:tab pos="1877695" algn="l"/>
              </a:tabLst>
            </a:pPr>
            <a:endParaRPr lang="sv-S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sv-SE" dirty="0"/>
          </a:p>
        </p:txBody>
      </p:sp>
      <p:sp>
        <p:nvSpPr>
          <p:cNvPr id="4" name="Platshållare för bildnummer 3"/>
          <p:cNvSpPr>
            <a:spLocks noGrp="1"/>
          </p:cNvSpPr>
          <p:nvPr>
            <p:ph type="sldNum" sz="quarter" idx="5"/>
          </p:nvPr>
        </p:nvSpPr>
        <p:spPr/>
        <p:txBody>
          <a:bodyPr/>
          <a:lstStyle/>
          <a:p>
            <a:fld id="{021F860F-67B4-5947-AB72-C71614649DEF}" type="slidenum">
              <a:rPr lang="sv-SE" smtClean="0"/>
              <a:t>10</a:t>
            </a:fld>
            <a:endParaRPr lang="sv-SE"/>
          </a:p>
        </p:txBody>
      </p:sp>
    </p:spTree>
    <p:extLst>
      <p:ext uri="{BB962C8B-B14F-4D97-AF65-F5344CB8AC3E}">
        <p14:creationId xmlns:p14="http://schemas.microsoft.com/office/powerpoint/2010/main" val="1023506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342900" lvl="0" indent="-342900">
              <a:buFont typeface="Calibri" panose="020F0502020204030204" pitchFamily="34" charset="0"/>
              <a:buChar char="-"/>
              <a:tabLst>
                <a:tab pos="1877695" algn="l"/>
              </a:tabLst>
            </a:pPr>
            <a:r>
              <a:rPr lang="sv-SE" sz="1800" kern="100" dirty="0">
                <a:effectLst/>
                <a:latin typeface="Calibri" panose="020F0502020204030204" pitchFamily="34" charset="0"/>
                <a:ea typeface="Calibri" panose="020F0502020204030204" pitchFamily="34" charset="0"/>
                <a:cs typeface="Times New Roman" panose="02020603050405020304" pitchFamily="18" charset="0"/>
              </a:rPr>
              <a:t>Slutsatsen tycker jag sammanfattar resultatet bra och du kommer till bra slutsatser och en framtidstanke vilket får en att fundera.</a:t>
            </a:r>
          </a:p>
          <a:p>
            <a:pPr marL="342900" lvl="0" indent="-342900">
              <a:buFont typeface="Calibri" panose="020F0502020204030204" pitchFamily="34" charset="0"/>
              <a:buChar char="-"/>
              <a:tabLst>
                <a:tab pos="1877695" algn="l"/>
              </a:tabLst>
            </a:pPr>
            <a:r>
              <a:rPr lang="sv-SE" sz="1800" kern="100" dirty="0">
                <a:effectLst/>
                <a:latin typeface="Calibri" panose="020F0502020204030204" pitchFamily="34" charset="0"/>
                <a:ea typeface="Calibri" panose="020F0502020204030204" pitchFamily="34" charset="0"/>
                <a:cs typeface="Times New Roman" panose="02020603050405020304" pitchFamily="18" charset="0"/>
              </a:rPr>
              <a:t>Saknar något om framtida forskning vad som skulle kunna undersökas</a:t>
            </a:r>
          </a:p>
          <a:p>
            <a:pPr marL="342900" lvl="0" indent="-342900">
              <a:buFont typeface="Calibri" panose="020F0502020204030204" pitchFamily="34" charset="0"/>
              <a:buChar char="-"/>
              <a:tabLst>
                <a:tab pos="1877695" algn="l"/>
              </a:tabLst>
            </a:pPr>
            <a:r>
              <a:rPr lang="sv-SE" sz="1800" kern="100" dirty="0">
                <a:effectLst/>
                <a:latin typeface="Calibri" panose="020F0502020204030204" pitchFamily="34" charset="0"/>
                <a:ea typeface="Calibri" panose="020F0502020204030204" pitchFamily="34" charset="0"/>
                <a:cs typeface="Times New Roman" panose="02020603050405020304" pitchFamily="18" charset="0"/>
              </a:rPr>
              <a:t>Argumenterar bra för slutsatsen och för rapportens resultat så överlag en bra och tydlig slutsats och </a:t>
            </a:r>
            <a:r>
              <a:rPr lang="sv-SE" sz="1800" kern="100" dirty="0" err="1">
                <a:effectLst/>
                <a:latin typeface="Calibri" panose="020F0502020204030204" pitchFamily="34" charset="0"/>
                <a:ea typeface="Calibri" panose="020F0502020204030204" pitchFamily="34" charset="0"/>
                <a:cs typeface="Times New Roman" panose="02020603050405020304" pitchFamily="18" charset="0"/>
              </a:rPr>
              <a:t>disukussion</a:t>
            </a:r>
            <a:r>
              <a:rPr lang="sv-SE" sz="18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sv-SE" dirty="0"/>
          </a:p>
        </p:txBody>
      </p:sp>
      <p:sp>
        <p:nvSpPr>
          <p:cNvPr id="4" name="Platshållare för bildnummer 3"/>
          <p:cNvSpPr>
            <a:spLocks noGrp="1"/>
          </p:cNvSpPr>
          <p:nvPr>
            <p:ph type="sldNum" sz="quarter" idx="5"/>
          </p:nvPr>
        </p:nvSpPr>
        <p:spPr/>
        <p:txBody>
          <a:bodyPr/>
          <a:lstStyle/>
          <a:p>
            <a:fld id="{021F860F-67B4-5947-AB72-C71614649DEF}" type="slidenum">
              <a:rPr lang="sv-SE" smtClean="0"/>
              <a:t>11</a:t>
            </a:fld>
            <a:endParaRPr lang="sv-SE"/>
          </a:p>
        </p:txBody>
      </p:sp>
    </p:spTree>
    <p:extLst>
      <p:ext uri="{BB962C8B-B14F-4D97-AF65-F5344CB8AC3E}">
        <p14:creationId xmlns:p14="http://schemas.microsoft.com/office/powerpoint/2010/main" val="3451076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342900" lvl="0" indent="-342900">
              <a:buFont typeface="Calibri" panose="020F0502020204030204" pitchFamily="34" charset="0"/>
              <a:buChar char="-"/>
              <a:tabLst>
                <a:tab pos="1877695" algn="l"/>
              </a:tabLst>
            </a:pPr>
            <a:r>
              <a:rPr lang="sv-SE" sz="1800" kern="100" dirty="0">
                <a:effectLst/>
                <a:latin typeface="Calibri" panose="020F0502020204030204" pitchFamily="34" charset="0"/>
                <a:ea typeface="Calibri" panose="020F0502020204030204" pitchFamily="34" charset="0"/>
                <a:cs typeface="Times New Roman" panose="02020603050405020304" pitchFamily="18" charset="0"/>
              </a:rPr>
              <a:t>Källhänvisning till vad FBI betyder känns onödigt</a:t>
            </a:r>
          </a:p>
          <a:p>
            <a:pPr marL="342900" lvl="0" indent="-342900">
              <a:buFont typeface="Calibri" panose="020F0502020204030204" pitchFamily="34" charset="0"/>
              <a:buChar char="-"/>
              <a:tabLst>
                <a:tab pos="1877695" algn="l"/>
              </a:tabLst>
            </a:pPr>
            <a:r>
              <a:rPr lang="sv-SE" sz="1800" kern="100" dirty="0">
                <a:effectLst/>
                <a:latin typeface="Calibri" panose="020F0502020204030204" pitchFamily="34" charset="0"/>
                <a:ea typeface="Calibri" panose="020F0502020204030204" pitchFamily="34" charset="0"/>
                <a:cs typeface="Times New Roman" panose="02020603050405020304" pitchFamily="18" charset="0"/>
              </a:rPr>
              <a:t>Är nyhetsartiklar verkligen så trovärdiga? </a:t>
            </a:r>
          </a:p>
          <a:p>
            <a:pPr marL="342900" lvl="0" indent="-342900">
              <a:buFont typeface="Calibri" panose="020F0502020204030204" pitchFamily="34" charset="0"/>
              <a:buChar char="-"/>
              <a:tabLst>
                <a:tab pos="1877695" algn="l"/>
              </a:tabLst>
            </a:pPr>
            <a:r>
              <a:rPr lang="sv-SE" sz="1800" kern="100" dirty="0">
                <a:effectLst/>
                <a:latin typeface="Calibri" panose="020F0502020204030204" pitchFamily="34" charset="0"/>
                <a:ea typeface="Calibri" panose="020F0502020204030204" pitchFamily="34" charset="0"/>
                <a:cs typeface="Times New Roman" panose="02020603050405020304" pitchFamily="18" charset="0"/>
              </a:rPr>
              <a:t>Motivera Aftonbladet som källa till resultatet, likadant flera liknande som Aftonbladet används som resultatkällor är det verkligen bra? Riksdagen bättre källa.</a:t>
            </a:r>
          </a:p>
          <a:p>
            <a:pPr marL="342900" lvl="0" indent="-342900">
              <a:buFont typeface="Calibri" panose="020F0502020204030204" pitchFamily="34" charset="0"/>
              <a:buChar char="-"/>
              <a:tabLst>
                <a:tab pos="1877695" algn="l"/>
              </a:tabLst>
            </a:pPr>
            <a:r>
              <a:rPr lang="sv-SE" sz="1800" kern="100" dirty="0">
                <a:effectLst/>
                <a:latin typeface="Calibri" panose="020F0502020204030204" pitchFamily="34" charset="0"/>
                <a:ea typeface="Calibri" panose="020F0502020204030204" pitchFamily="34" charset="0"/>
                <a:cs typeface="Times New Roman" panose="02020603050405020304" pitchFamily="18" charset="0"/>
              </a:rPr>
              <a:t>Källhänvisningen i texten blir hackig stundtals.</a:t>
            </a:r>
          </a:p>
          <a:p>
            <a:pPr marL="342900" lvl="0" indent="-342900">
              <a:buFont typeface="Calibri" panose="020F0502020204030204" pitchFamily="34" charset="0"/>
              <a:buChar char="-"/>
              <a:tabLst>
                <a:tab pos="1877695" algn="l"/>
              </a:tabLst>
            </a:pPr>
            <a:r>
              <a:rPr lang="sv-SE" sz="1800" kern="100" dirty="0">
                <a:effectLst/>
                <a:latin typeface="Calibri" panose="020F0502020204030204" pitchFamily="34" charset="0"/>
                <a:ea typeface="Calibri" panose="020F0502020204030204" pitchFamily="34" charset="0"/>
                <a:cs typeface="Times New Roman" panose="02020603050405020304" pitchFamily="18" charset="0"/>
              </a:rPr>
              <a:t>Källor i inledningen saknar jag</a:t>
            </a:r>
          </a:p>
          <a:p>
            <a:pPr marL="342900" lvl="0" indent="-342900">
              <a:buFont typeface="Calibri" panose="020F0502020204030204" pitchFamily="34" charset="0"/>
              <a:buChar char="-"/>
              <a:tabLst>
                <a:tab pos="1877695" algn="l"/>
              </a:tabLst>
            </a:pPr>
            <a:r>
              <a:rPr lang="sv-SE" sz="1800" kern="100" dirty="0">
                <a:effectLst/>
                <a:latin typeface="Calibri" panose="020F0502020204030204" pitchFamily="34" charset="0"/>
                <a:ea typeface="Calibri" panose="020F0502020204030204" pitchFamily="34" charset="0"/>
                <a:cs typeface="Times New Roman" panose="02020603050405020304" pitchFamily="18" charset="0"/>
              </a:rPr>
              <a:t>Strukturen är lite hackig med lite korta stycken på vissa ställen och hänvisningar mitt i meningar. </a:t>
            </a:r>
          </a:p>
          <a:p>
            <a:pPr marL="342900" lvl="0" indent="-342900">
              <a:buFont typeface="Calibri" panose="020F0502020204030204" pitchFamily="34" charset="0"/>
              <a:buChar char="-"/>
              <a:tabLst>
                <a:tab pos="1877695" algn="l"/>
              </a:tabLst>
            </a:pPr>
            <a:r>
              <a:rPr lang="sv-SE" sz="1800" kern="100" dirty="0">
                <a:effectLst/>
                <a:latin typeface="Calibri" panose="020F0502020204030204" pitchFamily="34" charset="0"/>
                <a:ea typeface="Calibri" panose="020F0502020204030204" pitchFamily="34" charset="0"/>
                <a:cs typeface="Times New Roman" panose="02020603050405020304" pitchFamily="18" charset="0"/>
              </a:rPr>
              <a:t>Inte mellansteg mellan stycken utan en </a:t>
            </a:r>
            <a:r>
              <a:rPr lang="sv-SE" sz="1800" kern="100" dirty="0" err="1">
                <a:effectLst/>
                <a:latin typeface="Calibri" panose="020F0502020204030204" pitchFamily="34" charset="0"/>
                <a:ea typeface="Calibri" panose="020F0502020204030204" pitchFamily="34" charset="0"/>
                <a:cs typeface="Times New Roman" panose="02020603050405020304" pitchFamily="18" charset="0"/>
              </a:rPr>
              <a:t>indentering</a:t>
            </a:r>
            <a:r>
              <a:rPr lang="sv-SE" sz="1800" kern="100" dirty="0">
                <a:effectLst/>
                <a:latin typeface="Calibri" panose="020F0502020204030204" pitchFamily="34" charset="0"/>
                <a:ea typeface="Calibri" panose="020F0502020204030204" pitchFamily="34" charset="0"/>
                <a:cs typeface="Times New Roman" panose="02020603050405020304" pitchFamily="18" charset="0"/>
              </a:rPr>
              <a:t> skapar bättre flyt. </a:t>
            </a:r>
          </a:p>
          <a:p>
            <a:pPr marL="342900" lvl="0" indent="-342900">
              <a:buFont typeface="Calibri" panose="020F0502020204030204" pitchFamily="34" charset="0"/>
              <a:buChar char="-"/>
              <a:tabLst>
                <a:tab pos="1877695" algn="l"/>
              </a:tabLst>
            </a:pPr>
            <a:r>
              <a:rPr lang="sv-SE" sz="1800" kern="100" dirty="0">
                <a:effectLst/>
                <a:latin typeface="Calibri" panose="020F0502020204030204" pitchFamily="34" charset="0"/>
                <a:ea typeface="Calibri" panose="020F0502020204030204" pitchFamily="34" charset="0"/>
                <a:cs typeface="Times New Roman" panose="02020603050405020304" pitchFamily="18" charset="0"/>
              </a:rPr>
              <a:t>Referenslistan ser galen ut</a:t>
            </a:r>
          </a:p>
          <a:p>
            <a:pPr marL="342900" lvl="0" indent="-342900">
              <a:buFont typeface="Calibri" panose="020F0502020204030204" pitchFamily="34" charset="0"/>
              <a:buChar char="-"/>
              <a:tabLst>
                <a:tab pos="1877695" algn="l"/>
              </a:tabLst>
            </a:pPr>
            <a:r>
              <a:rPr lang="sv-SE" sz="1800" kern="100" dirty="0">
                <a:effectLst/>
                <a:latin typeface="Calibri" panose="020F0502020204030204" pitchFamily="34" charset="0"/>
                <a:ea typeface="Calibri" panose="020F0502020204030204" pitchFamily="34" charset="0"/>
                <a:cs typeface="Times New Roman" panose="02020603050405020304" pitchFamily="18" charset="0"/>
              </a:rPr>
              <a:t>Referenser i listan stämmer inte enlig </a:t>
            </a:r>
            <a:r>
              <a:rPr lang="sv-SE" sz="1800" kern="100" dirty="0" err="1">
                <a:effectLst/>
                <a:latin typeface="Calibri" panose="020F0502020204030204" pitchFamily="34" charset="0"/>
                <a:ea typeface="Calibri" panose="020F0502020204030204" pitchFamily="34" charset="0"/>
                <a:cs typeface="Times New Roman" panose="02020603050405020304" pitchFamily="18" charset="0"/>
              </a:rPr>
              <a:t>ieee</a:t>
            </a:r>
            <a:r>
              <a:rPr lang="sv-SE" sz="1800" kern="100" dirty="0">
                <a:effectLst/>
                <a:latin typeface="Calibri" panose="020F0502020204030204" pitchFamily="34" charset="0"/>
                <a:ea typeface="Calibri" panose="020F0502020204030204" pitchFamily="34" charset="0"/>
                <a:cs typeface="Times New Roman" panose="02020603050405020304" pitchFamily="18" charset="0"/>
              </a:rPr>
              <a:t> saknar exempelvis datum för när artiklar släppts.</a:t>
            </a:r>
          </a:p>
        </p:txBody>
      </p:sp>
      <p:sp>
        <p:nvSpPr>
          <p:cNvPr id="4" name="Platshållare för bildnummer 3"/>
          <p:cNvSpPr>
            <a:spLocks noGrp="1"/>
          </p:cNvSpPr>
          <p:nvPr>
            <p:ph type="sldNum" sz="quarter" idx="5"/>
          </p:nvPr>
        </p:nvSpPr>
        <p:spPr/>
        <p:txBody>
          <a:bodyPr/>
          <a:lstStyle/>
          <a:p>
            <a:fld id="{021F860F-67B4-5947-AB72-C71614649DEF}" type="slidenum">
              <a:rPr lang="sv-SE" smtClean="0"/>
              <a:t>12</a:t>
            </a:fld>
            <a:endParaRPr lang="sv-SE"/>
          </a:p>
        </p:txBody>
      </p:sp>
    </p:spTree>
    <p:extLst>
      <p:ext uri="{BB962C8B-B14F-4D97-AF65-F5344CB8AC3E}">
        <p14:creationId xmlns:p14="http://schemas.microsoft.com/office/powerpoint/2010/main" val="184736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sv-SE"/>
              <a:t>Klicka här för att ändra mall för rubrikformat</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endParaRPr lang="en-US" dirty="0"/>
          </a:p>
        </p:txBody>
      </p:sp>
      <p:sp>
        <p:nvSpPr>
          <p:cNvPr id="4" name="Date Placeholder 3"/>
          <p:cNvSpPr>
            <a:spLocks noGrp="1"/>
          </p:cNvSpPr>
          <p:nvPr>
            <p:ph type="dt" sz="half" idx="10"/>
          </p:nvPr>
        </p:nvSpPr>
        <p:spPr/>
        <p:txBody>
          <a:bodyPr/>
          <a:lstStyle/>
          <a:p>
            <a:fld id="{83FA9667-F2AE-E040-A916-8D8E63F55100}" type="datetimeFigureOut">
              <a:rPr lang="sv-SE" smtClean="0"/>
              <a:t>2024-01-09</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rIns="45720"/>
          <a:lstStyle/>
          <a:p>
            <a:fld id="{36D5A35A-43A1-8146-B83D-6CFD886AEAB1}" type="slidenum">
              <a:rPr lang="sv-SE" smtClean="0"/>
              <a:t>‹#›</a:t>
            </a:fld>
            <a:endParaRPr lang="sv-SE"/>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275968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sv-SE"/>
              <a:t>Klicka här för att ändra mall för rubrikformat</a:t>
            </a:r>
            <a:endParaRPr lang="en-US" dirty="0"/>
          </a:p>
        </p:txBody>
      </p:sp>
      <p:sp>
        <p:nvSpPr>
          <p:cNvPr id="3" name="Vertical Text Placeholder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83FA9667-F2AE-E040-A916-8D8E63F55100}" type="datetimeFigureOut">
              <a:rPr lang="sv-SE" smtClean="0"/>
              <a:t>2024-01-09</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36D5A35A-43A1-8146-B83D-6CFD886AEAB1}" type="slidenum">
              <a:rPr lang="sv-SE" smtClean="0"/>
              <a:t>‹#›</a:t>
            </a:fld>
            <a:endParaRPr lang="sv-SE"/>
          </a:p>
        </p:txBody>
      </p:sp>
    </p:spTree>
    <p:extLst>
      <p:ext uri="{BB962C8B-B14F-4D97-AF65-F5344CB8AC3E}">
        <p14:creationId xmlns:p14="http://schemas.microsoft.com/office/powerpoint/2010/main" val="2795238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sv-SE"/>
              <a:t>Klicka här för att ändra mall för rubrikformat</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83FA9667-F2AE-E040-A916-8D8E63F55100}" type="datetimeFigureOut">
              <a:rPr lang="sv-SE" smtClean="0"/>
              <a:t>2024-01-09</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36D5A35A-43A1-8146-B83D-6CFD886AEAB1}" type="slidenum">
              <a:rPr lang="sv-SE" smtClean="0"/>
              <a:t>‹#›</a:t>
            </a:fld>
            <a:endParaRPr lang="sv-SE"/>
          </a:p>
        </p:txBody>
      </p:sp>
    </p:spTree>
    <p:extLst>
      <p:ext uri="{BB962C8B-B14F-4D97-AF65-F5344CB8AC3E}">
        <p14:creationId xmlns:p14="http://schemas.microsoft.com/office/powerpoint/2010/main" val="3846866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Content Placeholder 2"/>
          <p:cNvSpPr>
            <a:spLocks noGrp="1"/>
          </p:cNvSpPr>
          <p:nvPr>
            <p:ph idx="1"/>
          </p:nvPr>
        </p:nvSpPr>
        <p:spPr/>
        <p:txBody>
          <a:bodyPr anchor="ct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83FA9667-F2AE-E040-A916-8D8E63F55100}" type="datetimeFigureOut">
              <a:rPr lang="sv-SE" smtClean="0"/>
              <a:t>2024-01-09</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36D5A35A-43A1-8146-B83D-6CFD886AEAB1}" type="slidenum">
              <a:rPr lang="sv-SE" smtClean="0"/>
              <a:t>‹#›</a:t>
            </a:fld>
            <a:endParaRPr lang="sv-SE"/>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73336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sv-SE"/>
              <a:t>Klicka här för att ändra mall för rubrikformat</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83FA9667-F2AE-E040-A916-8D8E63F55100}" type="datetimeFigureOut">
              <a:rPr lang="sv-SE" smtClean="0"/>
              <a:t>2024-01-09</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36D5A35A-43A1-8146-B83D-6CFD886AEAB1}" type="slidenum">
              <a:rPr lang="sv-SE" smtClean="0"/>
              <a:t>‹#›</a:t>
            </a:fld>
            <a:endParaRPr lang="sv-SE"/>
          </a:p>
        </p:txBody>
      </p:sp>
    </p:spTree>
    <p:extLst>
      <p:ext uri="{BB962C8B-B14F-4D97-AF65-F5344CB8AC3E}">
        <p14:creationId xmlns:p14="http://schemas.microsoft.com/office/powerpoint/2010/main" val="922755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sv-SE"/>
              <a:t>Klicka här för att ändra mall för rubrikformat</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5" name="Date Placeholder 4"/>
          <p:cNvSpPr>
            <a:spLocks noGrp="1"/>
          </p:cNvSpPr>
          <p:nvPr>
            <p:ph type="dt" sz="half" idx="10"/>
          </p:nvPr>
        </p:nvSpPr>
        <p:spPr/>
        <p:txBody>
          <a:bodyPr/>
          <a:lstStyle/>
          <a:p>
            <a:fld id="{83FA9667-F2AE-E040-A916-8D8E63F55100}" type="datetimeFigureOut">
              <a:rPr lang="sv-SE" smtClean="0"/>
              <a:t>2024-01-09</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36D5A35A-43A1-8146-B83D-6CFD886AEAB1}" type="slidenum">
              <a:rPr lang="sv-SE" smtClean="0"/>
              <a:t>‹#›</a:t>
            </a:fld>
            <a:endParaRPr lang="sv-SE"/>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07471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sv-SE"/>
              <a:t>Klicka här för att ändra mall för rubrikformat</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Content Placeholder 3"/>
          <p:cNvSpPr>
            <a:spLocks noGrp="1"/>
          </p:cNvSpPr>
          <p:nvPr>
            <p:ph sz="half" idx="2"/>
          </p:nvPr>
        </p:nvSpPr>
        <p:spPr>
          <a:xfrm>
            <a:off x="2609285" y="2851331"/>
            <a:ext cx="3893623" cy="3071434"/>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Content Placeholder 5"/>
          <p:cNvSpPr>
            <a:spLocks noGrp="1"/>
          </p:cNvSpPr>
          <p:nvPr>
            <p:ph sz="quarter" idx="4"/>
          </p:nvPr>
        </p:nvSpPr>
        <p:spPr>
          <a:xfrm>
            <a:off x="6666635" y="2851331"/>
            <a:ext cx="3899798" cy="3071434"/>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7" name="Date Placeholder 6"/>
          <p:cNvSpPr>
            <a:spLocks noGrp="1"/>
          </p:cNvSpPr>
          <p:nvPr>
            <p:ph type="dt" sz="half" idx="10"/>
          </p:nvPr>
        </p:nvSpPr>
        <p:spPr/>
        <p:txBody>
          <a:bodyPr/>
          <a:lstStyle/>
          <a:p>
            <a:fld id="{83FA9667-F2AE-E040-A916-8D8E63F55100}" type="datetimeFigureOut">
              <a:rPr lang="sv-SE" smtClean="0"/>
              <a:t>2024-01-09</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36D5A35A-43A1-8146-B83D-6CFD886AEAB1}" type="slidenum">
              <a:rPr lang="sv-SE" smtClean="0"/>
              <a:t>‹#›</a:t>
            </a:fld>
            <a:endParaRPr lang="sv-SE"/>
          </a:p>
        </p:txBody>
      </p:sp>
    </p:spTree>
    <p:extLst>
      <p:ext uri="{BB962C8B-B14F-4D97-AF65-F5344CB8AC3E}">
        <p14:creationId xmlns:p14="http://schemas.microsoft.com/office/powerpoint/2010/main" val="4165161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Date Placeholder 2"/>
          <p:cNvSpPr>
            <a:spLocks noGrp="1"/>
          </p:cNvSpPr>
          <p:nvPr>
            <p:ph type="dt" sz="half" idx="10"/>
          </p:nvPr>
        </p:nvSpPr>
        <p:spPr/>
        <p:txBody>
          <a:bodyPr/>
          <a:lstStyle/>
          <a:p>
            <a:fld id="{83FA9667-F2AE-E040-A916-8D8E63F55100}" type="datetimeFigureOut">
              <a:rPr lang="sv-SE" smtClean="0"/>
              <a:t>2024-01-09</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36D5A35A-43A1-8146-B83D-6CFD886AEAB1}" type="slidenum">
              <a:rPr lang="sv-SE" smtClean="0"/>
              <a:t>‹#›</a:t>
            </a:fld>
            <a:endParaRPr lang="sv-SE"/>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663327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3FA9667-F2AE-E040-A916-8D8E63F55100}" type="datetimeFigureOut">
              <a:rPr lang="sv-SE" smtClean="0"/>
              <a:t>2024-01-09</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36D5A35A-43A1-8146-B83D-6CFD886AEAB1}" type="slidenum">
              <a:rPr lang="sv-SE" smtClean="0"/>
              <a:t>‹#›</a:t>
            </a:fld>
            <a:endParaRPr lang="sv-SE"/>
          </a:p>
        </p:txBody>
      </p:sp>
    </p:spTree>
    <p:extLst>
      <p:ext uri="{BB962C8B-B14F-4D97-AF65-F5344CB8AC3E}">
        <p14:creationId xmlns:p14="http://schemas.microsoft.com/office/powerpoint/2010/main" val="4086649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sv-SE"/>
              <a:t>Klicka här för att ändra mall för rubrikformat</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83FA9667-F2AE-E040-A916-8D8E63F55100}" type="datetimeFigureOut">
              <a:rPr lang="sv-SE" smtClean="0"/>
              <a:t>2024-01-09</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36D5A35A-43A1-8146-B83D-6CFD886AEAB1}" type="slidenum">
              <a:rPr lang="sv-SE" smtClean="0"/>
              <a:t>‹#›</a:t>
            </a:fld>
            <a:endParaRPr lang="sv-SE"/>
          </a:p>
        </p:txBody>
      </p:sp>
    </p:spTree>
    <p:extLst>
      <p:ext uri="{BB962C8B-B14F-4D97-AF65-F5344CB8AC3E}">
        <p14:creationId xmlns:p14="http://schemas.microsoft.com/office/powerpoint/2010/main" val="2558587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a:t>Klicka på ikonen för att lägga till en bild</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sv-SE"/>
              <a:t>Klicka här för att ändra mall för rubrikformat</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83FA9667-F2AE-E040-A916-8D8E63F55100}" type="datetimeFigureOut">
              <a:rPr lang="sv-SE" smtClean="0"/>
              <a:t>2024-01-09</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36D5A35A-43A1-8146-B83D-6CFD886AEAB1}" type="slidenum">
              <a:rPr lang="sv-SE" smtClean="0"/>
              <a:t>‹#›</a:t>
            </a:fld>
            <a:endParaRPr lang="sv-SE"/>
          </a:p>
        </p:txBody>
      </p:sp>
    </p:spTree>
    <p:extLst>
      <p:ext uri="{BB962C8B-B14F-4D97-AF65-F5344CB8AC3E}">
        <p14:creationId xmlns:p14="http://schemas.microsoft.com/office/powerpoint/2010/main" val="2721393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sv-SE"/>
              <a:t>Klicka här för att ändra mall för rubrikformat</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83FA9667-F2AE-E040-A916-8D8E63F55100}" type="datetimeFigureOut">
              <a:rPr lang="sv-SE" smtClean="0"/>
              <a:t>2024-01-09</a:t>
            </a:fld>
            <a:endParaRPr lang="sv-SE"/>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36D5A35A-43A1-8146-B83D-6CFD886AEAB1}" type="slidenum">
              <a:rPr lang="sv-SE" smtClean="0"/>
              <a:t>‹#›</a:t>
            </a:fld>
            <a:endParaRPr lang="sv-SE"/>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904201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58A0B6A-DEC0-46AC-8D12-B6E45FCD1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0"/>
            <a:ext cx="12189867" cy="6858001"/>
          </a:xfrm>
          <a:prstGeom prst="rect">
            <a:avLst/>
          </a:prstGeom>
          <a:solidFill>
            <a:schemeClr val="tx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8C1A506D-EB69-4549-9782-F0EBB2A9AE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sp>
        <p:nvSpPr>
          <p:cNvPr id="2" name="Rubrik 1">
            <a:extLst>
              <a:ext uri="{FF2B5EF4-FFF2-40B4-BE49-F238E27FC236}">
                <a16:creationId xmlns:a16="http://schemas.microsoft.com/office/drawing/2014/main" id="{C76970AB-3E58-B7DD-C128-28F65BEE04AC}"/>
              </a:ext>
            </a:extLst>
          </p:cNvPr>
          <p:cNvSpPr>
            <a:spLocks noGrp="1"/>
          </p:cNvSpPr>
          <p:nvPr>
            <p:ph type="ctrTitle"/>
          </p:nvPr>
        </p:nvSpPr>
        <p:spPr>
          <a:xfrm>
            <a:off x="2141744" y="1437783"/>
            <a:ext cx="7908513" cy="2495051"/>
          </a:xfrm>
        </p:spPr>
        <p:txBody>
          <a:bodyPr anchor="b">
            <a:normAutofit/>
          </a:bodyPr>
          <a:lstStyle/>
          <a:p>
            <a:pPr algn="ctr"/>
            <a:r>
              <a:rPr lang="sv-SE" sz="4600" dirty="0"/>
              <a:t>Friare övervakningsmetoder – juridiska etiska och sociala konsekvenser</a:t>
            </a:r>
          </a:p>
        </p:txBody>
      </p:sp>
      <p:sp>
        <p:nvSpPr>
          <p:cNvPr id="3" name="Underrubrik 2">
            <a:extLst>
              <a:ext uri="{FF2B5EF4-FFF2-40B4-BE49-F238E27FC236}">
                <a16:creationId xmlns:a16="http://schemas.microsoft.com/office/drawing/2014/main" id="{12A522C3-B34A-252E-4B92-686C39E68604}"/>
              </a:ext>
            </a:extLst>
          </p:cNvPr>
          <p:cNvSpPr>
            <a:spLocks noGrp="1"/>
          </p:cNvSpPr>
          <p:nvPr>
            <p:ph type="subTitle" idx="1"/>
          </p:nvPr>
        </p:nvSpPr>
        <p:spPr>
          <a:xfrm>
            <a:off x="3416133" y="4020146"/>
            <a:ext cx="5357600" cy="1160213"/>
          </a:xfrm>
        </p:spPr>
        <p:txBody>
          <a:bodyPr anchor="t">
            <a:normAutofit fontScale="32500" lnSpcReduction="20000"/>
          </a:bodyPr>
          <a:lstStyle/>
          <a:p>
            <a:pPr algn="ctr"/>
            <a:r>
              <a:rPr lang="sv-SE" sz="3500" dirty="0"/>
              <a:t>Respondent: </a:t>
            </a:r>
            <a:r>
              <a:rPr lang="sv-SE" sz="3500" dirty="0" err="1"/>
              <a:t>Imad</a:t>
            </a:r>
            <a:r>
              <a:rPr lang="sv-SE" sz="3500" dirty="0"/>
              <a:t> </a:t>
            </a:r>
            <a:r>
              <a:rPr lang="sv-SE" sz="3500" dirty="0" err="1"/>
              <a:t>Tabikh</a:t>
            </a:r>
            <a:endParaRPr lang="sv-SE" sz="3500" dirty="0"/>
          </a:p>
          <a:p>
            <a:pPr algn="ctr"/>
            <a:r>
              <a:rPr lang="sv-SE" sz="3500" dirty="0" err="1"/>
              <a:t>Opponerare</a:t>
            </a:r>
            <a:r>
              <a:rPr lang="sv-SE" sz="3500" dirty="0"/>
              <a:t>: Jesper Wingren</a:t>
            </a:r>
          </a:p>
          <a:p>
            <a:pPr algn="ctr"/>
            <a:r>
              <a:rPr lang="sv-SE" sz="3500" dirty="0"/>
              <a:t>Sammanfattning av opponerande text för seminarium</a:t>
            </a:r>
          </a:p>
          <a:p>
            <a:pPr algn="ctr"/>
            <a:endParaRPr lang="sv-SE" sz="2600" dirty="0"/>
          </a:p>
          <a:p>
            <a:pPr algn="ctr"/>
            <a:endParaRPr lang="sv-SE" sz="2600" dirty="0"/>
          </a:p>
        </p:txBody>
      </p:sp>
    </p:spTree>
    <p:extLst>
      <p:ext uri="{BB962C8B-B14F-4D97-AF65-F5344CB8AC3E}">
        <p14:creationId xmlns:p14="http://schemas.microsoft.com/office/powerpoint/2010/main" val="3739858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3D285A8-AD74-781F-715D-6AB2457D877B}"/>
              </a:ext>
            </a:extLst>
          </p:cNvPr>
          <p:cNvSpPr>
            <a:spLocks noGrp="1"/>
          </p:cNvSpPr>
          <p:nvPr>
            <p:ph type="title"/>
          </p:nvPr>
        </p:nvSpPr>
        <p:spPr>
          <a:xfrm>
            <a:off x="-137866" y="222728"/>
            <a:ext cx="4141829" cy="1077229"/>
          </a:xfrm>
        </p:spPr>
        <p:txBody>
          <a:bodyPr/>
          <a:lstStyle/>
          <a:p>
            <a:r>
              <a:rPr lang="sv-SE" dirty="0"/>
              <a:t>Resultat</a:t>
            </a:r>
          </a:p>
        </p:txBody>
      </p:sp>
      <p:pic>
        <p:nvPicPr>
          <p:cNvPr id="7" name="Platshållare för innehåll 6">
            <a:extLst>
              <a:ext uri="{FF2B5EF4-FFF2-40B4-BE49-F238E27FC236}">
                <a16:creationId xmlns:a16="http://schemas.microsoft.com/office/drawing/2014/main" id="{8CBA5365-413C-30A0-4B34-E4DACB89F95C}"/>
              </a:ext>
            </a:extLst>
          </p:cNvPr>
          <p:cNvPicPr>
            <a:picLocks noGrp="1" noChangeAspect="1"/>
          </p:cNvPicPr>
          <p:nvPr>
            <p:ph idx="1"/>
          </p:nvPr>
        </p:nvPicPr>
        <p:blipFill>
          <a:blip r:embed="rId3"/>
          <a:stretch>
            <a:fillRect/>
          </a:stretch>
        </p:blipFill>
        <p:spPr>
          <a:xfrm>
            <a:off x="222353" y="1454728"/>
            <a:ext cx="5873647" cy="5007533"/>
          </a:xfrm>
          <a:prstGeom prst="rect">
            <a:avLst/>
          </a:prstGeom>
        </p:spPr>
      </p:pic>
      <p:pic>
        <p:nvPicPr>
          <p:cNvPr id="13" name="Bildobjekt 12">
            <a:extLst>
              <a:ext uri="{FF2B5EF4-FFF2-40B4-BE49-F238E27FC236}">
                <a16:creationId xmlns:a16="http://schemas.microsoft.com/office/drawing/2014/main" id="{61CA9CEF-EEE8-74D8-17BB-AEF707591C18}"/>
              </a:ext>
            </a:extLst>
          </p:cNvPr>
          <p:cNvPicPr>
            <a:picLocks noChangeAspect="1"/>
          </p:cNvPicPr>
          <p:nvPr/>
        </p:nvPicPr>
        <p:blipFill>
          <a:blip r:embed="rId4"/>
          <a:stretch>
            <a:fillRect/>
          </a:stretch>
        </p:blipFill>
        <p:spPr>
          <a:xfrm>
            <a:off x="6714778" y="0"/>
            <a:ext cx="4830735" cy="6858000"/>
          </a:xfrm>
          <a:prstGeom prst="rect">
            <a:avLst/>
          </a:prstGeom>
        </p:spPr>
      </p:pic>
    </p:spTree>
    <p:extLst>
      <p:ext uri="{BB962C8B-B14F-4D97-AF65-F5344CB8AC3E}">
        <p14:creationId xmlns:p14="http://schemas.microsoft.com/office/powerpoint/2010/main" val="2662058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22F0272-3878-4604-AA91-01CA8F08DE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1F60EAEC-22E3-4448-8F0A-9ADAA793A9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355E0F90-3FFF-4E04-B3C8-3C969A415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sv-SE"/>
          </a:p>
        </p:txBody>
      </p:sp>
      <p:sp>
        <p:nvSpPr>
          <p:cNvPr id="15" name="Rectangle 14">
            <a:extLst>
              <a:ext uri="{FF2B5EF4-FFF2-40B4-BE49-F238E27FC236}">
                <a16:creationId xmlns:a16="http://schemas.microsoft.com/office/drawing/2014/main" id="{EC63A4EF-A033-4ED0-9EB6-6E1A8D26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sv-SE"/>
          </a:p>
        </p:txBody>
      </p:sp>
      <p:sp>
        <p:nvSpPr>
          <p:cNvPr id="17" name="Rectangle 16">
            <a:extLst>
              <a:ext uri="{FF2B5EF4-FFF2-40B4-BE49-F238E27FC236}">
                <a16:creationId xmlns:a16="http://schemas.microsoft.com/office/drawing/2014/main" id="{964965EE-80F2-417F-9652-5BFF14DA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sv-SE"/>
          </a:p>
        </p:txBody>
      </p:sp>
      <p:sp>
        <p:nvSpPr>
          <p:cNvPr id="19" name="Rectangle 18">
            <a:extLst>
              <a:ext uri="{FF2B5EF4-FFF2-40B4-BE49-F238E27FC236}">
                <a16:creationId xmlns:a16="http://schemas.microsoft.com/office/drawing/2014/main" id="{AA3C9611-CFD7-4C23-A8F2-00E7865A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sv-SE"/>
          </a:p>
        </p:txBody>
      </p:sp>
      <p:pic>
        <p:nvPicPr>
          <p:cNvPr id="4" name="Platshållare för innehåll 3">
            <a:extLst>
              <a:ext uri="{FF2B5EF4-FFF2-40B4-BE49-F238E27FC236}">
                <a16:creationId xmlns:a16="http://schemas.microsoft.com/office/drawing/2014/main" id="{5AF34CD5-6EB2-34BE-66E0-1124D20B6D22}"/>
              </a:ext>
            </a:extLst>
          </p:cNvPr>
          <p:cNvPicPr>
            <a:picLocks noGrp="1" noChangeAspect="1"/>
          </p:cNvPicPr>
          <p:nvPr>
            <p:ph idx="1"/>
          </p:nvPr>
        </p:nvPicPr>
        <p:blipFill>
          <a:blip r:embed="rId6"/>
          <a:stretch>
            <a:fillRect/>
          </a:stretch>
        </p:blipFill>
        <p:spPr>
          <a:xfrm>
            <a:off x="2332187" y="323875"/>
            <a:ext cx="6938827" cy="6210250"/>
          </a:xfrm>
          <a:prstGeom prst="rect">
            <a:avLst/>
          </a:prstGeom>
        </p:spPr>
      </p:pic>
    </p:spTree>
    <p:extLst>
      <p:ext uri="{BB962C8B-B14F-4D97-AF65-F5344CB8AC3E}">
        <p14:creationId xmlns:p14="http://schemas.microsoft.com/office/powerpoint/2010/main" val="2047556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22F0272-3878-4604-AA91-01CA8F08DE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1F60EAEC-22E3-4448-8F0A-9ADAA793A9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355E0F90-3FFF-4E04-B3C8-3C969A415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sv-SE"/>
          </a:p>
        </p:txBody>
      </p:sp>
      <p:sp>
        <p:nvSpPr>
          <p:cNvPr id="15" name="Rectangle 14">
            <a:extLst>
              <a:ext uri="{FF2B5EF4-FFF2-40B4-BE49-F238E27FC236}">
                <a16:creationId xmlns:a16="http://schemas.microsoft.com/office/drawing/2014/main" id="{EC63A4EF-A033-4ED0-9EB6-6E1A8D26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sv-SE"/>
          </a:p>
        </p:txBody>
      </p:sp>
      <p:sp>
        <p:nvSpPr>
          <p:cNvPr id="17" name="Rectangle 16">
            <a:extLst>
              <a:ext uri="{FF2B5EF4-FFF2-40B4-BE49-F238E27FC236}">
                <a16:creationId xmlns:a16="http://schemas.microsoft.com/office/drawing/2014/main" id="{964965EE-80F2-417F-9652-5BFF14DA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sv-SE"/>
          </a:p>
        </p:txBody>
      </p:sp>
      <p:sp>
        <p:nvSpPr>
          <p:cNvPr id="19" name="Rectangle 18">
            <a:extLst>
              <a:ext uri="{FF2B5EF4-FFF2-40B4-BE49-F238E27FC236}">
                <a16:creationId xmlns:a16="http://schemas.microsoft.com/office/drawing/2014/main" id="{AA3C9611-CFD7-4C23-A8F2-00E7865A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sv-SE"/>
          </a:p>
        </p:txBody>
      </p:sp>
      <p:sp>
        <p:nvSpPr>
          <p:cNvPr id="21" name="Rectangle 20">
            <a:extLst>
              <a:ext uri="{FF2B5EF4-FFF2-40B4-BE49-F238E27FC236}">
                <a16:creationId xmlns:a16="http://schemas.microsoft.com/office/drawing/2014/main" id="{71E1850B-81EE-4905-9A6F-BDF593EC7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sv-SE"/>
          </a:p>
        </p:txBody>
      </p:sp>
      <p:pic>
        <p:nvPicPr>
          <p:cNvPr id="4" name="Platshållare för innehåll 3">
            <a:extLst>
              <a:ext uri="{FF2B5EF4-FFF2-40B4-BE49-F238E27FC236}">
                <a16:creationId xmlns:a16="http://schemas.microsoft.com/office/drawing/2014/main" id="{2C46F734-8A11-FD28-917E-67B1D6FBA7EF}"/>
              </a:ext>
            </a:extLst>
          </p:cNvPr>
          <p:cNvPicPr>
            <a:picLocks noGrp="1" noChangeAspect="1"/>
          </p:cNvPicPr>
          <p:nvPr>
            <p:ph idx="1"/>
          </p:nvPr>
        </p:nvPicPr>
        <p:blipFill>
          <a:blip r:embed="rId6"/>
          <a:stretch>
            <a:fillRect/>
          </a:stretch>
        </p:blipFill>
        <p:spPr>
          <a:xfrm>
            <a:off x="3463673" y="326017"/>
            <a:ext cx="5449494" cy="6210250"/>
          </a:xfrm>
          <a:prstGeom prst="rect">
            <a:avLst/>
          </a:prstGeom>
        </p:spPr>
      </p:pic>
      <p:sp>
        <p:nvSpPr>
          <p:cNvPr id="23" name="Rectangle 22">
            <a:extLst>
              <a:ext uri="{FF2B5EF4-FFF2-40B4-BE49-F238E27FC236}">
                <a16:creationId xmlns:a16="http://schemas.microsoft.com/office/drawing/2014/main" id="{FA250539-5364-4CFC-82C6-D791BC0C8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sv-SE"/>
          </a:p>
        </p:txBody>
      </p:sp>
    </p:spTree>
    <p:extLst>
      <p:ext uri="{BB962C8B-B14F-4D97-AF65-F5344CB8AC3E}">
        <p14:creationId xmlns:p14="http://schemas.microsoft.com/office/powerpoint/2010/main" val="1419090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86D6D6F-9C72-2449-B3A6-15E024154D83}"/>
              </a:ext>
            </a:extLst>
          </p:cNvPr>
          <p:cNvSpPr>
            <a:spLocks noGrp="1"/>
          </p:cNvSpPr>
          <p:nvPr>
            <p:ph type="title"/>
          </p:nvPr>
        </p:nvSpPr>
        <p:spPr/>
        <p:txBody>
          <a:bodyPr/>
          <a:lstStyle/>
          <a:p>
            <a:r>
              <a:rPr lang="sv-SE" dirty="0"/>
              <a:t>Övrigt</a:t>
            </a:r>
          </a:p>
        </p:txBody>
      </p:sp>
      <p:sp>
        <p:nvSpPr>
          <p:cNvPr id="3" name="Platshållare för innehåll 2">
            <a:extLst>
              <a:ext uri="{FF2B5EF4-FFF2-40B4-BE49-F238E27FC236}">
                <a16:creationId xmlns:a16="http://schemas.microsoft.com/office/drawing/2014/main" id="{A2E98268-C2E0-FCFF-A4E3-B4DEA38C89D1}"/>
              </a:ext>
            </a:extLst>
          </p:cNvPr>
          <p:cNvSpPr>
            <a:spLocks noGrp="1"/>
          </p:cNvSpPr>
          <p:nvPr>
            <p:ph idx="1"/>
          </p:nvPr>
        </p:nvSpPr>
        <p:spPr/>
        <p:txBody>
          <a:bodyPr>
            <a:normAutofit fontScale="92500" lnSpcReduction="20000"/>
          </a:bodyPr>
          <a:lstStyle/>
          <a:p>
            <a:r>
              <a:rPr lang="sv-SE" dirty="0"/>
              <a:t>Bra svenska</a:t>
            </a:r>
          </a:p>
          <a:p>
            <a:r>
              <a:rPr lang="sv-SE" dirty="0"/>
              <a:t>Bra meningsuppbyggnad</a:t>
            </a:r>
          </a:p>
          <a:p>
            <a:r>
              <a:rPr lang="sv-SE" dirty="0"/>
              <a:t>Intressant om man tänker på hur framtidens utveckling av applikationer och liknande kommer se ut</a:t>
            </a:r>
          </a:p>
          <a:p>
            <a:r>
              <a:rPr lang="sv-SE" dirty="0"/>
              <a:t>Kanske lite kort</a:t>
            </a:r>
          </a:p>
          <a:p>
            <a:r>
              <a:rPr lang="sv-SE" dirty="0"/>
              <a:t>Bra struktur och disposition samt en bra slutsats och diskussion</a:t>
            </a:r>
          </a:p>
          <a:p>
            <a:r>
              <a:rPr lang="sv-SE" dirty="0"/>
              <a:t>Tänk igenom källorna är inte så många vetenskapliga texter eller rapporter</a:t>
            </a:r>
          </a:p>
          <a:p>
            <a:r>
              <a:rPr lang="sv-SE" dirty="0"/>
              <a:t>Läs igenom </a:t>
            </a:r>
            <a:r>
              <a:rPr lang="sv-SE" dirty="0" err="1"/>
              <a:t>ieee</a:t>
            </a:r>
            <a:r>
              <a:rPr lang="sv-SE" dirty="0"/>
              <a:t> guiden för källhantering</a:t>
            </a:r>
          </a:p>
        </p:txBody>
      </p:sp>
    </p:spTree>
    <p:extLst>
      <p:ext uri="{BB962C8B-B14F-4D97-AF65-F5344CB8AC3E}">
        <p14:creationId xmlns:p14="http://schemas.microsoft.com/office/powerpoint/2010/main" val="3987705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Utropstecken på gul bakgrund">
            <a:extLst>
              <a:ext uri="{FF2B5EF4-FFF2-40B4-BE49-F238E27FC236}">
                <a16:creationId xmlns:a16="http://schemas.microsoft.com/office/drawing/2014/main" id="{86512644-DBDB-F580-BAF0-F63F5A5B08C0}"/>
              </a:ext>
            </a:extLst>
          </p:cNvPr>
          <p:cNvPicPr>
            <a:picLocks noChangeAspect="1"/>
          </p:cNvPicPr>
          <p:nvPr/>
        </p:nvPicPr>
        <p:blipFill rotWithShape="1">
          <a:blip r:embed="rId3">
            <a:duotone>
              <a:schemeClr val="bg2">
                <a:shade val="45000"/>
                <a:satMod val="135000"/>
              </a:schemeClr>
              <a:prstClr val="white"/>
            </a:duotone>
          </a:blip>
          <a:srcRect t="24998" r="-1" b="-1"/>
          <a:stretch/>
        </p:blipFill>
        <p:spPr>
          <a:xfrm>
            <a:off x="153" y="10"/>
            <a:ext cx="12191695" cy="6857990"/>
          </a:xfrm>
          <a:prstGeom prst="rect">
            <a:avLst/>
          </a:prstGeom>
        </p:spPr>
      </p:pic>
      <p:pic>
        <p:nvPicPr>
          <p:cNvPr id="24" name="Picture 23">
            <a:extLst>
              <a:ext uri="{FF2B5EF4-FFF2-40B4-BE49-F238E27FC236}">
                <a16:creationId xmlns:a16="http://schemas.microsoft.com/office/drawing/2014/main" id="{967F5611-5230-4249-948C-9599F8622A9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6" name="Picture 25">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1828" y="0"/>
            <a:ext cx="12189867" cy="6858000"/>
          </a:xfrm>
          <a:prstGeom prst="rect">
            <a:avLst/>
          </a:prstGeom>
        </p:spPr>
      </p:pic>
      <p:sp>
        <p:nvSpPr>
          <p:cNvPr id="28" name="Rectangle 27">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28DF289-3FA7-47B8-A823-7F7292C92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9A748ABD-1C85-B811-7C39-84B87E8230EF}"/>
              </a:ext>
            </a:extLst>
          </p:cNvPr>
          <p:cNvSpPr>
            <a:spLocks noGrp="1"/>
          </p:cNvSpPr>
          <p:nvPr>
            <p:ph type="title"/>
          </p:nvPr>
        </p:nvSpPr>
        <p:spPr>
          <a:xfrm>
            <a:off x="2611808" y="808056"/>
            <a:ext cx="7958331" cy="1077229"/>
          </a:xfrm>
        </p:spPr>
        <p:txBody>
          <a:bodyPr>
            <a:normAutofit/>
          </a:bodyPr>
          <a:lstStyle/>
          <a:p>
            <a:pPr algn="l"/>
            <a:r>
              <a:rPr lang="sv-SE" dirty="0"/>
              <a:t>Syfte och frågeställningar</a:t>
            </a:r>
            <a:endParaRPr lang="sv-SE"/>
          </a:p>
        </p:txBody>
      </p:sp>
      <p:sp>
        <p:nvSpPr>
          <p:cNvPr id="3" name="Platshållare för innehåll 2">
            <a:extLst>
              <a:ext uri="{FF2B5EF4-FFF2-40B4-BE49-F238E27FC236}">
                <a16:creationId xmlns:a16="http://schemas.microsoft.com/office/drawing/2014/main" id="{00875F74-E0A9-AE32-BFF1-3BFCBB968E79}"/>
              </a:ext>
            </a:extLst>
          </p:cNvPr>
          <p:cNvSpPr>
            <a:spLocks noGrp="1"/>
          </p:cNvSpPr>
          <p:nvPr>
            <p:ph idx="1"/>
          </p:nvPr>
        </p:nvSpPr>
        <p:spPr>
          <a:xfrm>
            <a:off x="2610579" y="2052116"/>
            <a:ext cx="7959560" cy="3997828"/>
          </a:xfrm>
        </p:spPr>
        <p:txBody>
          <a:bodyPr>
            <a:normAutofit/>
          </a:bodyPr>
          <a:lstStyle/>
          <a:p>
            <a:pPr>
              <a:lnSpc>
                <a:spcPct val="110000"/>
              </a:lnSpc>
            </a:pPr>
            <a:r>
              <a:rPr lang="sv-SE" sz="1700">
                <a:effectLst/>
                <a:latin typeface="Times New Roman" panose="02020603050405020304" pitchFamily="18" charset="0"/>
                <a:ea typeface="Times New Roman" panose="02020603050405020304" pitchFamily="18" charset="0"/>
              </a:rPr>
              <a:t>Rapportens syfte är att presentera frågeställningar om de juridiska, etiska och sociala konsekvenserna av friare övervakningsmetoder.</a:t>
            </a:r>
          </a:p>
          <a:p>
            <a:pPr>
              <a:lnSpc>
                <a:spcPct val="110000"/>
              </a:lnSpc>
            </a:pPr>
            <a:endParaRPr lang="sv-SE" sz="1700">
              <a:effectLst/>
              <a:latin typeface="Times New Roman" panose="02020603050405020304" pitchFamily="18" charset="0"/>
              <a:ea typeface="Times New Roman" panose="02020603050405020304" pitchFamily="18" charset="0"/>
            </a:endParaRPr>
          </a:p>
          <a:p>
            <a:pPr>
              <a:lnSpc>
                <a:spcPct val="110000"/>
              </a:lnSpc>
            </a:pPr>
            <a:r>
              <a:rPr lang="sv-SE" sz="1700">
                <a:effectLst/>
                <a:latin typeface="Times New Roman" panose="02020603050405020304" pitchFamily="18" charset="0"/>
                <a:ea typeface="Times New Roman" panose="02020603050405020304" pitchFamily="18" charset="0"/>
              </a:rPr>
              <a:t>F1: Hur balanserar samhällen behovet av säkerhet med rätten till privatliv och dataskydd?</a:t>
            </a:r>
          </a:p>
          <a:p>
            <a:pPr marL="0" indent="0">
              <a:lnSpc>
                <a:spcPct val="110000"/>
              </a:lnSpc>
              <a:buNone/>
            </a:pPr>
            <a:endParaRPr lang="sv-SE" sz="1700">
              <a:effectLst/>
              <a:latin typeface="Times New Roman" panose="02020603050405020304" pitchFamily="18" charset="0"/>
              <a:ea typeface="Times New Roman" panose="02020603050405020304" pitchFamily="18" charset="0"/>
            </a:endParaRPr>
          </a:p>
          <a:p>
            <a:pPr>
              <a:lnSpc>
                <a:spcPct val="110000"/>
              </a:lnSpc>
            </a:pPr>
            <a:r>
              <a:rPr lang="sv-SE" sz="1700">
                <a:effectLst/>
                <a:latin typeface="Times New Roman" panose="02020603050405020304" pitchFamily="18" charset="0"/>
                <a:ea typeface="Times New Roman" panose="02020603050405020304" pitchFamily="18" charset="0"/>
              </a:rPr>
              <a:t>F2: Vilken roll spelar teknisk kommunikation i denna balansakt?</a:t>
            </a:r>
          </a:p>
          <a:p>
            <a:pPr marL="0" indent="0">
              <a:lnSpc>
                <a:spcPct val="110000"/>
              </a:lnSpc>
              <a:spcAft>
                <a:spcPts val="300"/>
              </a:spcAft>
              <a:buNone/>
            </a:pPr>
            <a:endParaRPr lang="sv-SE" sz="1700">
              <a:effectLst/>
              <a:latin typeface="Times New Roman" panose="02020603050405020304" pitchFamily="18" charset="0"/>
              <a:ea typeface="Times New Roman" panose="02020603050405020304" pitchFamily="18" charset="0"/>
            </a:endParaRPr>
          </a:p>
          <a:p>
            <a:pPr>
              <a:lnSpc>
                <a:spcPct val="110000"/>
              </a:lnSpc>
            </a:pPr>
            <a:r>
              <a:rPr lang="sv-SE" sz="1700">
                <a:effectLst/>
                <a:latin typeface="Times New Roman" panose="02020603050405020304" pitchFamily="18" charset="0"/>
                <a:ea typeface="Times New Roman" panose="02020603050405020304" pitchFamily="18" charset="0"/>
              </a:rPr>
              <a:t>F3: Var går gränsen mellan spionage på medborgare och utredning av kriminalitet?</a:t>
            </a:r>
          </a:p>
          <a:p>
            <a:pPr>
              <a:lnSpc>
                <a:spcPct val="110000"/>
              </a:lnSpc>
            </a:pPr>
            <a:endParaRPr lang="sv-SE" sz="1700"/>
          </a:p>
        </p:txBody>
      </p:sp>
      <p:sp>
        <p:nvSpPr>
          <p:cNvPr id="34" name="Rectangle 33">
            <a:extLst>
              <a:ext uri="{FF2B5EF4-FFF2-40B4-BE49-F238E27FC236}">
                <a16:creationId xmlns:a16="http://schemas.microsoft.com/office/drawing/2014/main" id="{EEA9B471-D6E2-406D-878F-E931B0D7E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2586"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3711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4" name="Picture 73">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6" name="Picture 75">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8" name="Rectangle 77">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sv-SE"/>
          </a:p>
        </p:txBody>
      </p:sp>
      <p:sp>
        <p:nvSpPr>
          <p:cNvPr id="80" name="Rectangle 79">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sv-SE"/>
          </a:p>
        </p:txBody>
      </p:sp>
      <p:sp>
        <p:nvSpPr>
          <p:cNvPr id="82" name="Rectangle 81">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sv-SE"/>
          </a:p>
        </p:txBody>
      </p:sp>
      <p:sp>
        <p:nvSpPr>
          <p:cNvPr id="84" name="Rectangle 83">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sv-SE"/>
          </a:p>
        </p:txBody>
      </p:sp>
      <p:sp>
        <p:nvSpPr>
          <p:cNvPr id="86" name="TextBox 85">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88" name="Rectangle 87">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558A0B6A-DEC0-46AC-8D12-B6E45FCD1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0"/>
            <a:ext cx="12189867" cy="6858001"/>
          </a:xfrm>
          <a:prstGeom prst="rect">
            <a:avLst/>
          </a:prstGeom>
          <a:solidFill>
            <a:schemeClr val="tx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 name="Picture 91">
            <a:extLst>
              <a:ext uri="{FF2B5EF4-FFF2-40B4-BE49-F238E27FC236}">
                <a16:creationId xmlns:a16="http://schemas.microsoft.com/office/drawing/2014/main" id="{8C1A506D-EB69-4549-9782-F0EBB2A9AE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sp>
        <p:nvSpPr>
          <p:cNvPr id="2" name="Rubrik 1">
            <a:extLst>
              <a:ext uri="{FF2B5EF4-FFF2-40B4-BE49-F238E27FC236}">
                <a16:creationId xmlns:a16="http://schemas.microsoft.com/office/drawing/2014/main" id="{F35268B4-5614-C27A-4845-9735A0D8994E}"/>
              </a:ext>
            </a:extLst>
          </p:cNvPr>
          <p:cNvSpPr>
            <a:spLocks noGrp="1"/>
          </p:cNvSpPr>
          <p:nvPr>
            <p:ph type="title"/>
          </p:nvPr>
        </p:nvSpPr>
        <p:spPr>
          <a:xfrm>
            <a:off x="2141744" y="1437783"/>
            <a:ext cx="7908513" cy="2495051"/>
          </a:xfrm>
        </p:spPr>
        <p:txBody>
          <a:bodyPr vert="horz" lIns="91440" tIns="45720" rIns="91440" bIns="45720" rtlCol="0" anchor="b">
            <a:normAutofit/>
          </a:bodyPr>
          <a:lstStyle/>
          <a:p>
            <a:pPr algn="ctr"/>
            <a:r>
              <a:rPr lang="en-US" sz="6600"/>
              <a:t>Resultat</a:t>
            </a:r>
          </a:p>
        </p:txBody>
      </p:sp>
    </p:spTree>
    <p:extLst>
      <p:ext uri="{BB962C8B-B14F-4D97-AF65-F5344CB8AC3E}">
        <p14:creationId xmlns:p14="http://schemas.microsoft.com/office/powerpoint/2010/main" val="3993298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12" name="Picture 11">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14" name="Rectangle 13">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sv-SE"/>
          </a:p>
        </p:txBody>
      </p:sp>
      <p:sp>
        <p:nvSpPr>
          <p:cNvPr id="16" name="Freeform: Shape 15">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sv-SE"/>
          </a:p>
        </p:txBody>
      </p:sp>
      <p:sp>
        <p:nvSpPr>
          <p:cNvPr id="18" name="Oval 17">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35CE0EAA-B293-8DD8-DC86-0E0D3463FE8F}"/>
              </a:ext>
            </a:extLst>
          </p:cNvPr>
          <p:cNvSpPr>
            <a:spLocks noGrp="1"/>
          </p:cNvSpPr>
          <p:nvPr>
            <p:ph type="title"/>
          </p:nvPr>
        </p:nvSpPr>
        <p:spPr>
          <a:xfrm>
            <a:off x="2611808" y="808056"/>
            <a:ext cx="7958331" cy="1530542"/>
          </a:xfrm>
        </p:spPr>
        <p:txBody>
          <a:bodyPr>
            <a:normAutofit/>
          </a:bodyPr>
          <a:lstStyle/>
          <a:p>
            <a:pPr algn="l"/>
            <a:r>
              <a:rPr lang="sv-SE" sz="4800"/>
              <a:t>Balansen</a:t>
            </a:r>
          </a:p>
        </p:txBody>
      </p:sp>
      <p:sp>
        <p:nvSpPr>
          <p:cNvPr id="3" name="Platshållare för innehåll 2">
            <a:extLst>
              <a:ext uri="{FF2B5EF4-FFF2-40B4-BE49-F238E27FC236}">
                <a16:creationId xmlns:a16="http://schemas.microsoft.com/office/drawing/2014/main" id="{D906C13D-1D7F-4059-745E-2F30257CBEA4}"/>
              </a:ext>
            </a:extLst>
          </p:cNvPr>
          <p:cNvSpPr>
            <a:spLocks noGrp="1"/>
          </p:cNvSpPr>
          <p:nvPr>
            <p:ph idx="1"/>
          </p:nvPr>
        </p:nvSpPr>
        <p:spPr>
          <a:xfrm>
            <a:off x="2362874" y="2662280"/>
            <a:ext cx="8207265" cy="3387664"/>
          </a:xfrm>
        </p:spPr>
        <p:txBody>
          <a:bodyPr anchor="t">
            <a:normAutofit/>
          </a:bodyPr>
          <a:lstStyle/>
          <a:p>
            <a:r>
              <a:rPr lang="sv-SE" dirty="0"/>
              <a:t>Terrorattackerna i New York</a:t>
            </a:r>
          </a:p>
          <a:p>
            <a:r>
              <a:rPr lang="sv-SE" dirty="0"/>
              <a:t>”The patriot </a:t>
            </a:r>
            <a:r>
              <a:rPr lang="sv-SE" dirty="0" err="1"/>
              <a:t>act</a:t>
            </a:r>
            <a:r>
              <a:rPr lang="sv-SE" dirty="0"/>
              <a:t>”</a:t>
            </a:r>
          </a:p>
          <a:p>
            <a:r>
              <a:rPr lang="sv-SE" dirty="0"/>
              <a:t>”National </a:t>
            </a:r>
            <a:r>
              <a:rPr lang="sv-SE" dirty="0" err="1"/>
              <a:t>security</a:t>
            </a:r>
            <a:r>
              <a:rPr lang="sv-SE" dirty="0"/>
              <a:t> letters”</a:t>
            </a:r>
          </a:p>
          <a:p>
            <a:r>
              <a:rPr lang="sv-SE" dirty="0"/>
              <a:t>PRISM</a:t>
            </a:r>
          </a:p>
          <a:p>
            <a:r>
              <a:rPr lang="sv-SE" dirty="0"/>
              <a:t>Stora protester</a:t>
            </a:r>
          </a:p>
          <a:p>
            <a:r>
              <a:rPr lang="sv-SE" dirty="0"/>
              <a:t>Integriteten hos individen</a:t>
            </a:r>
          </a:p>
          <a:p>
            <a:endParaRPr lang="sv-SE" dirty="0"/>
          </a:p>
          <a:p>
            <a:endParaRPr lang="sv-SE" dirty="0"/>
          </a:p>
          <a:p>
            <a:endParaRPr lang="sv-SE" dirty="0"/>
          </a:p>
        </p:txBody>
      </p:sp>
    </p:spTree>
    <p:extLst>
      <p:ext uri="{BB962C8B-B14F-4D97-AF65-F5344CB8AC3E}">
        <p14:creationId xmlns:p14="http://schemas.microsoft.com/office/powerpoint/2010/main" val="3018041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12" name="Picture 11">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14" name="Rectangle 13">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sv-SE"/>
          </a:p>
        </p:txBody>
      </p:sp>
      <p:sp>
        <p:nvSpPr>
          <p:cNvPr id="16" name="Freeform: Shape 15">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sv-SE"/>
          </a:p>
        </p:txBody>
      </p:sp>
      <p:sp>
        <p:nvSpPr>
          <p:cNvPr id="18" name="Oval 17">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27235530-9F3A-7F14-3590-08495425A6EF}"/>
              </a:ext>
            </a:extLst>
          </p:cNvPr>
          <p:cNvSpPr>
            <a:spLocks noGrp="1"/>
          </p:cNvSpPr>
          <p:nvPr>
            <p:ph type="title"/>
          </p:nvPr>
        </p:nvSpPr>
        <p:spPr>
          <a:xfrm>
            <a:off x="2611808" y="808056"/>
            <a:ext cx="7958331" cy="1530542"/>
          </a:xfrm>
        </p:spPr>
        <p:txBody>
          <a:bodyPr>
            <a:normAutofit/>
          </a:bodyPr>
          <a:lstStyle/>
          <a:p>
            <a:pPr algn="l"/>
            <a:r>
              <a:rPr lang="sv-SE" sz="4800"/>
              <a:t>Teknisk kommunikation</a:t>
            </a:r>
          </a:p>
        </p:txBody>
      </p:sp>
      <p:sp>
        <p:nvSpPr>
          <p:cNvPr id="3" name="Platshållare för innehåll 2">
            <a:extLst>
              <a:ext uri="{FF2B5EF4-FFF2-40B4-BE49-F238E27FC236}">
                <a16:creationId xmlns:a16="http://schemas.microsoft.com/office/drawing/2014/main" id="{A5548C1E-3131-75CC-16D6-727DDC4153D6}"/>
              </a:ext>
            </a:extLst>
          </p:cNvPr>
          <p:cNvSpPr>
            <a:spLocks noGrp="1"/>
          </p:cNvSpPr>
          <p:nvPr>
            <p:ph idx="1"/>
          </p:nvPr>
        </p:nvSpPr>
        <p:spPr>
          <a:xfrm>
            <a:off x="2362874" y="2662280"/>
            <a:ext cx="8207265" cy="3387664"/>
          </a:xfrm>
        </p:spPr>
        <p:txBody>
          <a:bodyPr anchor="t">
            <a:normAutofit/>
          </a:bodyPr>
          <a:lstStyle/>
          <a:p>
            <a:r>
              <a:rPr lang="sv-SE" dirty="0"/>
              <a:t>Undervattenskablar</a:t>
            </a:r>
          </a:p>
          <a:p>
            <a:r>
              <a:rPr lang="sv-SE" dirty="0"/>
              <a:t>Bristande säkerhet</a:t>
            </a:r>
          </a:p>
          <a:p>
            <a:r>
              <a:rPr lang="sv-SE" dirty="0"/>
              <a:t>Europeisk data på amerikanska servrar</a:t>
            </a:r>
          </a:p>
          <a:p>
            <a:r>
              <a:rPr lang="sv-SE" dirty="0"/>
              <a:t>USA:s tillgång</a:t>
            </a:r>
          </a:p>
        </p:txBody>
      </p:sp>
    </p:spTree>
    <p:extLst>
      <p:ext uri="{BB962C8B-B14F-4D97-AF65-F5344CB8AC3E}">
        <p14:creationId xmlns:p14="http://schemas.microsoft.com/office/powerpoint/2010/main" val="77841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12" name="Picture 11">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14" name="Rectangle 13">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sv-SE"/>
          </a:p>
        </p:txBody>
      </p:sp>
      <p:sp>
        <p:nvSpPr>
          <p:cNvPr id="16" name="Freeform: Shape 15">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sv-SE"/>
          </a:p>
        </p:txBody>
      </p:sp>
      <p:sp>
        <p:nvSpPr>
          <p:cNvPr id="18" name="Oval 17">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7C036E3F-BA54-F290-1D39-3D88AA7D113C}"/>
              </a:ext>
            </a:extLst>
          </p:cNvPr>
          <p:cNvSpPr>
            <a:spLocks noGrp="1"/>
          </p:cNvSpPr>
          <p:nvPr>
            <p:ph type="title"/>
          </p:nvPr>
        </p:nvSpPr>
        <p:spPr>
          <a:xfrm>
            <a:off x="2611808" y="808056"/>
            <a:ext cx="7958331" cy="1530542"/>
          </a:xfrm>
        </p:spPr>
        <p:txBody>
          <a:bodyPr>
            <a:normAutofit/>
          </a:bodyPr>
          <a:lstStyle/>
          <a:p>
            <a:pPr algn="l"/>
            <a:r>
              <a:rPr lang="sv-SE" sz="4800"/>
              <a:t>Gränsen mellan spionage och utredning</a:t>
            </a:r>
          </a:p>
        </p:txBody>
      </p:sp>
      <p:sp>
        <p:nvSpPr>
          <p:cNvPr id="3" name="Platshållare för innehåll 2">
            <a:extLst>
              <a:ext uri="{FF2B5EF4-FFF2-40B4-BE49-F238E27FC236}">
                <a16:creationId xmlns:a16="http://schemas.microsoft.com/office/drawing/2014/main" id="{90EDFE02-89EA-D8F8-9E18-636EA5E91D62}"/>
              </a:ext>
            </a:extLst>
          </p:cNvPr>
          <p:cNvSpPr>
            <a:spLocks noGrp="1"/>
          </p:cNvSpPr>
          <p:nvPr>
            <p:ph idx="1"/>
          </p:nvPr>
        </p:nvSpPr>
        <p:spPr>
          <a:xfrm>
            <a:off x="2362874" y="2662280"/>
            <a:ext cx="8207265" cy="3387664"/>
          </a:xfrm>
        </p:spPr>
        <p:txBody>
          <a:bodyPr anchor="t">
            <a:normAutofit/>
          </a:bodyPr>
          <a:lstStyle/>
          <a:p>
            <a:r>
              <a:rPr lang="sv-SE" dirty="0"/>
              <a:t>Filtrera meddelanden</a:t>
            </a:r>
          </a:p>
          <a:p>
            <a:r>
              <a:rPr lang="sv-SE" dirty="0"/>
              <a:t>Brottsförebyggande eller integritetskränkande</a:t>
            </a:r>
          </a:p>
          <a:p>
            <a:r>
              <a:rPr lang="sv-SE" dirty="0"/>
              <a:t>Övervakning</a:t>
            </a:r>
          </a:p>
        </p:txBody>
      </p:sp>
    </p:spTree>
    <p:extLst>
      <p:ext uri="{BB962C8B-B14F-4D97-AF65-F5344CB8AC3E}">
        <p14:creationId xmlns:p14="http://schemas.microsoft.com/office/powerpoint/2010/main" val="2024839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12" name="Picture 11">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14" name="Rectangle 13">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sv-SE"/>
          </a:p>
        </p:txBody>
      </p:sp>
      <p:sp>
        <p:nvSpPr>
          <p:cNvPr id="16" name="Freeform: Shape 15">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sv-SE"/>
          </a:p>
        </p:txBody>
      </p:sp>
      <p:sp>
        <p:nvSpPr>
          <p:cNvPr id="18" name="Oval 17">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9E923A27-E05F-C79A-ADAE-A4E191F605FD}"/>
              </a:ext>
            </a:extLst>
          </p:cNvPr>
          <p:cNvSpPr>
            <a:spLocks noGrp="1"/>
          </p:cNvSpPr>
          <p:nvPr>
            <p:ph type="title"/>
          </p:nvPr>
        </p:nvSpPr>
        <p:spPr>
          <a:xfrm>
            <a:off x="2611808" y="808056"/>
            <a:ext cx="7958331" cy="1530542"/>
          </a:xfrm>
        </p:spPr>
        <p:txBody>
          <a:bodyPr>
            <a:normAutofit/>
          </a:bodyPr>
          <a:lstStyle/>
          <a:p>
            <a:pPr algn="l"/>
            <a:r>
              <a:rPr lang="sv-SE" sz="4800"/>
              <a:t>Slutsatser</a:t>
            </a:r>
          </a:p>
        </p:txBody>
      </p:sp>
      <p:sp>
        <p:nvSpPr>
          <p:cNvPr id="3" name="Platshållare för innehåll 2">
            <a:extLst>
              <a:ext uri="{FF2B5EF4-FFF2-40B4-BE49-F238E27FC236}">
                <a16:creationId xmlns:a16="http://schemas.microsoft.com/office/drawing/2014/main" id="{95575EA7-6EB0-0DDE-8B1A-73AFEE6100E4}"/>
              </a:ext>
            </a:extLst>
          </p:cNvPr>
          <p:cNvSpPr>
            <a:spLocks noGrp="1"/>
          </p:cNvSpPr>
          <p:nvPr>
            <p:ph idx="1"/>
          </p:nvPr>
        </p:nvSpPr>
        <p:spPr>
          <a:xfrm>
            <a:off x="2362874" y="2662280"/>
            <a:ext cx="8207265" cy="3387664"/>
          </a:xfrm>
        </p:spPr>
        <p:txBody>
          <a:bodyPr anchor="t">
            <a:normAutofit/>
          </a:bodyPr>
          <a:lstStyle/>
          <a:p>
            <a:r>
              <a:rPr lang="sv-SE" dirty="0"/>
              <a:t>Ökning av statlig övervakning</a:t>
            </a:r>
          </a:p>
          <a:p>
            <a:r>
              <a:rPr lang="sv-SE" dirty="0"/>
              <a:t>Stormakters potentiella inskränkning (EU, USA)</a:t>
            </a:r>
          </a:p>
          <a:p>
            <a:r>
              <a:rPr lang="sv-SE" dirty="0"/>
              <a:t>Otydlig gräns</a:t>
            </a:r>
          </a:p>
          <a:p>
            <a:r>
              <a:rPr lang="sv-SE" dirty="0"/>
              <a:t>Fortsätta försöka att hitta en balans</a:t>
            </a:r>
          </a:p>
        </p:txBody>
      </p:sp>
    </p:spTree>
    <p:extLst>
      <p:ext uri="{BB962C8B-B14F-4D97-AF65-F5344CB8AC3E}">
        <p14:creationId xmlns:p14="http://schemas.microsoft.com/office/powerpoint/2010/main" val="1637437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 name="Picture 9">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sv-SE"/>
          </a:p>
        </p:txBody>
      </p:sp>
      <p:sp>
        <p:nvSpPr>
          <p:cNvPr id="14" name="Rectangle 13">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sv-SE"/>
          </a:p>
        </p:txBody>
      </p:sp>
      <p:sp>
        <p:nvSpPr>
          <p:cNvPr id="16" name="Rectangle 15">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sv-SE"/>
          </a:p>
        </p:txBody>
      </p:sp>
      <p:sp>
        <p:nvSpPr>
          <p:cNvPr id="18" name="Rectangle 17">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sv-SE"/>
          </a:p>
        </p:txBody>
      </p:sp>
      <p:sp>
        <p:nvSpPr>
          <p:cNvPr id="20" name="TextBox 19">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2" name="Rectangle 21">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58A0B6A-DEC0-46AC-8D12-B6E45FCD1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0"/>
            <a:ext cx="12189867" cy="6858001"/>
          </a:xfrm>
          <a:prstGeom prst="rect">
            <a:avLst/>
          </a:prstGeom>
          <a:solidFill>
            <a:schemeClr val="tx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8C1A506D-EB69-4549-9782-F0EBB2A9AE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sp>
        <p:nvSpPr>
          <p:cNvPr id="2" name="Rubrik 1">
            <a:extLst>
              <a:ext uri="{FF2B5EF4-FFF2-40B4-BE49-F238E27FC236}">
                <a16:creationId xmlns:a16="http://schemas.microsoft.com/office/drawing/2014/main" id="{13066058-C7DF-D2A4-8759-90B5EC855C22}"/>
              </a:ext>
            </a:extLst>
          </p:cNvPr>
          <p:cNvSpPr>
            <a:spLocks noGrp="1"/>
          </p:cNvSpPr>
          <p:nvPr>
            <p:ph type="title"/>
          </p:nvPr>
        </p:nvSpPr>
        <p:spPr>
          <a:xfrm>
            <a:off x="2141744" y="1437783"/>
            <a:ext cx="7908513" cy="2495051"/>
          </a:xfrm>
        </p:spPr>
        <p:txBody>
          <a:bodyPr vert="horz" lIns="91440" tIns="45720" rIns="91440" bIns="45720" rtlCol="0" anchor="b">
            <a:normAutofit/>
          </a:bodyPr>
          <a:lstStyle/>
          <a:p>
            <a:pPr algn="ctr"/>
            <a:r>
              <a:rPr lang="en-US" sz="6600" dirty="0"/>
              <a:t>Opposition</a:t>
            </a:r>
          </a:p>
        </p:txBody>
      </p:sp>
    </p:spTree>
    <p:extLst>
      <p:ext uri="{BB962C8B-B14F-4D97-AF65-F5344CB8AC3E}">
        <p14:creationId xmlns:p14="http://schemas.microsoft.com/office/powerpoint/2010/main" val="2609623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2" name="Picture 11">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sv-SE"/>
          </a:p>
        </p:txBody>
      </p:sp>
      <p:sp>
        <p:nvSpPr>
          <p:cNvPr id="16" name="Rectangle 15">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sv-SE"/>
          </a:p>
        </p:txBody>
      </p:sp>
      <p:sp>
        <p:nvSpPr>
          <p:cNvPr id="18" name="Rectangle 17">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sv-SE"/>
          </a:p>
        </p:txBody>
      </p:sp>
      <p:sp>
        <p:nvSpPr>
          <p:cNvPr id="20" name="Rectangle 19">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sv-SE"/>
          </a:p>
        </p:txBody>
      </p:sp>
      <p:sp>
        <p:nvSpPr>
          <p:cNvPr id="22" name="TextBox 21">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4" name="Rectangle 23">
            <a:extLst>
              <a:ext uri="{FF2B5EF4-FFF2-40B4-BE49-F238E27FC236}">
                <a16:creationId xmlns:a16="http://schemas.microsoft.com/office/drawing/2014/main" id="{034E919F-0039-45A9-8A1B-B05CD878F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EC9C5A0E-1D2A-4F4B-8123-B963AD56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8" name="Picture 27">
            <a:extLst>
              <a:ext uri="{FF2B5EF4-FFF2-40B4-BE49-F238E27FC236}">
                <a16:creationId xmlns:a16="http://schemas.microsoft.com/office/drawing/2014/main" id="{9C3A7CDD-5E6D-48B6-9D66-F8AFFB7D27A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0" name="Rectangle 29">
            <a:extLst>
              <a:ext uri="{FF2B5EF4-FFF2-40B4-BE49-F238E27FC236}">
                <a16:creationId xmlns:a16="http://schemas.microsoft.com/office/drawing/2014/main" id="{A5AA4037-397A-4467-A120-C510DDD42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8E7B4B2-19E8-410A-A89F-7A2E0485D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06D98D2-ED53-4A46-95A8-7A0D05291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442832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FADE8611-2180-C7E0-A20B-69D6E0124430}"/>
              </a:ext>
            </a:extLst>
          </p:cNvPr>
          <p:cNvSpPr>
            <a:spLocks noGrp="1"/>
          </p:cNvSpPr>
          <p:nvPr>
            <p:ph type="title"/>
          </p:nvPr>
        </p:nvSpPr>
        <p:spPr>
          <a:xfrm>
            <a:off x="810367" y="3428998"/>
            <a:ext cx="3818293" cy="2268559"/>
          </a:xfrm>
        </p:spPr>
        <p:txBody>
          <a:bodyPr vert="horz" lIns="91440" tIns="45720" rIns="91440" bIns="45720" rtlCol="0" anchor="t">
            <a:normAutofit/>
          </a:bodyPr>
          <a:lstStyle/>
          <a:p>
            <a:r>
              <a:rPr lang="en-US" sz="2700" dirty="0"/>
              <a:t>Rubrik, </a:t>
            </a:r>
            <a:r>
              <a:rPr lang="en-US" sz="2700" dirty="0" err="1"/>
              <a:t>syfte</a:t>
            </a:r>
            <a:r>
              <a:rPr lang="en-US" sz="2700" dirty="0"/>
              <a:t> </a:t>
            </a:r>
            <a:r>
              <a:rPr lang="en-US" sz="2700" dirty="0" err="1"/>
              <a:t>och</a:t>
            </a:r>
            <a:r>
              <a:rPr lang="en-US" sz="2700" dirty="0"/>
              <a:t> </a:t>
            </a:r>
            <a:r>
              <a:rPr lang="en-US" sz="2700" dirty="0" err="1"/>
              <a:t>frågeställningar</a:t>
            </a:r>
            <a:endParaRPr lang="en-US" sz="2700" dirty="0"/>
          </a:p>
        </p:txBody>
      </p:sp>
      <p:sp>
        <p:nvSpPr>
          <p:cNvPr id="36" name="Rectangle 35">
            <a:extLst>
              <a:ext uri="{FF2B5EF4-FFF2-40B4-BE49-F238E27FC236}">
                <a16:creationId xmlns:a16="http://schemas.microsoft.com/office/drawing/2014/main" id="{698BC5BE-3558-4B92-867F-8CD65C7BE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3113" y="0"/>
            <a:ext cx="594852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Bildobjekt 4" descr="En bild som visar text, skärmbild, Teckensnitt, dokument&#10;&#10;Automatiskt genererad beskrivning">
            <a:extLst>
              <a:ext uri="{FF2B5EF4-FFF2-40B4-BE49-F238E27FC236}">
                <a16:creationId xmlns:a16="http://schemas.microsoft.com/office/drawing/2014/main" id="{F40252C7-1FD4-6ECF-3484-C0F3CE5DA552}"/>
              </a:ext>
            </a:extLst>
          </p:cNvPr>
          <p:cNvPicPr>
            <a:picLocks noChangeAspect="1"/>
          </p:cNvPicPr>
          <p:nvPr/>
        </p:nvPicPr>
        <p:blipFill>
          <a:blip r:embed="rId6"/>
          <a:stretch>
            <a:fillRect/>
          </a:stretch>
        </p:blipFill>
        <p:spPr>
          <a:xfrm>
            <a:off x="5769658" y="1645579"/>
            <a:ext cx="5284209" cy="3566840"/>
          </a:xfrm>
          <a:prstGeom prst="rect">
            <a:avLst/>
          </a:prstGeom>
          <a:ln w="12700">
            <a:noFill/>
          </a:ln>
        </p:spPr>
      </p:pic>
      <p:sp>
        <p:nvSpPr>
          <p:cNvPr id="38" name="Rectangle 37">
            <a:extLst>
              <a:ext uri="{FF2B5EF4-FFF2-40B4-BE49-F238E27FC236}">
                <a16:creationId xmlns:a16="http://schemas.microsoft.com/office/drawing/2014/main" id="{F8C4208F-A711-4F9F-B74B-CA7E99A5B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7920" y="236475"/>
            <a:ext cx="5439984" cy="6385049"/>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A542E5A-150E-4078-B605-939EE9F3F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Bildobjekt 10">
            <a:extLst>
              <a:ext uri="{FF2B5EF4-FFF2-40B4-BE49-F238E27FC236}">
                <a16:creationId xmlns:a16="http://schemas.microsoft.com/office/drawing/2014/main" id="{93D54994-B35E-5E60-8FA1-08F477A5640E}"/>
              </a:ext>
            </a:extLst>
          </p:cNvPr>
          <p:cNvPicPr>
            <a:picLocks noChangeAspect="1"/>
          </p:cNvPicPr>
          <p:nvPr/>
        </p:nvPicPr>
        <p:blipFill>
          <a:blip r:embed="rId7"/>
          <a:stretch>
            <a:fillRect/>
          </a:stretch>
        </p:blipFill>
        <p:spPr>
          <a:xfrm>
            <a:off x="5537200" y="22402"/>
            <a:ext cx="3912449" cy="1224507"/>
          </a:xfrm>
          <a:prstGeom prst="rect">
            <a:avLst/>
          </a:prstGeom>
        </p:spPr>
      </p:pic>
    </p:spTree>
    <p:extLst>
      <p:ext uri="{BB962C8B-B14F-4D97-AF65-F5344CB8AC3E}">
        <p14:creationId xmlns:p14="http://schemas.microsoft.com/office/powerpoint/2010/main" val="1595151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{4567E746-D212-F444-903F-C442C85EA4B6}tf16401378</Template>
  <TotalTime>1138</TotalTime>
  <Words>617</Words>
  <Application>Microsoft Macintosh PowerPoint</Application>
  <PresentationFormat>Bredbild</PresentationFormat>
  <Paragraphs>80</Paragraphs>
  <Slides>13</Slides>
  <Notes>9</Notes>
  <HiddenSlides>0</HiddenSlides>
  <MMClips>0</MMClips>
  <ScaleCrop>false</ScaleCrop>
  <HeadingPairs>
    <vt:vector size="6" baseType="variant">
      <vt:variant>
        <vt:lpstr>Använt teckensnitt</vt:lpstr>
      </vt:variant>
      <vt:variant>
        <vt:i4>6</vt:i4>
      </vt:variant>
      <vt:variant>
        <vt:lpstr>Tema</vt:lpstr>
      </vt:variant>
      <vt:variant>
        <vt:i4>1</vt:i4>
      </vt:variant>
      <vt:variant>
        <vt:lpstr>Bildrubriker</vt:lpstr>
      </vt:variant>
      <vt:variant>
        <vt:i4>13</vt:i4>
      </vt:variant>
    </vt:vector>
  </HeadingPairs>
  <TitlesOfParts>
    <vt:vector size="20" baseType="lpstr">
      <vt:lpstr>Arial</vt:lpstr>
      <vt:lpstr>Calibri</vt:lpstr>
      <vt:lpstr>MS Shell Dlg 2</vt:lpstr>
      <vt:lpstr>Times New Roman</vt:lpstr>
      <vt:lpstr>Wingdings</vt:lpstr>
      <vt:lpstr>Wingdings 3</vt:lpstr>
      <vt:lpstr>Madison</vt:lpstr>
      <vt:lpstr>Friare övervakningsmetoder – juridiska etiska och sociala konsekvenser</vt:lpstr>
      <vt:lpstr>Syfte och frågeställningar</vt:lpstr>
      <vt:lpstr>Resultat</vt:lpstr>
      <vt:lpstr>Balansen</vt:lpstr>
      <vt:lpstr>Teknisk kommunikation</vt:lpstr>
      <vt:lpstr>Gränsen mellan spionage och utredning</vt:lpstr>
      <vt:lpstr>Slutsatser</vt:lpstr>
      <vt:lpstr>Opposition</vt:lpstr>
      <vt:lpstr>Rubrik, syfte och frågeställningar</vt:lpstr>
      <vt:lpstr>Resultat</vt:lpstr>
      <vt:lpstr>PowerPoint-presentation</vt:lpstr>
      <vt:lpstr>PowerPoint-presentation</vt:lpstr>
      <vt:lpstr>Övrigt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Friare övervakningsmetoder – juridiska etiska och sociala konsekvenser</dc:title>
  <dc:creator>Jesper Wingren</dc:creator>
  <cp:lastModifiedBy>Jesper Wingren</cp:lastModifiedBy>
  <cp:revision>22</cp:revision>
  <dcterms:created xsi:type="dcterms:W3CDTF">2024-01-09T12:43:21Z</dcterms:created>
  <dcterms:modified xsi:type="dcterms:W3CDTF">2024-01-10T07:42:08Z</dcterms:modified>
</cp:coreProperties>
</file>