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1" r:id="rId6"/>
  </p:sldIdLst>
  <p:sldSz cx="9144000" cy="6858000" type="letter"/>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6374" autoAdjust="0"/>
  </p:normalViewPr>
  <p:slideViewPr>
    <p:cSldViewPr snapToGrid="0">
      <p:cViewPr>
        <p:scale>
          <a:sx n="150" d="100"/>
          <a:sy n="150" d="100"/>
        </p:scale>
        <p:origin x="8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F1714E-70AE-4794-B11B-EDE335F39A7F}" type="datetimeFigureOut">
              <a:rPr lang="en-CA" smtClean="0"/>
              <a:t>2019-04-03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272C6A6-C98F-4448-ABCA-8D93831AB898}" type="slidenum">
              <a:rPr lang="en-CA" smtClean="0"/>
              <a:t>‹#›</a:t>
            </a:fld>
            <a:endParaRPr lang="en-CA"/>
          </a:p>
        </p:txBody>
      </p:sp>
    </p:spTree>
    <p:extLst>
      <p:ext uri="{BB962C8B-B14F-4D97-AF65-F5344CB8AC3E}">
        <p14:creationId xmlns:p14="http://schemas.microsoft.com/office/powerpoint/2010/main" val="413138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1714E-70AE-4794-B11B-EDE335F39A7F}" type="datetimeFigureOut">
              <a:rPr lang="en-CA" smtClean="0"/>
              <a:t>2019-04-03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272C6A6-C98F-4448-ABCA-8D93831AB898}" type="slidenum">
              <a:rPr lang="en-CA" smtClean="0"/>
              <a:t>‹#›</a:t>
            </a:fld>
            <a:endParaRPr lang="en-CA"/>
          </a:p>
        </p:txBody>
      </p:sp>
    </p:spTree>
    <p:extLst>
      <p:ext uri="{BB962C8B-B14F-4D97-AF65-F5344CB8AC3E}">
        <p14:creationId xmlns:p14="http://schemas.microsoft.com/office/powerpoint/2010/main" val="3011860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1714E-70AE-4794-B11B-EDE335F39A7F}" type="datetimeFigureOut">
              <a:rPr lang="en-CA" smtClean="0"/>
              <a:t>2019-04-03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272C6A6-C98F-4448-ABCA-8D93831AB898}" type="slidenum">
              <a:rPr lang="en-CA" smtClean="0"/>
              <a:t>‹#›</a:t>
            </a:fld>
            <a:endParaRPr lang="en-CA"/>
          </a:p>
        </p:txBody>
      </p:sp>
    </p:spTree>
    <p:extLst>
      <p:ext uri="{BB962C8B-B14F-4D97-AF65-F5344CB8AC3E}">
        <p14:creationId xmlns:p14="http://schemas.microsoft.com/office/powerpoint/2010/main" val="136529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1714E-70AE-4794-B11B-EDE335F39A7F}" type="datetimeFigureOut">
              <a:rPr lang="en-CA" smtClean="0"/>
              <a:t>2019-04-03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272C6A6-C98F-4448-ABCA-8D93831AB898}" type="slidenum">
              <a:rPr lang="en-CA" smtClean="0"/>
              <a:t>‹#›</a:t>
            </a:fld>
            <a:endParaRPr lang="en-CA"/>
          </a:p>
        </p:txBody>
      </p:sp>
    </p:spTree>
    <p:extLst>
      <p:ext uri="{BB962C8B-B14F-4D97-AF65-F5344CB8AC3E}">
        <p14:creationId xmlns:p14="http://schemas.microsoft.com/office/powerpoint/2010/main" val="238257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1714E-70AE-4794-B11B-EDE335F39A7F}" type="datetimeFigureOut">
              <a:rPr lang="en-CA" smtClean="0"/>
              <a:t>2019-04-03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272C6A6-C98F-4448-ABCA-8D93831AB898}" type="slidenum">
              <a:rPr lang="en-CA" smtClean="0"/>
              <a:t>‹#›</a:t>
            </a:fld>
            <a:endParaRPr lang="en-CA"/>
          </a:p>
        </p:txBody>
      </p:sp>
    </p:spTree>
    <p:extLst>
      <p:ext uri="{BB962C8B-B14F-4D97-AF65-F5344CB8AC3E}">
        <p14:creationId xmlns:p14="http://schemas.microsoft.com/office/powerpoint/2010/main" val="45649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F1714E-70AE-4794-B11B-EDE335F39A7F}" type="datetimeFigureOut">
              <a:rPr lang="en-CA" smtClean="0"/>
              <a:t>2019-04-03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272C6A6-C98F-4448-ABCA-8D93831AB898}" type="slidenum">
              <a:rPr lang="en-CA" smtClean="0"/>
              <a:t>‹#›</a:t>
            </a:fld>
            <a:endParaRPr lang="en-CA"/>
          </a:p>
        </p:txBody>
      </p:sp>
    </p:spTree>
    <p:extLst>
      <p:ext uri="{BB962C8B-B14F-4D97-AF65-F5344CB8AC3E}">
        <p14:creationId xmlns:p14="http://schemas.microsoft.com/office/powerpoint/2010/main" val="392376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F1714E-70AE-4794-B11B-EDE335F39A7F}" type="datetimeFigureOut">
              <a:rPr lang="en-CA" smtClean="0"/>
              <a:t>2019-04-03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272C6A6-C98F-4448-ABCA-8D93831AB898}" type="slidenum">
              <a:rPr lang="en-CA" smtClean="0"/>
              <a:t>‹#›</a:t>
            </a:fld>
            <a:endParaRPr lang="en-CA"/>
          </a:p>
        </p:txBody>
      </p:sp>
    </p:spTree>
    <p:extLst>
      <p:ext uri="{BB962C8B-B14F-4D97-AF65-F5344CB8AC3E}">
        <p14:creationId xmlns:p14="http://schemas.microsoft.com/office/powerpoint/2010/main" val="411434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F1714E-70AE-4794-B11B-EDE335F39A7F}" type="datetimeFigureOut">
              <a:rPr lang="en-CA" smtClean="0"/>
              <a:t>2019-04-03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272C6A6-C98F-4448-ABCA-8D93831AB898}" type="slidenum">
              <a:rPr lang="en-CA" smtClean="0"/>
              <a:t>‹#›</a:t>
            </a:fld>
            <a:endParaRPr lang="en-CA"/>
          </a:p>
        </p:txBody>
      </p:sp>
    </p:spTree>
    <p:extLst>
      <p:ext uri="{BB962C8B-B14F-4D97-AF65-F5344CB8AC3E}">
        <p14:creationId xmlns:p14="http://schemas.microsoft.com/office/powerpoint/2010/main" val="347390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1714E-70AE-4794-B11B-EDE335F39A7F}" type="datetimeFigureOut">
              <a:rPr lang="en-CA" smtClean="0"/>
              <a:t>2019-04-03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272C6A6-C98F-4448-ABCA-8D93831AB898}" type="slidenum">
              <a:rPr lang="en-CA" smtClean="0"/>
              <a:t>‹#›</a:t>
            </a:fld>
            <a:endParaRPr lang="en-CA"/>
          </a:p>
        </p:txBody>
      </p:sp>
    </p:spTree>
    <p:extLst>
      <p:ext uri="{BB962C8B-B14F-4D97-AF65-F5344CB8AC3E}">
        <p14:creationId xmlns:p14="http://schemas.microsoft.com/office/powerpoint/2010/main" val="1365750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1714E-70AE-4794-B11B-EDE335F39A7F}" type="datetimeFigureOut">
              <a:rPr lang="en-CA" smtClean="0"/>
              <a:t>2019-04-03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272C6A6-C98F-4448-ABCA-8D93831AB898}" type="slidenum">
              <a:rPr lang="en-CA" smtClean="0"/>
              <a:t>‹#›</a:t>
            </a:fld>
            <a:endParaRPr lang="en-CA"/>
          </a:p>
        </p:txBody>
      </p:sp>
    </p:spTree>
    <p:extLst>
      <p:ext uri="{BB962C8B-B14F-4D97-AF65-F5344CB8AC3E}">
        <p14:creationId xmlns:p14="http://schemas.microsoft.com/office/powerpoint/2010/main" val="4823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1714E-70AE-4794-B11B-EDE335F39A7F}" type="datetimeFigureOut">
              <a:rPr lang="en-CA" smtClean="0"/>
              <a:t>2019-04-03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272C6A6-C98F-4448-ABCA-8D93831AB898}" type="slidenum">
              <a:rPr lang="en-CA" smtClean="0"/>
              <a:t>‹#›</a:t>
            </a:fld>
            <a:endParaRPr lang="en-CA"/>
          </a:p>
        </p:txBody>
      </p:sp>
    </p:spTree>
    <p:extLst>
      <p:ext uri="{BB962C8B-B14F-4D97-AF65-F5344CB8AC3E}">
        <p14:creationId xmlns:p14="http://schemas.microsoft.com/office/powerpoint/2010/main" val="312452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1714E-70AE-4794-B11B-EDE335F39A7F}" type="datetimeFigureOut">
              <a:rPr lang="en-CA" smtClean="0"/>
              <a:t>2019-04-03</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2C6A6-C98F-4448-ABCA-8D93831AB898}" type="slidenum">
              <a:rPr lang="en-CA" smtClean="0"/>
              <a:t>‹#›</a:t>
            </a:fld>
            <a:endParaRPr lang="en-CA"/>
          </a:p>
        </p:txBody>
      </p:sp>
    </p:spTree>
    <p:extLst>
      <p:ext uri="{BB962C8B-B14F-4D97-AF65-F5344CB8AC3E}">
        <p14:creationId xmlns:p14="http://schemas.microsoft.com/office/powerpoint/2010/main" val="35757753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667BB0D-CF74-4189-9CC2-7FBDC92CE49C}"/>
              </a:ext>
            </a:extLst>
          </p:cNvPr>
          <p:cNvCxnSpPr/>
          <p:nvPr/>
        </p:nvCxnSpPr>
        <p:spPr>
          <a:xfrm>
            <a:off x="447765" y="936514"/>
            <a:ext cx="82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6398A4-BC50-4D83-AE79-6EA997A39D21}"/>
              </a:ext>
            </a:extLst>
          </p:cNvPr>
          <p:cNvSpPr txBox="1"/>
          <p:nvPr/>
        </p:nvSpPr>
        <p:spPr>
          <a:xfrm>
            <a:off x="336331" y="230135"/>
            <a:ext cx="8502869" cy="769441"/>
          </a:xfrm>
          <a:prstGeom prst="rect">
            <a:avLst/>
          </a:prstGeom>
          <a:noFill/>
        </p:spPr>
        <p:txBody>
          <a:bodyPr wrap="square" rtlCol="0">
            <a:spAutoFit/>
          </a:bodyPr>
          <a:lstStyle/>
          <a:p>
            <a:pPr algn="ctr"/>
            <a:r>
              <a:rPr lang="en-CA" sz="4400" dirty="0">
                <a:latin typeface="Futura Std Medium" panose="020B0502020204020303" pitchFamily="34" charset="0"/>
              </a:rPr>
              <a:t>Surface Area Heuristic</a:t>
            </a:r>
          </a:p>
        </p:txBody>
      </p:sp>
      <p:sp>
        <p:nvSpPr>
          <p:cNvPr id="19" name="TextBox 18">
            <a:extLst>
              <a:ext uri="{FF2B5EF4-FFF2-40B4-BE49-F238E27FC236}">
                <a16:creationId xmlns:a16="http://schemas.microsoft.com/office/drawing/2014/main" id="{D853F135-3D2E-4004-B1FD-9C56A9E44E75}"/>
              </a:ext>
            </a:extLst>
          </p:cNvPr>
          <p:cNvSpPr txBox="1"/>
          <p:nvPr/>
        </p:nvSpPr>
        <p:spPr>
          <a:xfrm>
            <a:off x="447765" y="1334814"/>
            <a:ext cx="3819435" cy="5293757"/>
          </a:xfrm>
          <a:prstGeom prst="rect">
            <a:avLst/>
          </a:prstGeom>
          <a:noFill/>
        </p:spPr>
        <p:txBody>
          <a:bodyPr wrap="square" rtlCol="0">
            <a:spAutoFit/>
          </a:bodyPr>
          <a:lstStyle/>
          <a:p>
            <a:r>
              <a:rPr lang="en-CA" sz="1600" dirty="0">
                <a:latin typeface="Source Sans Pro Light" panose="020B0403030403020204" pitchFamily="34" charset="0"/>
                <a:ea typeface="Source Sans Pro Light" panose="020B0403030403020204" pitchFamily="34" charset="0"/>
              </a:rPr>
              <a:t>The Surface Area Heuristic (SAH) of a split is the potential cost of traversal and intersection for a given split. The SAH itself provides no way of finding the minimal costs. Luckily the minima can only be found on minimum and maximum bounds of an object within the voxel being split. This is because the change in cost is linear between each edge bound of an object. It is then easy to sweep across all possible minima with only O(n log n) complexity. While there are faster algorithms, the time that it would have taken to implement them would not have been worth it for the minimal speed increases that they would have given. Recently the practice of using a favouring function (</a:t>
            </a:r>
            <a:r>
              <a:rPr lang="el-GR" b="1" dirty="0">
                <a:latin typeface="Source Sans Pro Light" panose="020B0403030403020204" pitchFamily="34" charset="0"/>
                <a:ea typeface="Source Sans Pro Light" panose="020B0403030403020204" pitchFamily="34" charset="0"/>
              </a:rPr>
              <a:t>λ</a:t>
            </a:r>
            <a:r>
              <a:rPr lang="en-CA" sz="1600" dirty="0">
                <a:latin typeface="Source Sans Pro Light" panose="020B0403030403020204" pitchFamily="34" charset="0"/>
                <a:ea typeface="Source Sans Pro Light" panose="020B0403030403020204" pitchFamily="34" charset="0"/>
              </a:rPr>
              <a:t>) to increase the chance of a split where one of the sides has no objects has become quite common showing </a:t>
            </a:r>
            <a:r>
              <a:rPr lang="en-CA" sz="1600" dirty="0" err="1">
                <a:latin typeface="Source Sans Pro Light" panose="020B0403030403020204" pitchFamily="34" charset="0"/>
                <a:ea typeface="Source Sans Pro Light" panose="020B0403030403020204" pitchFamily="34" charset="0"/>
              </a:rPr>
              <a:t>consisent</a:t>
            </a:r>
            <a:r>
              <a:rPr lang="en-CA" sz="1600" dirty="0">
                <a:latin typeface="Source Sans Pro Light" panose="020B0403030403020204" pitchFamily="34" charset="0"/>
                <a:ea typeface="Source Sans Pro Light" panose="020B0403030403020204" pitchFamily="34" charset="0"/>
              </a:rPr>
              <a:t> speed increases.</a:t>
            </a:r>
          </a:p>
          <a:p>
            <a:endParaRPr lang="en-CA" sz="1600" dirty="0"/>
          </a:p>
        </p:txBody>
      </p:sp>
      <p:pic>
        <p:nvPicPr>
          <p:cNvPr id="21" name="Picture 20">
            <a:extLst>
              <a:ext uri="{FF2B5EF4-FFF2-40B4-BE49-F238E27FC236}">
                <a16:creationId xmlns:a16="http://schemas.microsoft.com/office/drawing/2014/main" id="{1E0DC20D-169D-46D9-9751-253045D7191E}"/>
              </a:ext>
            </a:extLst>
          </p:cNvPr>
          <p:cNvPicPr>
            <a:picLocks noChangeAspect="1"/>
          </p:cNvPicPr>
          <p:nvPr/>
        </p:nvPicPr>
        <p:blipFill>
          <a:blip r:embed="rId2"/>
          <a:stretch>
            <a:fillRect/>
          </a:stretch>
        </p:blipFill>
        <p:spPr>
          <a:xfrm>
            <a:off x="4382814" y="1460746"/>
            <a:ext cx="4456386" cy="1022406"/>
          </a:xfrm>
          <a:prstGeom prst="rect">
            <a:avLst/>
          </a:prstGeom>
        </p:spPr>
      </p:pic>
      <p:pic>
        <p:nvPicPr>
          <p:cNvPr id="22" name="Picture 21">
            <a:extLst>
              <a:ext uri="{FF2B5EF4-FFF2-40B4-BE49-F238E27FC236}">
                <a16:creationId xmlns:a16="http://schemas.microsoft.com/office/drawing/2014/main" id="{69F2BBF2-B6C6-4C7F-9133-600BF6C55D41}"/>
              </a:ext>
            </a:extLst>
          </p:cNvPr>
          <p:cNvPicPr>
            <a:picLocks noChangeAspect="1"/>
          </p:cNvPicPr>
          <p:nvPr/>
        </p:nvPicPr>
        <p:blipFill>
          <a:blip r:embed="rId3"/>
          <a:stretch>
            <a:fillRect/>
          </a:stretch>
        </p:blipFill>
        <p:spPr>
          <a:xfrm>
            <a:off x="4382814" y="2691766"/>
            <a:ext cx="4456386" cy="505111"/>
          </a:xfrm>
          <a:prstGeom prst="rect">
            <a:avLst/>
          </a:prstGeom>
        </p:spPr>
      </p:pic>
      <p:pic>
        <p:nvPicPr>
          <p:cNvPr id="3" name="Picture 2">
            <a:extLst>
              <a:ext uri="{FF2B5EF4-FFF2-40B4-BE49-F238E27FC236}">
                <a16:creationId xmlns:a16="http://schemas.microsoft.com/office/drawing/2014/main" id="{583B10F4-9DFA-4ACE-99BE-227DBC4D2A0F}"/>
              </a:ext>
            </a:extLst>
          </p:cNvPr>
          <p:cNvPicPr>
            <a:picLocks noChangeAspect="1"/>
          </p:cNvPicPr>
          <p:nvPr/>
        </p:nvPicPr>
        <p:blipFill rotWithShape="1">
          <a:blip r:embed="rId4"/>
          <a:srcRect t="2644"/>
          <a:stretch/>
        </p:blipFill>
        <p:spPr>
          <a:xfrm>
            <a:off x="4572000" y="3892550"/>
            <a:ext cx="3752852" cy="1872246"/>
          </a:xfrm>
          <a:prstGeom prst="rect">
            <a:avLst/>
          </a:prstGeom>
        </p:spPr>
      </p:pic>
      <p:sp>
        <p:nvSpPr>
          <p:cNvPr id="4" name="TextBox 3">
            <a:extLst>
              <a:ext uri="{FF2B5EF4-FFF2-40B4-BE49-F238E27FC236}">
                <a16:creationId xmlns:a16="http://schemas.microsoft.com/office/drawing/2014/main" id="{00B247A4-AC55-4DDF-8211-6A583BE647C1}"/>
              </a:ext>
            </a:extLst>
          </p:cNvPr>
          <p:cNvSpPr txBox="1"/>
          <p:nvPr/>
        </p:nvSpPr>
        <p:spPr>
          <a:xfrm>
            <a:off x="4724400" y="3500140"/>
            <a:ext cx="3600451" cy="338554"/>
          </a:xfrm>
          <a:prstGeom prst="rect">
            <a:avLst/>
          </a:prstGeom>
          <a:noFill/>
        </p:spPr>
        <p:txBody>
          <a:bodyPr wrap="square" rtlCol="0">
            <a:spAutoFit/>
          </a:bodyPr>
          <a:lstStyle/>
          <a:p>
            <a:r>
              <a:rPr lang="en-CA" sz="1600" dirty="0">
                <a:latin typeface="Futura URW Medium" panose="020B0602020204020303" pitchFamily="34" charset="0"/>
              </a:rPr>
              <a:t>Algorithm 1: Surface Area Heuristic.</a:t>
            </a:r>
          </a:p>
        </p:txBody>
      </p:sp>
    </p:spTree>
    <p:extLst>
      <p:ext uri="{BB962C8B-B14F-4D97-AF65-F5344CB8AC3E}">
        <p14:creationId xmlns:p14="http://schemas.microsoft.com/office/powerpoint/2010/main" val="359829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AA256F-561B-459C-92C9-FD510A37EC7A}"/>
              </a:ext>
            </a:extLst>
          </p:cNvPr>
          <p:cNvPicPr>
            <a:picLocks noChangeAspect="1"/>
          </p:cNvPicPr>
          <p:nvPr/>
        </p:nvPicPr>
        <p:blipFill>
          <a:blip r:embed="rId2"/>
          <a:stretch>
            <a:fillRect/>
          </a:stretch>
        </p:blipFill>
        <p:spPr>
          <a:xfrm>
            <a:off x="83889" y="386091"/>
            <a:ext cx="2252910" cy="3879726"/>
          </a:xfrm>
          <a:prstGeom prst="rect">
            <a:avLst/>
          </a:prstGeom>
        </p:spPr>
      </p:pic>
      <p:sp>
        <p:nvSpPr>
          <p:cNvPr id="10" name="TextBox 9">
            <a:extLst>
              <a:ext uri="{FF2B5EF4-FFF2-40B4-BE49-F238E27FC236}">
                <a16:creationId xmlns:a16="http://schemas.microsoft.com/office/drawing/2014/main" id="{8DE99C36-D2A4-4A59-BF40-91AF70AB328A}"/>
              </a:ext>
            </a:extLst>
          </p:cNvPr>
          <p:cNvSpPr txBox="1"/>
          <p:nvPr/>
        </p:nvSpPr>
        <p:spPr>
          <a:xfrm>
            <a:off x="83890" y="99799"/>
            <a:ext cx="3398450" cy="338554"/>
          </a:xfrm>
          <a:prstGeom prst="rect">
            <a:avLst/>
          </a:prstGeom>
          <a:noFill/>
        </p:spPr>
        <p:txBody>
          <a:bodyPr wrap="square" rtlCol="0">
            <a:spAutoFit/>
          </a:bodyPr>
          <a:lstStyle/>
          <a:p>
            <a:r>
              <a:rPr lang="en-CA" sz="1600" dirty="0">
                <a:latin typeface="Futura URW Medium" panose="020B0602020204020303" pitchFamily="34" charset="0"/>
              </a:rPr>
              <a:t>Algorithm 2: Classify.</a:t>
            </a:r>
          </a:p>
        </p:txBody>
      </p:sp>
      <p:sp>
        <p:nvSpPr>
          <p:cNvPr id="12" name="TextBox 11">
            <a:extLst>
              <a:ext uri="{FF2B5EF4-FFF2-40B4-BE49-F238E27FC236}">
                <a16:creationId xmlns:a16="http://schemas.microsoft.com/office/drawing/2014/main" id="{60A17821-93DA-4383-A735-5ECB75352B46}"/>
              </a:ext>
            </a:extLst>
          </p:cNvPr>
          <p:cNvSpPr txBox="1"/>
          <p:nvPr/>
        </p:nvSpPr>
        <p:spPr>
          <a:xfrm>
            <a:off x="4996769" y="98337"/>
            <a:ext cx="4147231" cy="338554"/>
          </a:xfrm>
          <a:prstGeom prst="rect">
            <a:avLst/>
          </a:prstGeom>
          <a:noFill/>
        </p:spPr>
        <p:txBody>
          <a:bodyPr wrap="square" rtlCol="0">
            <a:spAutoFit/>
          </a:bodyPr>
          <a:lstStyle/>
          <a:p>
            <a:r>
              <a:rPr lang="en-CA" sz="1600" dirty="0">
                <a:latin typeface="Futura URW Medium" panose="020B0602020204020303" pitchFamily="34" charset="0"/>
              </a:rPr>
              <a:t>Algorithm 3: Find Split Plane. O(n log n)</a:t>
            </a:r>
          </a:p>
        </p:txBody>
      </p:sp>
      <p:pic>
        <p:nvPicPr>
          <p:cNvPr id="8" name="Picture 7">
            <a:extLst>
              <a:ext uri="{FF2B5EF4-FFF2-40B4-BE49-F238E27FC236}">
                <a16:creationId xmlns:a16="http://schemas.microsoft.com/office/drawing/2014/main" id="{EE2C6F4D-A4A9-41F0-9518-FF49E0A9E0F2}"/>
              </a:ext>
            </a:extLst>
          </p:cNvPr>
          <p:cNvPicPr>
            <a:picLocks noChangeAspect="1"/>
          </p:cNvPicPr>
          <p:nvPr/>
        </p:nvPicPr>
        <p:blipFill>
          <a:blip r:embed="rId3"/>
          <a:stretch>
            <a:fillRect/>
          </a:stretch>
        </p:blipFill>
        <p:spPr>
          <a:xfrm>
            <a:off x="4996768" y="436891"/>
            <a:ext cx="3222944" cy="6058905"/>
          </a:xfrm>
          <a:prstGeom prst="rect">
            <a:avLst/>
          </a:prstGeom>
        </p:spPr>
      </p:pic>
      <p:pic>
        <p:nvPicPr>
          <p:cNvPr id="13" name="Picture 12">
            <a:extLst>
              <a:ext uri="{FF2B5EF4-FFF2-40B4-BE49-F238E27FC236}">
                <a16:creationId xmlns:a16="http://schemas.microsoft.com/office/drawing/2014/main" id="{DAAC47B3-F282-434A-A3AF-508D7D5200EE}"/>
              </a:ext>
            </a:extLst>
          </p:cNvPr>
          <p:cNvPicPr>
            <a:picLocks noChangeAspect="1"/>
          </p:cNvPicPr>
          <p:nvPr/>
        </p:nvPicPr>
        <p:blipFill>
          <a:blip r:embed="rId4"/>
          <a:stretch>
            <a:fillRect/>
          </a:stretch>
        </p:blipFill>
        <p:spPr>
          <a:xfrm>
            <a:off x="83889" y="4552109"/>
            <a:ext cx="2696528" cy="2206651"/>
          </a:xfrm>
          <a:prstGeom prst="rect">
            <a:avLst/>
          </a:prstGeom>
        </p:spPr>
      </p:pic>
      <p:sp>
        <p:nvSpPr>
          <p:cNvPr id="23" name="TextBox 22">
            <a:extLst>
              <a:ext uri="{FF2B5EF4-FFF2-40B4-BE49-F238E27FC236}">
                <a16:creationId xmlns:a16="http://schemas.microsoft.com/office/drawing/2014/main" id="{730F72AE-6A1E-4D84-B5C6-DD4CCE42BA87}"/>
              </a:ext>
            </a:extLst>
          </p:cNvPr>
          <p:cNvSpPr txBox="1"/>
          <p:nvPr/>
        </p:nvSpPr>
        <p:spPr>
          <a:xfrm>
            <a:off x="133406" y="4265817"/>
            <a:ext cx="3398450" cy="338554"/>
          </a:xfrm>
          <a:prstGeom prst="rect">
            <a:avLst/>
          </a:prstGeom>
          <a:noFill/>
        </p:spPr>
        <p:txBody>
          <a:bodyPr wrap="square" rtlCol="0">
            <a:spAutoFit/>
          </a:bodyPr>
          <a:lstStyle/>
          <a:p>
            <a:r>
              <a:rPr lang="en-CA" sz="1600" dirty="0">
                <a:latin typeface="Futura URW Medium" panose="020B0602020204020303" pitchFamily="34" charset="0"/>
              </a:rPr>
              <a:t>Algorithm 4: </a:t>
            </a:r>
          </a:p>
        </p:txBody>
      </p:sp>
    </p:spTree>
    <p:extLst>
      <p:ext uri="{BB962C8B-B14F-4D97-AF65-F5344CB8AC3E}">
        <p14:creationId xmlns:p14="http://schemas.microsoft.com/office/powerpoint/2010/main" val="143179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667BB0D-CF74-4189-9CC2-7FBDC92CE49C}"/>
              </a:ext>
            </a:extLst>
          </p:cNvPr>
          <p:cNvCxnSpPr/>
          <p:nvPr/>
        </p:nvCxnSpPr>
        <p:spPr>
          <a:xfrm>
            <a:off x="447765" y="936514"/>
            <a:ext cx="82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6398A4-BC50-4D83-AE79-6EA997A39D21}"/>
              </a:ext>
            </a:extLst>
          </p:cNvPr>
          <p:cNvSpPr txBox="1"/>
          <p:nvPr/>
        </p:nvSpPr>
        <p:spPr>
          <a:xfrm>
            <a:off x="336331" y="230135"/>
            <a:ext cx="8502869" cy="769441"/>
          </a:xfrm>
          <a:prstGeom prst="rect">
            <a:avLst/>
          </a:prstGeom>
          <a:noFill/>
        </p:spPr>
        <p:txBody>
          <a:bodyPr wrap="square" rtlCol="0">
            <a:spAutoFit/>
          </a:bodyPr>
          <a:lstStyle/>
          <a:p>
            <a:pPr algn="ctr"/>
            <a:r>
              <a:rPr lang="en-CA" sz="4400" dirty="0">
                <a:latin typeface="Futura Std Medium" panose="020B0502020204020303" pitchFamily="34" charset="0"/>
              </a:rPr>
              <a:t>Persistent Threading</a:t>
            </a:r>
          </a:p>
        </p:txBody>
      </p:sp>
      <p:sp>
        <p:nvSpPr>
          <p:cNvPr id="19" name="TextBox 18">
            <a:extLst>
              <a:ext uri="{FF2B5EF4-FFF2-40B4-BE49-F238E27FC236}">
                <a16:creationId xmlns:a16="http://schemas.microsoft.com/office/drawing/2014/main" id="{D853F135-3D2E-4004-B1FD-9C56A9E44E75}"/>
              </a:ext>
            </a:extLst>
          </p:cNvPr>
          <p:cNvSpPr txBox="1"/>
          <p:nvPr/>
        </p:nvSpPr>
        <p:spPr>
          <a:xfrm>
            <a:off x="447765" y="1259313"/>
            <a:ext cx="8280000" cy="3293209"/>
          </a:xfrm>
          <a:prstGeom prst="rect">
            <a:avLst/>
          </a:prstGeom>
          <a:noFill/>
        </p:spPr>
        <p:txBody>
          <a:bodyPr wrap="square" rtlCol="0">
            <a:spAutoFit/>
          </a:bodyPr>
          <a:lstStyle/>
          <a:p>
            <a:r>
              <a:rPr lang="en-CA" sz="1600" dirty="0">
                <a:latin typeface="Source Sans Pro Light" panose="020B0403030403020204" pitchFamily="34" charset="0"/>
                <a:ea typeface="Source Sans Pro Light" panose="020B0403030403020204" pitchFamily="34" charset="0"/>
              </a:rPr>
              <a:t>Persistent threading is a relatively new algorithm that takes advantage of a rather old strategy. It takes advantage of the improved performance of Warp synchronous execution (a warp is Nvidia’s unit for a group of processors that run using SIMT, also known as a </a:t>
            </a:r>
            <a:r>
              <a:rPr lang="en-CA" sz="1600" dirty="0" err="1">
                <a:latin typeface="Source Sans Pro Light" panose="020B0403030403020204" pitchFamily="34" charset="0"/>
                <a:ea typeface="Source Sans Pro Light" panose="020B0403030403020204" pitchFamily="34" charset="0"/>
              </a:rPr>
              <a:t>Wavefront</a:t>
            </a:r>
            <a:r>
              <a:rPr lang="en-CA" sz="1600" dirty="0">
                <a:latin typeface="Source Sans Pro Light" panose="020B0403030403020204" pitchFamily="34" charset="0"/>
                <a:ea typeface="Source Sans Pro Light" panose="020B0403030403020204" pitchFamily="34" charset="0"/>
              </a:rPr>
              <a:t> on AMD hardware). Persistent threading enforces that only a single task (thread) is assigned to each core of the GPU. This allows for improved SIMT performance between cores of a warp/</a:t>
            </a:r>
            <a:r>
              <a:rPr lang="en-CA" sz="1600" dirty="0" err="1">
                <a:latin typeface="Source Sans Pro Light" panose="020B0403030403020204" pitchFamily="34" charset="0"/>
                <a:ea typeface="Source Sans Pro Light" panose="020B0403030403020204" pitchFamily="34" charset="0"/>
              </a:rPr>
              <a:t>wavefront</a:t>
            </a:r>
            <a:r>
              <a:rPr lang="en-CA" sz="1600" dirty="0">
                <a:latin typeface="Source Sans Pro Light" panose="020B0403030403020204" pitchFamily="34" charset="0"/>
                <a:ea typeface="Source Sans Pro Light" panose="020B0403030403020204" pitchFamily="34" charset="0"/>
              </a:rPr>
              <a:t> as it enforces equal distribution of work tasks (especially when there is a non-trivial workload). It gets around the limited workloads of warp synchronous programming by implementing a global work queue that each thread pulls off of. Another issue that persistent threading alleviates is unbalanced workload distribution that can happen with algorithms that don’t fit the SIMD model well (such as tree traversal). The GPU scheduler can sometimes distribute work incorrectly where certain warps will be doing all of the heavy lifting for an operation, but because each core only has one thread, persistent threading can bypass the schedulers as the workload must be evenly distributed. This can greatly improve the performance of these algorithms as it takes advantage of the entire GPU.</a:t>
            </a:r>
          </a:p>
        </p:txBody>
      </p:sp>
    </p:spTree>
    <p:extLst>
      <p:ext uri="{BB962C8B-B14F-4D97-AF65-F5344CB8AC3E}">
        <p14:creationId xmlns:p14="http://schemas.microsoft.com/office/powerpoint/2010/main" val="209963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667BB0D-CF74-4189-9CC2-7FBDC92CE49C}"/>
              </a:ext>
            </a:extLst>
          </p:cNvPr>
          <p:cNvCxnSpPr/>
          <p:nvPr/>
        </p:nvCxnSpPr>
        <p:spPr>
          <a:xfrm>
            <a:off x="447765" y="936514"/>
            <a:ext cx="82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6398A4-BC50-4D83-AE79-6EA997A39D21}"/>
              </a:ext>
            </a:extLst>
          </p:cNvPr>
          <p:cNvSpPr txBox="1"/>
          <p:nvPr/>
        </p:nvSpPr>
        <p:spPr>
          <a:xfrm>
            <a:off x="336331" y="230135"/>
            <a:ext cx="8502869" cy="769441"/>
          </a:xfrm>
          <a:prstGeom prst="rect">
            <a:avLst/>
          </a:prstGeom>
          <a:noFill/>
        </p:spPr>
        <p:txBody>
          <a:bodyPr wrap="square" rtlCol="0">
            <a:spAutoFit/>
          </a:bodyPr>
          <a:lstStyle/>
          <a:p>
            <a:pPr algn="ctr"/>
            <a:r>
              <a:rPr lang="en-CA" sz="4400" dirty="0">
                <a:latin typeface="Futura Std Medium" panose="020B0502020204020303" pitchFamily="34" charset="0"/>
              </a:rPr>
              <a:t>Short stack k-d tree traversal.</a:t>
            </a:r>
          </a:p>
        </p:txBody>
      </p:sp>
      <p:sp>
        <p:nvSpPr>
          <p:cNvPr id="19" name="TextBox 18">
            <a:extLst>
              <a:ext uri="{FF2B5EF4-FFF2-40B4-BE49-F238E27FC236}">
                <a16:creationId xmlns:a16="http://schemas.microsoft.com/office/drawing/2014/main" id="{D853F135-3D2E-4004-B1FD-9C56A9E44E75}"/>
              </a:ext>
            </a:extLst>
          </p:cNvPr>
          <p:cNvSpPr txBox="1"/>
          <p:nvPr/>
        </p:nvSpPr>
        <p:spPr>
          <a:xfrm>
            <a:off x="447765" y="1259313"/>
            <a:ext cx="8280000" cy="3662541"/>
          </a:xfrm>
          <a:prstGeom prst="rect">
            <a:avLst/>
          </a:prstGeom>
          <a:noFill/>
        </p:spPr>
        <p:txBody>
          <a:bodyPr wrap="square" rtlCol="0">
            <a:spAutoFit/>
          </a:bodyPr>
          <a:lstStyle/>
          <a:p>
            <a:br>
              <a:rPr lang="en-CA" sz="1600" dirty="0"/>
            </a:br>
            <a:r>
              <a:rPr lang="en-CA" dirty="0"/>
              <a:t>This is one of the fastest methods of k-d tree traversal. It takes advantage of both the Persistent Threading algorithm and the Short Stack k-d tree traversal algorithm. The short stack k-d tree traversal algorithm is a method for traversal that uses the best parts of k-d restart (with pushdown modification) and traversal algorithms with stacks by using a bounded stack. It will keep descending the tree (and pushing down the root) until the traversal algorithm finds a split where both nodes intersect the ray. The algorithm with then disables push down and pushes the farther node to the stack. It will then continue traversing down the closest node. If no intersection is found along the closest path it will then pop the first split off the stack (the next closest to the origin) and traverse. If the stack becomes full, and then doesn’t hit anything while it is being emptied, the algorithm will resort to use k-d restart with the aforementioned pushdown modification where  it will then restart right before the first split.</a:t>
            </a:r>
            <a:endParaRPr lang="en-CA" sz="1600"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170941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77B1DC-7807-425F-9E13-4BE1AF4FDFAE}"/>
              </a:ext>
            </a:extLst>
          </p:cNvPr>
          <p:cNvPicPr>
            <a:picLocks noChangeAspect="1"/>
          </p:cNvPicPr>
          <p:nvPr/>
        </p:nvPicPr>
        <p:blipFill rotWithShape="1">
          <a:blip r:embed="rId2"/>
          <a:srcRect t="353"/>
          <a:stretch/>
        </p:blipFill>
        <p:spPr>
          <a:xfrm>
            <a:off x="143507" y="425450"/>
            <a:ext cx="4123591" cy="3169393"/>
          </a:xfrm>
          <a:prstGeom prst="rect">
            <a:avLst/>
          </a:prstGeom>
        </p:spPr>
      </p:pic>
      <p:pic>
        <p:nvPicPr>
          <p:cNvPr id="4" name="Picture 3">
            <a:extLst>
              <a:ext uri="{FF2B5EF4-FFF2-40B4-BE49-F238E27FC236}">
                <a16:creationId xmlns:a16="http://schemas.microsoft.com/office/drawing/2014/main" id="{ED8F6D0A-8B7D-483E-AEB1-1E8CBE56468B}"/>
              </a:ext>
            </a:extLst>
          </p:cNvPr>
          <p:cNvPicPr>
            <a:picLocks noChangeAspect="1"/>
          </p:cNvPicPr>
          <p:nvPr/>
        </p:nvPicPr>
        <p:blipFill rotWithShape="1">
          <a:blip r:embed="rId3"/>
          <a:srcRect l="498"/>
          <a:stretch/>
        </p:blipFill>
        <p:spPr>
          <a:xfrm>
            <a:off x="152876" y="3590080"/>
            <a:ext cx="3772317" cy="1608671"/>
          </a:xfrm>
          <a:prstGeom prst="rect">
            <a:avLst/>
          </a:prstGeom>
        </p:spPr>
      </p:pic>
      <p:pic>
        <p:nvPicPr>
          <p:cNvPr id="5" name="Picture 4">
            <a:extLst>
              <a:ext uri="{FF2B5EF4-FFF2-40B4-BE49-F238E27FC236}">
                <a16:creationId xmlns:a16="http://schemas.microsoft.com/office/drawing/2014/main" id="{8A1B6150-044E-45A5-9759-C8622D2FE3EE}"/>
              </a:ext>
            </a:extLst>
          </p:cNvPr>
          <p:cNvPicPr>
            <a:picLocks noChangeAspect="1"/>
          </p:cNvPicPr>
          <p:nvPr/>
        </p:nvPicPr>
        <p:blipFill>
          <a:blip r:embed="rId4"/>
          <a:stretch>
            <a:fillRect/>
          </a:stretch>
        </p:blipFill>
        <p:spPr>
          <a:xfrm>
            <a:off x="145888" y="5182083"/>
            <a:ext cx="2784618" cy="1554271"/>
          </a:xfrm>
          <a:prstGeom prst="rect">
            <a:avLst/>
          </a:prstGeom>
        </p:spPr>
      </p:pic>
      <p:pic>
        <p:nvPicPr>
          <p:cNvPr id="6" name="Picture 5">
            <a:extLst>
              <a:ext uri="{FF2B5EF4-FFF2-40B4-BE49-F238E27FC236}">
                <a16:creationId xmlns:a16="http://schemas.microsoft.com/office/drawing/2014/main" id="{6586CBBA-2399-4270-8942-B1897962A274}"/>
              </a:ext>
            </a:extLst>
          </p:cNvPr>
          <p:cNvPicPr>
            <a:picLocks noChangeAspect="1"/>
          </p:cNvPicPr>
          <p:nvPr/>
        </p:nvPicPr>
        <p:blipFill>
          <a:blip r:embed="rId5"/>
          <a:stretch>
            <a:fillRect/>
          </a:stretch>
        </p:blipFill>
        <p:spPr>
          <a:xfrm>
            <a:off x="4911194" y="414244"/>
            <a:ext cx="3483074" cy="3175836"/>
          </a:xfrm>
          <a:prstGeom prst="rect">
            <a:avLst/>
          </a:prstGeom>
        </p:spPr>
      </p:pic>
      <p:pic>
        <p:nvPicPr>
          <p:cNvPr id="7" name="Picture 6">
            <a:extLst>
              <a:ext uri="{FF2B5EF4-FFF2-40B4-BE49-F238E27FC236}">
                <a16:creationId xmlns:a16="http://schemas.microsoft.com/office/drawing/2014/main" id="{01FA5E54-F2A0-438C-AE83-6C6F8507A67A}"/>
              </a:ext>
            </a:extLst>
          </p:cNvPr>
          <p:cNvPicPr>
            <a:picLocks noChangeAspect="1"/>
          </p:cNvPicPr>
          <p:nvPr/>
        </p:nvPicPr>
        <p:blipFill>
          <a:blip r:embed="rId6"/>
          <a:stretch>
            <a:fillRect/>
          </a:stretch>
        </p:blipFill>
        <p:spPr>
          <a:xfrm>
            <a:off x="4925695" y="3577745"/>
            <a:ext cx="3717463" cy="1580235"/>
          </a:xfrm>
          <a:prstGeom prst="rect">
            <a:avLst/>
          </a:prstGeom>
        </p:spPr>
      </p:pic>
      <p:sp>
        <p:nvSpPr>
          <p:cNvPr id="11" name="TextBox 10">
            <a:extLst>
              <a:ext uri="{FF2B5EF4-FFF2-40B4-BE49-F238E27FC236}">
                <a16:creationId xmlns:a16="http://schemas.microsoft.com/office/drawing/2014/main" id="{3278C83C-F3C4-4A21-996D-14B08B99F6CC}"/>
              </a:ext>
            </a:extLst>
          </p:cNvPr>
          <p:cNvSpPr txBox="1"/>
          <p:nvPr/>
        </p:nvSpPr>
        <p:spPr>
          <a:xfrm>
            <a:off x="83889" y="99799"/>
            <a:ext cx="5126285" cy="338554"/>
          </a:xfrm>
          <a:prstGeom prst="rect">
            <a:avLst/>
          </a:prstGeom>
          <a:noFill/>
        </p:spPr>
        <p:txBody>
          <a:bodyPr wrap="square" rtlCol="0">
            <a:spAutoFit/>
          </a:bodyPr>
          <a:lstStyle/>
          <a:p>
            <a:r>
              <a:rPr lang="en-CA" sz="1600" dirty="0">
                <a:latin typeface="Futura URW Medium" panose="020B0602020204020303" pitchFamily="34" charset="0"/>
              </a:rPr>
              <a:t>Algorithm 5: Persistent Short Stack k-d Tree Traversal.</a:t>
            </a:r>
          </a:p>
        </p:txBody>
      </p:sp>
    </p:spTree>
    <p:extLst>
      <p:ext uri="{BB962C8B-B14F-4D97-AF65-F5344CB8AC3E}">
        <p14:creationId xmlns:p14="http://schemas.microsoft.com/office/powerpoint/2010/main" val="21912138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427</Words>
  <Application>Microsoft Office PowerPoint</Application>
  <PresentationFormat>Letter Paper (8.5x11 in)</PresentationFormat>
  <Paragraphs>11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Futura Std Medium</vt:lpstr>
      <vt:lpstr>Futura URW Medium</vt:lpstr>
      <vt:lpstr>Source Sans Pro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breit</dc:creator>
  <cp:lastModifiedBy>ethan breit</cp:lastModifiedBy>
  <cp:revision>15</cp:revision>
  <dcterms:created xsi:type="dcterms:W3CDTF">2019-04-03T19:46:21Z</dcterms:created>
  <dcterms:modified xsi:type="dcterms:W3CDTF">2019-04-04T00:04:20Z</dcterms:modified>
</cp:coreProperties>
</file>