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321" r:id="rId2"/>
    <p:sldId id="256" r:id="rId3"/>
    <p:sldId id="257"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20" r:id="rId19"/>
    <p:sldId id="310" r:id="rId20"/>
    <p:sldId id="312" r:id="rId21"/>
    <p:sldId id="311" r:id="rId22"/>
    <p:sldId id="313" r:id="rId23"/>
    <p:sldId id="314" r:id="rId24"/>
    <p:sldId id="315" r:id="rId25"/>
    <p:sldId id="316" r:id="rId26"/>
    <p:sldId id="318" r:id="rId27"/>
    <p:sldId id="317" r:id="rId28"/>
    <p:sldId id="319"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321"/>
            <p14:sldId id="256"/>
            <p14:sldId id="257"/>
            <p14:sldId id="296"/>
            <p14:sldId id="297"/>
            <p14:sldId id="298"/>
            <p14:sldId id="299"/>
            <p14:sldId id="300"/>
            <p14:sldId id="301"/>
            <p14:sldId id="302"/>
            <p14:sldId id="303"/>
            <p14:sldId id="304"/>
            <p14:sldId id="305"/>
            <p14:sldId id="306"/>
            <p14:sldId id="307"/>
            <p14:sldId id="308"/>
            <p14:sldId id="309"/>
            <p14:sldId id="320"/>
            <p14:sldId id="310"/>
            <p14:sldId id="312"/>
            <p14:sldId id="311"/>
            <p14:sldId id="313"/>
            <p14:sldId id="314"/>
            <p14:sldId id="315"/>
            <p14:sldId id="316"/>
            <p14:sldId id="318"/>
            <p14:sldId id="317"/>
            <p14:sldId id="319"/>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8996" autoAdjust="0"/>
  </p:normalViewPr>
  <p:slideViewPr>
    <p:cSldViewPr>
      <p:cViewPr varScale="1">
        <p:scale>
          <a:sx n="107" d="100"/>
          <a:sy n="107" d="100"/>
        </p:scale>
        <p:origin x="108"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312629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113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065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16888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8637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15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953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479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75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023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23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927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zhhddkxy.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2693187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Data From a SQL Server Database</a:t>
            </a:r>
            <a:endParaRPr lang="en-US" dirty="0"/>
          </a:p>
        </p:txBody>
      </p:sp>
      <p:sp>
        <p:nvSpPr>
          <p:cNvPr id="3" name="Content Placeholder 2"/>
          <p:cNvSpPr>
            <a:spLocks noGrp="1"/>
          </p:cNvSpPr>
          <p:nvPr>
            <p:ph idx="1"/>
          </p:nvPr>
        </p:nvSpPr>
        <p:spPr/>
        <p:txBody>
          <a:bodyPr/>
          <a:lstStyle/>
          <a:p>
            <a:pPr marL="0" indent="0">
              <a:buNone/>
            </a:pPr>
            <a:r>
              <a:rPr lang="en-US" dirty="0" smtClean="0"/>
              <a:t>When using basic ADO.NET, there are a few steps to connecting to a SQL Server Database:</a:t>
            </a:r>
          </a:p>
          <a:p>
            <a:pPr marL="914400" lvl="1" indent="-514350">
              <a:buFont typeface="+mj-lt"/>
              <a:buAutoNum type="arabicPeriod"/>
            </a:pPr>
            <a:r>
              <a:rPr lang="en-US" dirty="0" smtClean="0"/>
              <a:t>Create a connection</a:t>
            </a:r>
          </a:p>
          <a:p>
            <a:pPr marL="914400" lvl="1" indent="-514350">
              <a:buFont typeface="+mj-lt"/>
              <a:buAutoNum type="arabicPeriod"/>
            </a:pPr>
            <a:r>
              <a:rPr lang="en-US" dirty="0" smtClean="0"/>
              <a:t>Create a command</a:t>
            </a:r>
          </a:p>
          <a:p>
            <a:pPr marL="914400" lvl="1" indent="-514350">
              <a:buFont typeface="+mj-lt"/>
              <a:buAutoNum type="arabicPeriod"/>
            </a:pPr>
            <a:r>
              <a:rPr lang="en-US" dirty="0" smtClean="0"/>
              <a:t>Loop through the data reader</a:t>
            </a:r>
          </a:p>
          <a:p>
            <a:pPr marL="914400" lvl="1" indent="-514350">
              <a:buFont typeface="+mj-lt"/>
              <a:buAutoNum type="arabicPeriod"/>
            </a:pPr>
            <a:r>
              <a:rPr lang="en-US" dirty="0" smtClean="0"/>
              <a:t>Close the reader</a:t>
            </a:r>
          </a:p>
          <a:p>
            <a:pPr marL="914400" lvl="1" indent="-514350">
              <a:buFont typeface="+mj-lt"/>
              <a:buAutoNum type="arabicPeriod"/>
            </a:pPr>
            <a:r>
              <a:rPr lang="en-US" dirty="0" smtClean="0"/>
              <a:t>Close the connection</a:t>
            </a:r>
            <a:endParaRPr lang="en-US" dirty="0"/>
          </a:p>
        </p:txBody>
      </p:sp>
    </p:spTree>
    <p:extLst>
      <p:ext uri="{BB962C8B-B14F-4D97-AF65-F5344CB8AC3E}">
        <p14:creationId xmlns:p14="http://schemas.microsoft.com/office/powerpoint/2010/main" val="4254081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Connection</a:t>
            </a:r>
            <a:endParaRPr lang="en-US" dirty="0"/>
          </a:p>
        </p:txBody>
      </p:sp>
      <p:sp>
        <p:nvSpPr>
          <p:cNvPr id="3" name="Content Placeholder 2"/>
          <p:cNvSpPr>
            <a:spLocks noGrp="1"/>
          </p:cNvSpPr>
          <p:nvPr>
            <p:ph idx="1"/>
          </p:nvPr>
        </p:nvSpPr>
        <p:spPr/>
        <p:txBody>
          <a:bodyPr/>
          <a:lstStyle/>
          <a:p>
            <a:r>
              <a:rPr lang="en-US" dirty="0" smtClean="0"/>
              <a:t>First, we need to add a using statement for </a:t>
            </a:r>
            <a:r>
              <a:rPr lang="en-US" dirty="0" err="1" smtClean="0"/>
              <a:t>System.Data.SqlClient</a:t>
            </a:r>
            <a:endParaRPr lang="en-US" dirty="0" smtClean="0"/>
          </a:p>
          <a:p>
            <a:r>
              <a:rPr lang="en-US" dirty="0" smtClean="0"/>
              <a:t>Second, we need to be able to provide our connection with a </a:t>
            </a:r>
            <a:r>
              <a:rPr lang="en-US" i="1" u="sng" dirty="0" smtClean="0"/>
              <a:t>connection string</a:t>
            </a:r>
            <a:endParaRPr lang="en-US" dirty="0"/>
          </a:p>
          <a:p>
            <a:pPr lvl="1"/>
            <a:r>
              <a:rPr lang="en-US" dirty="0" smtClean="0"/>
              <a:t>Connection strings tell the connection class which server to connect to, what database to use, and specifies credentials (login/</a:t>
            </a:r>
            <a:r>
              <a:rPr lang="en-US" dirty="0" err="1" smtClean="0"/>
              <a:t>pwd</a:t>
            </a:r>
            <a:r>
              <a:rPr lang="en-US" dirty="0" smtClean="0"/>
              <a:t>) if necessary</a:t>
            </a:r>
            <a:endParaRPr lang="en-US" dirty="0"/>
          </a:p>
        </p:txBody>
      </p:sp>
    </p:spTree>
    <p:extLst>
      <p:ext uri="{BB962C8B-B14F-4D97-AF65-F5344CB8AC3E}">
        <p14:creationId xmlns:p14="http://schemas.microsoft.com/office/powerpoint/2010/main" val="2389902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Configuration Files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 real production environment, we will often have </a:t>
            </a:r>
            <a:r>
              <a:rPr lang="en-US" dirty="0" err="1"/>
              <a:t>D</a:t>
            </a:r>
            <a:r>
              <a:rPr lang="en-US" dirty="0" err="1" smtClean="0"/>
              <a:t>ev</a:t>
            </a:r>
            <a:r>
              <a:rPr lang="en-US" dirty="0" smtClean="0"/>
              <a:t>, QA, and Production servers and we need to be able to change things, like which database we connect to, without having to recompile the application</a:t>
            </a:r>
          </a:p>
          <a:p>
            <a:r>
              <a:rPr lang="en-US" dirty="0" smtClean="0"/>
              <a:t>Configuration files allow our programs to change settings slightly by modifying a text file that lives outside the program.</a:t>
            </a:r>
          </a:p>
          <a:p>
            <a:r>
              <a:rPr lang="en-US" dirty="0" smtClean="0"/>
              <a:t>These files are XML format, and have two sections we can define: </a:t>
            </a:r>
            <a:r>
              <a:rPr lang="en-US" dirty="0" err="1"/>
              <a:t>a</a:t>
            </a:r>
            <a:r>
              <a:rPr lang="en-US" dirty="0" err="1" smtClean="0"/>
              <a:t>ppSettings</a:t>
            </a:r>
            <a:r>
              <a:rPr lang="en-US" dirty="0" smtClean="0"/>
              <a:t> and </a:t>
            </a:r>
            <a:r>
              <a:rPr lang="en-US" dirty="0" err="1" smtClean="0"/>
              <a:t>connectionStrings</a:t>
            </a:r>
            <a:endParaRPr lang="en-US" dirty="0" smtClean="0"/>
          </a:p>
          <a:p>
            <a:pPr lvl="1"/>
            <a:r>
              <a:rPr lang="en-US" dirty="0" err="1" smtClean="0"/>
              <a:t>appSettings</a:t>
            </a:r>
            <a:r>
              <a:rPr lang="en-US" dirty="0" smtClean="0"/>
              <a:t> is for any setting, like file paths, </a:t>
            </a:r>
            <a:r>
              <a:rPr lang="en-US" dirty="0" err="1" smtClean="0"/>
              <a:t>etc</a:t>
            </a:r>
            <a:endParaRPr lang="en-US" dirty="0" smtClean="0"/>
          </a:p>
          <a:p>
            <a:pPr lvl="1"/>
            <a:r>
              <a:rPr lang="en-US" dirty="0" err="1" smtClean="0"/>
              <a:t>connectionStrings</a:t>
            </a:r>
            <a:r>
              <a:rPr lang="en-US" dirty="0" smtClean="0"/>
              <a:t> is for database connections</a:t>
            </a:r>
            <a:endParaRPr lang="en-US" dirty="0"/>
          </a:p>
        </p:txBody>
      </p:sp>
    </p:spTree>
    <p:extLst>
      <p:ext uri="{BB962C8B-B14F-4D97-AF65-F5344CB8AC3E}">
        <p14:creationId xmlns:p14="http://schemas.microsoft.com/office/powerpoint/2010/main" val="42114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 Security</a:t>
            </a:r>
            <a:endParaRPr lang="en-US" dirty="0"/>
          </a:p>
        </p:txBody>
      </p:sp>
      <p:sp>
        <p:nvSpPr>
          <p:cNvPr id="3" name="Content Placeholder 2"/>
          <p:cNvSpPr>
            <a:spLocks noGrp="1"/>
          </p:cNvSpPr>
          <p:nvPr>
            <p:ph idx="1"/>
          </p:nvPr>
        </p:nvSpPr>
        <p:spPr/>
        <p:txBody>
          <a:bodyPr/>
          <a:lstStyle/>
          <a:p>
            <a:r>
              <a:rPr lang="en-US" dirty="0" smtClean="0"/>
              <a:t>In a real application you may want to consider encrypting your </a:t>
            </a:r>
            <a:r>
              <a:rPr lang="en-US" dirty="0" err="1" smtClean="0"/>
              <a:t>config</a:t>
            </a:r>
            <a:r>
              <a:rPr lang="en-US" dirty="0" smtClean="0"/>
              <a:t> file’s </a:t>
            </a:r>
            <a:r>
              <a:rPr lang="en-US" dirty="0" err="1" smtClean="0"/>
              <a:t>appSettings</a:t>
            </a:r>
            <a:r>
              <a:rPr lang="en-US" dirty="0" smtClean="0"/>
              <a:t> and </a:t>
            </a:r>
            <a:r>
              <a:rPr lang="en-US" dirty="0" err="1" smtClean="0"/>
              <a:t>connectionStrings</a:t>
            </a:r>
            <a:r>
              <a:rPr lang="en-US" dirty="0" smtClean="0"/>
              <a:t>.  </a:t>
            </a:r>
          </a:p>
          <a:p>
            <a:pPr marL="0" indent="0">
              <a:buNone/>
            </a:pPr>
            <a:endParaRPr lang="en-US" sz="2400" dirty="0" smtClean="0">
              <a:hlinkClick r:id="rId2"/>
            </a:endParaRPr>
          </a:p>
          <a:p>
            <a:pPr marL="0" indent="0">
              <a:buNone/>
            </a:pPr>
            <a:r>
              <a:rPr lang="en-US" sz="2400" dirty="0" smtClean="0">
                <a:hlinkClick r:id="rId2"/>
              </a:rPr>
              <a:t>http</a:t>
            </a:r>
            <a:r>
              <a:rPr lang="en-US" sz="2400" dirty="0">
                <a:hlinkClick r:id="rId2"/>
              </a:rPr>
              <a:t>://msdn.microsoft.com/en-us/library/zhhddkxy.aspx</a:t>
            </a:r>
            <a:r>
              <a:rPr lang="en-US" sz="2400" dirty="0" smtClean="0"/>
              <a:t>.</a:t>
            </a:r>
            <a:endParaRPr lang="en-US" sz="2400" dirty="0"/>
          </a:p>
        </p:txBody>
      </p:sp>
    </p:spTree>
    <p:extLst>
      <p:ext uri="{BB962C8B-B14F-4D97-AF65-F5344CB8AC3E}">
        <p14:creationId xmlns:p14="http://schemas.microsoft.com/office/powerpoint/2010/main" val="879187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a:t>
            </a:r>
            <a:r>
              <a:rPr lang="en-US" dirty="0" err="1" smtClean="0"/>
              <a:t>ConnectionStrings</a:t>
            </a:r>
            <a:r>
              <a:rPr lang="en-US" dirty="0" smtClean="0"/>
              <a:t> Section</a:t>
            </a:r>
            <a:endParaRPr lang="en-US" dirty="0"/>
          </a:p>
        </p:txBody>
      </p:sp>
      <p:sp>
        <p:nvSpPr>
          <p:cNvPr id="3" name="Content Placeholder 2"/>
          <p:cNvSpPr>
            <a:spLocks noGrp="1"/>
          </p:cNvSpPr>
          <p:nvPr>
            <p:ph idx="1"/>
          </p:nvPr>
        </p:nvSpPr>
        <p:spPr>
          <a:xfrm>
            <a:off x="457200" y="1600201"/>
            <a:ext cx="8229600" cy="1981200"/>
          </a:xfrm>
        </p:spPr>
        <p:txBody>
          <a:bodyPr>
            <a:normAutofit fontScale="92500" lnSpcReduction="10000"/>
          </a:bodyPr>
          <a:lstStyle/>
          <a:p>
            <a:r>
              <a:rPr lang="en-US" dirty="0" smtClean="0"/>
              <a:t>Open your </a:t>
            </a:r>
            <a:r>
              <a:rPr lang="en-US" dirty="0" err="1" smtClean="0"/>
              <a:t>app.config</a:t>
            </a:r>
            <a:r>
              <a:rPr lang="en-US" dirty="0" smtClean="0"/>
              <a:t> file in the console app (or if one isn’t there you can go to Add-&gt;New Item and choose Application Configuration File)</a:t>
            </a:r>
          </a:p>
          <a:p>
            <a:r>
              <a:rPr lang="en-US" dirty="0" smtClean="0"/>
              <a:t>Add the following text:</a:t>
            </a:r>
            <a:endParaRPr lang="en-US" dirty="0"/>
          </a:p>
        </p:txBody>
      </p:sp>
      <p:pic>
        <p:nvPicPr>
          <p:cNvPr id="4" name="Picture 3"/>
          <p:cNvPicPr>
            <a:picLocks noChangeAspect="1"/>
          </p:cNvPicPr>
          <p:nvPr/>
        </p:nvPicPr>
        <p:blipFill>
          <a:blip r:embed="rId2"/>
          <a:stretch>
            <a:fillRect/>
          </a:stretch>
        </p:blipFill>
        <p:spPr>
          <a:xfrm>
            <a:off x="1371600" y="3581401"/>
            <a:ext cx="6629400" cy="2216141"/>
          </a:xfrm>
          <a:prstGeom prst="rect">
            <a:avLst/>
          </a:prstGeom>
        </p:spPr>
      </p:pic>
    </p:spTree>
    <p:extLst>
      <p:ext uri="{BB962C8B-B14F-4D97-AF65-F5344CB8AC3E}">
        <p14:creationId xmlns:p14="http://schemas.microsoft.com/office/powerpoint/2010/main" val="620544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 Elements</a:t>
            </a:r>
            <a:endParaRPr lang="en-US" dirty="0"/>
          </a:p>
        </p:txBody>
      </p:sp>
      <p:sp>
        <p:nvSpPr>
          <p:cNvPr id="4" name="Content Placeholder 3"/>
          <p:cNvSpPr>
            <a:spLocks noGrp="1"/>
          </p:cNvSpPr>
          <p:nvPr>
            <p:ph sz="half" idx="1"/>
          </p:nvPr>
        </p:nvSpPr>
        <p:spPr/>
        <p:txBody>
          <a:bodyPr>
            <a:normAutofit fontScale="92500"/>
          </a:bodyPr>
          <a:lstStyle/>
          <a:p>
            <a:r>
              <a:rPr lang="en-US" dirty="0" smtClean="0"/>
              <a:t>Server- The name or </a:t>
            </a:r>
            <a:r>
              <a:rPr lang="en-US" dirty="0" err="1" smtClean="0"/>
              <a:t>ip</a:t>
            </a:r>
            <a:r>
              <a:rPr lang="en-US" dirty="0" smtClean="0"/>
              <a:t> address of the server</a:t>
            </a:r>
          </a:p>
          <a:p>
            <a:r>
              <a:rPr lang="en-US" dirty="0" smtClean="0"/>
              <a:t>Database- The name of the database on the server</a:t>
            </a:r>
          </a:p>
          <a:p>
            <a:r>
              <a:rPr lang="en-US" dirty="0" smtClean="0"/>
              <a:t>User Id- user name to log in (if not using windows authentication)</a:t>
            </a:r>
          </a:p>
          <a:p>
            <a:r>
              <a:rPr lang="en-US" dirty="0" smtClean="0"/>
              <a:t>Password- password for user id</a:t>
            </a:r>
            <a:endParaRPr lang="en-US" dirty="0"/>
          </a:p>
        </p:txBody>
      </p:sp>
      <p:sp>
        <p:nvSpPr>
          <p:cNvPr id="5" name="Content Placeholder 4"/>
          <p:cNvSpPr>
            <a:spLocks noGrp="1"/>
          </p:cNvSpPr>
          <p:nvPr>
            <p:ph sz="half" idx="2"/>
          </p:nvPr>
        </p:nvSpPr>
        <p:spPr/>
        <p:txBody>
          <a:bodyPr>
            <a:normAutofit fontScale="92500"/>
          </a:bodyPr>
          <a:lstStyle/>
          <a:p>
            <a:r>
              <a:rPr lang="en-US" dirty="0" err="1" smtClean="0"/>
              <a:t>Trusted_Connection</a:t>
            </a:r>
            <a:r>
              <a:rPr lang="en-US" dirty="0" smtClean="0"/>
              <a:t>- true if using windows authentication</a:t>
            </a:r>
          </a:p>
          <a:p>
            <a:endParaRPr lang="en-US" dirty="0"/>
          </a:p>
          <a:p>
            <a:pPr marL="0" indent="0">
              <a:buNone/>
            </a:pPr>
            <a:r>
              <a:rPr lang="en-US" dirty="0" smtClean="0"/>
              <a:t>For more, see www.connectionstrings.com</a:t>
            </a:r>
            <a:endParaRPr lang="en-US" dirty="0"/>
          </a:p>
        </p:txBody>
      </p:sp>
    </p:spTree>
    <p:extLst>
      <p:ext uri="{BB962C8B-B14F-4D97-AF65-F5344CB8AC3E}">
        <p14:creationId xmlns:p14="http://schemas.microsoft.com/office/powerpoint/2010/main" val="1231692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Configuration Manager</a:t>
            </a:r>
            <a:endParaRPr lang="en-US" dirty="0"/>
          </a:p>
        </p:txBody>
      </p:sp>
      <p:sp>
        <p:nvSpPr>
          <p:cNvPr id="7" name="Text Placeholder 6"/>
          <p:cNvSpPr>
            <a:spLocks noGrp="1"/>
          </p:cNvSpPr>
          <p:nvPr>
            <p:ph type="body" sz="half" idx="2"/>
          </p:nvPr>
        </p:nvSpPr>
        <p:spPr/>
        <p:txBody>
          <a:bodyPr/>
          <a:lstStyle/>
          <a:p>
            <a:r>
              <a:rPr lang="en-US" dirty="0"/>
              <a:t>We can read data from the configuration file by key or name by using the configuration manager in the </a:t>
            </a:r>
            <a:r>
              <a:rPr lang="en-US" dirty="0" err="1"/>
              <a:t>system.configuration</a:t>
            </a:r>
            <a:r>
              <a:rPr lang="en-US" dirty="0"/>
              <a:t> namespace.</a:t>
            </a:r>
          </a:p>
          <a:p>
            <a:endParaRPr lang="en-US" dirty="0" smtClean="0"/>
          </a:p>
          <a:p>
            <a:r>
              <a:rPr lang="en-US" dirty="0" smtClean="0"/>
              <a:t>1. First </a:t>
            </a:r>
            <a:r>
              <a:rPr lang="en-US" dirty="0"/>
              <a:t>add a reference to </a:t>
            </a:r>
            <a:r>
              <a:rPr lang="en-US" dirty="0" err="1" smtClean="0"/>
              <a:t>system.configuration</a:t>
            </a:r>
            <a:endParaRPr lang="en-US" dirty="0" smtClean="0"/>
          </a:p>
          <a:p>
            <a:endParaRPr lang="en-US" dirty="0" smtClean="0"/>
          </a:p>
          <a:p>
            <a:r>
              <a:rPr lang="en-US" dirty="0" smtClean="0"/>
              <a:t>2. Add a using statement</a:t>
            </a:r>
          </a:p>
          <a:p>
            <a:endParaRPr lang="en-US" dirty="0" smtClean="0"/>
          </a:p>
          <a:p>
            <a:r>
              <a:rPr lang="en-US" dirty="0" smtClean="0"/>
              <a:t>3. The configuration manager is a static class, so we don’t have to new it up.  We can access the connection strings by name.</a:t>
            </a:r>
          </a:p>
          <a:p>
            <a:endParaRPr lang="en-US" dirty="0"/>
          </a:p>
          <a:p>
            <a:r>
              <a:rPr lang="en-US" dirty="0" smtClean="0"/>
              <a:t>Note, in a website, the file wouldn’t be </a:t>
            </a:r>
            <a:r>
              <a:rPr lang="en-US" dirty="0" err="1" smtClean="0"/>
              <a:t>app.config</a:t>
            </a:r>
            <a:r>
              <a:rPr lang="en-US" dirty="0" smtClean="0"/>
              <a:t>, it would be </a:t>
            </a:r>
            <a:r>
              <a:rPr lang="en-US" dirty="0" err="1" smtClean="0"/>
              <a:t>web.config</a:t>
            </a:r>
            <a:endParaRPr lang="en-US" dirty="0"/>
          </a:p>
          <a:p>
            <a:endParaRPr lang="en-US" dirty="0"/>
          </a:p>
        </p:txBody>
      </p:sp>
      <p:pic>
        <p:nvPicPr>
          <p:cNvPr id="8" name="Picture 7"/>
          <p:cNvPicPr>
            <a:picLocks noChangeAspect="1"/>
          </p:cNvPicPr>
          <p:nvPr/>
        </p:nvPicPr>
        <p:blipFill>
          <a:blip r:embed="rId2"/>
          <a:stretch>
            <a:fillRect/>
          </a:stretch>
        </p:blipFill>
        <p:spPr>
          <a:xfrm>
            <a:off x="4372497" y="378825"/>
            <a:ext cx="2971800" cy="950495"/>
          </a:xfrm>
          <a:prstGeom prst="rect">
            <a:avLst/>
          </a:prstGeom>
        </p:spPr>
      </p:pic>
      <p:sp>
        <p:nvSpPr>
          <p:cNvPr id="9" name="TextBox 8"/>
          <p:cNvSpPr txBox="1"/>
          <p:nvPr/>
        </p:nvSpPr>
        <p:spPr>
          <a:xfrm>
            <a:off x="3810000" y="530908"/>
            <a:ext cx="535724" cy="646331"/>
          </a:xfrm>
          <a:prstGeom prst="rect">
            <a:avLst/>
          </a:prstGeom>
          <a:noFill/>
        </p:spPr>
        <p:txBody>
          <a:bodyPr wrap="none" rtlCol="0">
            <a:spAutoFit/>
          </a:bodyPr>
          <a:lstStyle/>
          <a:p>
            <a:r>
              <a:rPr lang="en-US" sz="3600" dirty="0" smtClean="0">
                <a:solidFill>
                  <a:schemeClr val="bg1"/>
                </a:solidFill>
              </a:rPr>
              <a:t>1.</a:t>
            </a:r>
            <a:endParaRPr lang="en-US" sz="3600" dirty="0">
              <a:solidFill>
                <a:schemeClr val="bg1"/>
              </a:solidFill>
            </a:endParaRPr>
          </a:p>
        </p:txBody>
      </p:sp>
      <p:sp>
        <p:nvSpPr>
          <p:cNvPr id="10" name="TextBox 9"/>
          <p:cNvSpPr txBox="1"/>
          <p:nvPr/>
        </p:nvSpPr>
        <p:spPr>
          <a:xfrm>
            <a:off x="3810000" y="1874048"/>
            <a:ext cx="535724" cy="646331"/>
          </a:xfrm>
          <a:prstGeom prst="rect">
            <a:avLst/>
          </a:prstGeom>
          <a:noFill/>
        </p:spPr>
        <p:txBody>
          <a:bodyPr wrap="none" rtlCol="0">
            <a:spAutoFit/>
          </a:bodyPr>
          <a:lstStyle/>
          <a:p>
            <a:r>
              <a:rPr lang="en-US" sz="3600" dirty="0">
                <a:solidFill>
                  <a:schemeClr val="bg1"/>
                </a:solidFill>
              </a:rPr>
              <a:t>2</a:t>
            </a:r>
            <a:r>
              <a:rPr lang="en-US" sz="3600" dirty="0" smtClean="0">
                <a:solidFill>
                  <a:schemeClr val="bg1"/>
                </a:solidFill>
              </a:rPr>
              <a:t>.</a:t>
            </a:r>
            <a:endParaRPr lang="en-US" sz="3600" dirty="0">
              <a:solidFill>
                <a:schemeClr val="bg1"/>
              </a:solidFill>
            </a:endParaRPr>
          </a:p>
        </p:txBody>
      </p:sp>
      <p:sp>
        <p:nvSpPr>
          <p:cNvPr id="11" name="TextBox 10"/>
          <p:cNvSpPr txBox="1"/>
          <p:nvPr/>
        </p:nvSpPr>
        <p:spPr>
          <a:xfrm>
            <a:off x="3810000" y="3006103"/>
            <a:ext cx="535724" cy="646331"/>
          </a:xfrm>
          <a:prstGeom prst="rect">
            <a:avLst/>
          </a:prstGeom>
          <a:noFill/>
        </p:spPr>
        <p:txBody>
          <a:bodyPr wrap="none" rtlCol="0">
            <a:spAutoFit/>
          </a:bodyPr>
          <a:lstStyle/>
          <a:p>
            <a:r>
              <a:rPr lang="en-US" sz="3600" dirty="0">
                <a:solidFill>
                  <a:schemeClr val="bg1"/>
                </a:solidFill>
              </a:rPr>
              <a:t>3</a:t>
            </a:r>
            <a:r>
              <a:rPr lang="en-US" sz="3600" dirty="0" smtClean="0">
                <a:solidFill>
                  <a:schemeClr val="bg1"/>
                </a:solidFill>
              </a:rPr>
              <a:t>.</a:t>
            </a:r>
            <a:endParaRPr lang="en-US" sz="3600" dirty="0">
              <a:solidFill>
                <a:schemeClr val="bg1"/>
              </a:solidFill>
            </a:endParaRPr>
          </a:p>
        </p:txBody>
      </p:sp>
      <p:pic>
        <p:nvPicPr>
          <p:cNvPr id="12" name="Picture 11"/>
          <p:cNvPicPr>
            <a:picLocks noChangeAspect="1"/>
          </p:cNvPicPr>
          <p:nvPr/>
        </p:nvPicPr>
        <p:blipFill>
          <a:blip r:embed="rId3"/>
          <a:stretch>
            <a:fillRect/>
          </a:stretch>
        </p:blipFill>
        <p:spPr>
          <a:xfrm>
            <a:off x="4345725" y="2057399"/>
            <a:ext cx="2664676" cy="235433"/>
          </a:xfrm>
          <a:prstGeom prst="rect">
            <a:avLst/>
          </a:prstGeom>
        </p:spPr>
      </p:pic>
      <p:pic>
        <p:nvPicPr>
          <p:cNvPr id="14" name="Picture 13"/>
          <p:cNvPicPr>
            <a:picLocks noChangeAspect="1"/>
          </p:cNvPicPr>
          <p:nvPr/>
        </p:nvPicPr>
        <p:blipFill>
          <a:blip r:embed="rId4"/>
          <a:stretch>
            <a:fillRect/>
          </a:stretch>
        </p:blipFill>
        <p:spPr>
          <a:xfrm>
            <a:off x="4345724" y="2956030"/>
            <a:ext cx="4664688" cy="853969"/>
          </a:xfrm>
          <a:prstGeom prst="rect">
            <a:avLst/>
          </a:prstGeom>
        </p:spPr>
      </p:pic>
    </p:spTree>
    <p:extLst>
      <p:ext uri="{BB962C8B-B14F-4D97-AF65-F5344CB8AC3E}">
        <p14:creationId xmlns:p14="http://schemas.microsoft.com/office/powerpoint/2010/main" val="1408964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SELECT Statement</a:t>
            </a:r>
            <a:endParaRPr lang="en-US" dirty="0"/>
          </a:p>
        </p:txBody>
      </p:sp>
      <p:sp>
        <p:nvSpPr>
          <p:cNvPr id="4" name="Text Placeholder 3"/>
          <p:cNvSpPr>
            <a:spLocks noGrp="1"/>
          </p:cNvSpPr>
          <p:nvPr>
            <p:ph type="body" sz="half" idx="2"/>
          </p:nvPr>
        </p:nvSpPr>
        <p:spPr>
          <a:xfrm>
            <a:off x="457200" y="1435100"/>
            <a:ext cx="3124200" cy="4691063"/>
          </a:xfrm>
        </p:spPr>
        <p:txBody>
          <a:bodyPr/>
          <a:lstStyle/>
          <a:p>
            <a:r>
              <a:rPr lang="en-US" dirty="0" smtClean="0"/>
              <a:t>Here we are creating a connection for our connection string, configuring a command with some SQL we want to execute, and looping through a data reader to print each result row out to the console</a:t>
            </a:r>
          </a:p>
          <a:p>
            <a:endParaRPr lang="en-US" dirty="0"/>
          </a:p>
          <a:p>
            <a:r>
              <a:rPr lang="en-US" dirty="0" smtClean="0"/>
              <a:t>The using statements automatically close the connection and reader for us.</a:t>
            </a:r>
          </a:p>
          <a:p>
            <a:endParaRPr lang="en-US" dirty="0"/>
          </a:p>
          <a:p>
            <a:r>
              <a:rPr lang="en-US" dirty="0" err="1" smtClean="0"/>
              <a:t>DataReader</a:t>
            </a:r>
            <a:r>
              <a:rPr lang="en-US" dirty="0" smtClean="0"/>
              <a:t> columns are accessed by name, and they are objects by default, so if we load a class we always have to cast the column to the right type, for example:</a:t>
            </a:r>
          </a:p>
          <a:p>
            <a:endParaRPr lang="en-US" dirty="0"/>
          </a:p>
          <a:p>
            <a:r>
              <a:rPr lang="en-US" dirty="0" err="1" smtClean="0"/>
              <a:t>int</a:t>
            </a:r>
            <a:r>
              <a:rPr lang="en-US" dirty="0" smtClean="0"/>
              <a:t> id = (</a:t>
            </a:r>
            <a:r>
              <a:rPr lang="en-US" dirty="0" err="1" smtClean="0"/>
              <a:t>int</a:t>
            </a:r>
            <a:r>
              <a:rPr lang="en-US" dirty="0" smtClean="0"/>
              <a:t>)</a:t>
            </a:r>
            <a:r>
              <a:rPr lang="en-US" dirty="0" err="1" smtClean="0"/>
              <a:t>dr</a:t>
            </a:r>
            <a:r>
              <a:rPr lang="en-US" dirty="0" smtClean="0"/>
              <a:t>[“</a:t>
            </a:r>
            <a:r>
              <a:rPr lang="en-US" dirty="0" err="1" smtClean="0"/>
              <a:t>EmployeeID</a:t>
            </a:r>
            <a:r>
              <a:rPr lang="en-US" dirty="0" smtClean="0"/>
              <a:t>”]</a:t>
            </a:r>
            <a:endParaRPr lang="en-US" dirty="0"/>
          </a:p>
        </p:txBody>
      </p:sp>
      <p:pic>
        <p:nvPicPr>
          <p:cNvPr id="5" name="Picture 4"/>
          <p:cNvPicPr>
            <a:picLocks noChangeAspect="1"/>
          </p:cNvPicPr>
          <p:nvPr/>
        </p:nvPicPr>
        <p:blipFill>
          <a:blip r:embed="rId2"/>
          <a:stretch>
            <a:fillRect/>
          </a:stretch>
        </p:blipFill>
        <p:spPr>
          <a:xfrm>
            <a:off x="3581400" y="1066800"/>
            <a:ext cx="5381625" cy="4676775"/>
          </a:xfrm>
          <a:prstGeom prst="rect">
            <a:avLst/>
          </a:prstGeom>
        </p:spPr>
      </p:pic>
    </p:spTree>
    <p:extLst>
      <p:ext uri="{BB962C8B-B14F-4D97-AF65-F5344CB8AC3E}">
        <p14:creationId xmlns:p14="http://schemas.microsoft.com/office/powerpoint/2010/main" val="72041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Command Execute Methods</a:t>
            </a:r>
            <a:endParaRPr lang="en-US" dirty="0"/>
          </a:p>
        </p:txBody>
      </p:sp>
      <p:sp>
        <p:nvSpPr>
          <p:cNvPr id="6" name="Content Placeholder 5"/>
          <p:cNvSpPr>
            <a:spLocks noGrp="1"/>
          </p:cNvSpPr>
          <p:nvPr>
            <p:ph idx="1"/>
          </p:nvPr>
        </p:nvSpPr>
        <p:spPr/>
        <p:txBody>
          <a:bodyPr/>
          <a:lstStyle/>
          <a:p>
            <a:r>
              <a:rPr lang="en-US" b="1" dirty="0" err="1" smtClean="0"/>
              <a:t>ExecuteReader</a:t>
            </a:r>
            <a:r>
              <a:rPr lang="en-US" dirty="0" smtClean="0"/>
              <a:t>- runs the SQL statement and returns a </a:t>
            </a:r>
            <a:r>
              <a:rPr lang="en-US" dirty="0" err="1" smtClean="0"/>
              <a:t>DataReader</a:t>
            </a:r>
            <a:r>
              <a:rPr lang="en-US" dirty="0" smtClean="0"/>
              <a:t> with all the result rows in it.</a:t>
            </a:r>
          </a:p>
          <a:p>
            <a:r>
              <a:rPr lang="en-US" b="1" dirty="0" err="1" smtClean="0"/>
              <a:t>ExecuteNonQuery</a:t>
            </a:r>
            <a:r>
              <a:rPr lang="en-US" dirty="0" smtClean="0"/>
              <a:t>- runs a SQL statement where there is no result set (ex: Update/Insert/Delete)</a:t>
            </a:r>
          </a:p>
          <a:p>
            <a:r>
              <a:rPr lang="en-US" b="1" dirty="0" err="1" smtClean="0"/>
              <a:t>ExecuteScalar</a:t>
            </a:r>
            <a:r>
              <a:rPr lang="en-US" dirty="0" smtClean="0"/>
              <a:t>- runs a SQL statement where only one value is returned (ex: Count)</a:t>
            </a:r>
            <a:endParaRPr lang="en-US" dirty="0"/>
          </a:p>
        </p:txBody>
      </p:sp>
    </p:spTree>
    <p:extLst>
      <p:ext uri="{BB962C8B-B14F-4D97-AF65-F5344CB8AC3E}">
        <p14:creationId xmlns:p14="http://schemas.microsoft.com/office/powerpoint/2010/main" val="413200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Parameterized Queries</a:t>
            </a:r>
            <a:endParaRPr lang="en-US" dirty="0"/>
          </a:p>
        </p:txBody>
      </p:sp>
      <p:sp>
        <p:nvSpPr>
          <p:cNvPr id="6" name="Content Placeholder 5"/>
          <p:cNvSpPr>
            <a:spLocks noGrp="1"/>
          </p:cNvSpPr>
          <p:nvPr>
            <p:ph idx="1"/>
          </p:nvPr>
        </p:nvSpPr>
        <p:spPr/>
        <p:txBody>
          <a:bodyPr>
            <a:normAutofit lnSpcReduction="10000"/>
          </a:bodyPr>
          <a:lstStyle/>
          <a:p>
            <a:r>
              <a:rPr lang="en-US" dirty="0" smtClean="0"/>
              <a:t>We should NEVER append text to create </a:t>
            </a:r>
            <a:r>
              <a:rPr lang="en-US" dirty="0" err="1" smtClean="0"/>
              <a:t>sql</a:t>
            </a:r>
            <a:r>
              <a:rPr lang="en-US" dirty="0" smtClean="0"/>
              <a:t> statements.  This opens the door to SQL Injection Attacks which are one of the most common hacking techniques</a:t>
            </a:r>
          </a:p>
          <a:p>
            <a:r>
              <a:rPr lang="en-US" dirty="0" smtClean="0"/>
              <a:t>SQL Server will automatically wrap parameters so that injection attacks are blocked.</a:t>
            </a:r>
          </a:p>
          <a:p>
            <a:r>
              <a:rPr lang="en-US" dirty="0" smtClean="0"/>
              <a:t>Parameters are variables added to the command object, and in SQL they start with the @symbol</a:t>
            </a:r>
            <a:endParaRPr lang="en-US" dirty="0"/>
          </a:p>
        </p:txBody>
      </p:sp>
    </p:spTree>
    <p:extLst>
      <p:ext uri="{BB962C8B-B14F-4D97-AF65-F5344CB8AC3E}">
        <p14:creationId xmlns:p14="http://schemas.microsoft.com/office/powerpoint/2010/main" val="22081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 </a:t>
            </a:r>
            <a:r>
              <a:rPr lang="en-US" dirty="0" smtClean="0"/>
              <a:t>To ADO.NET</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Goal</a:t>
            </a:r>
            <a:endParaRPr lang="en-US" dirty="0"/>
          </a:p>
        </p:txBody>
      </p:sp>
      <p:sp>
        <p:nvSpPr>
          <p:cNvPr id="5" name="Content Placeholder 4"/>
          <p:cNvSpPr>
            <a:spLocks noGrp="1"/>
          </p:cNvSpPr>
          <p:nvPr>
            <p:ph idx="1"/>
          </p:nvPr>
        </p:nvSpPr>
        <p:spPr/>
        <p:txBody>
          <a:bodyPr/>
          <a:lstStyle/>
          <a:p>
            <a:r>
              <a:rPr lang="en-US" dirty="0" smtClean="0"/>
              <a:t>Be able to get a list of employees and their manager (if they have one)</a:t>
            </a:r>
          </a:p>
          <a:p>
            <a:r>
              <a:rPr lang="en-US" dirty="0" smtClean="0"/>
              <a:t>Be able to load a single employee by their ID</a:t>
            </a:r>
          </a:p>
          <a:p>
            <a:r>
              <a:rPr lang="en-US" dirty="0" smtClean="0"/>
              <a:t>Handle null data using </a:t>
            </a:r>
            <a:r>
              <a:rPr lang="en-US" dirty="0" err="1" smtClean="0"/>
              <a:t>nullable</a:t>
            </a:r>
            <a:r>
              <a:rPr lang="en-US" dirty="0" smtClean="0"/>
              <a:t> properties.</a:t>
            </a:r>
          </a:p>
          <a:p>
            <a:r>
              <a:rPr lang="en-US" dirty="0" smtClean="0"/>
              <a:t>Pass parameters to commands</a:t>
            </a:r>
            <a:endParaRPr lang="en-US" dirty="0"/>
          </a:p>
        </p:txBody>
      </p:sp>
    </p:spTree>
    <p:extLst>
      <p:ext uri="{BB962C8B-B14F-4D97-AF65-F5344CB8AC3E}">
        <p14:creationId xmlns:p14="http://schemas.microsoft.com/office/powerpoint/2010/main" val="2341301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Reading data into classes &amp; parameterized queries</a:t>
            </a:r>
            <a:endParaRPr lang="en-US" dirty="0"/>
          </a:p>
        </p:txBody>
      </p:sp>
    </p:spTree>
    <p:extLst>
      <p:ext uri="{BB962C8B-B14F-4D97-AF65-F5344CB8AC3E}">
        <p14:creationId xmlns:p14="http://schemas.microsoft.com/office/powerpoint/2010/main" val="2162597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Nullable</a:t>
            </a:r>
            <a:r>
              <a:rPr lang="en-US" dirty="0" smtClean="0"/>
              <a:t> Types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Any type that doesn’t support null inherently (the numeric types, </a:t>
            </a:r>
            <a:r>
              <a:rPr lang="en-US" dirty="0" err="1" smtClean="0"/>
              <a:t>booleans</a:t>
            </a:r>
            <a:r>
              <a:rPr lang="en-US" dirty="0" smtClean="0"/>
              <a:t>, </a:t>
            </a:r>
            <a:r>
              <a:rPr lang="en-US" dirty="0" err="1" smtClean="0"/>
              <a:t>etc</a:t>
            </a:r>
            <a:r>
              <a:rPr lang="en-US" dirty="0" smtClean="0"/>
              <a:t>) will default to 0 (or false).</a:t>
            </a:r>
          </a:p>
          <a:p>
            <a:r>
              <a:rPr lang="en-US" dirty="0" smtClean="0"/>
              <a:t>In databases where we can have null columns, we want to be able to have a null number for optional fields, 0 is not valid</a:t>
            </a:r>
          </a:p>
          <a:p>
            <a:r>
              <a:rPr lang="en-US" dirty="0" smtClean="0"/>
              <a:t>Solution: append a question mark to the type declaration</a:t>
            </a:r>
          </a:p>
          <a:p>
            <a:pPr lvl="1"/>
            <a:r>
              <a:rPr lang="en-US" dirty="0" smtClean="0"/>
              <a:t>We have to take extra care when working with these fields or we will get a null reference exception!</a:t>
            </a:r>
            <a:endParaRPr lang="en-US" dirty="0"/>
          </a:p>
        </p:txBody>
      </p:sp>
    </p:spTree>
    <p:extLst>
      <p:ext uri="{BB962C8B-B14F-4D97-AF65-F5344CB8AC3E}">
        <p14:creationId xmlns:p14="http://schemas.microsoft.com/office/powerpoint/2010/main" val="3417428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Class With </a:t>
            </a:r>
            <a:r>
              <a:rPr lang="en-US" dirty="0" err="1" smtClean="0"/>
              <a:t>Nullables</a:t>
            </a:r>
            <a:endParaRPr lang="en-US" dirty="0"/>
          </a:p>
        </p:txBody>
      </p:sp>
      <p:pic>
        <p:nvPicPr>
          <p:cNvPr id="4" name="Picture 3"/>
          <p:cNvPicPr>
            <a:picLocks noChangeAspect="1"/>
          </p:cNvPicPr>
          <p:nvPr/>
        </p:nvPicPr>
        <p:blipFill>
          <a:blip r:embed="rId2"/>
          <a:stretch>
            <a:fillRect/>
          </a:stretch>
        </p:blipFill>
        <p:spPr>
          <a:xfrm>
            <a:off x="1183481" y="1524000"/>
            <a:ext cx="6777038" cy="3510996"/>
          </a:xfrm>
          <a:prstGeom prst="rect">
            <a:avLst/>
          </a:prstGeom>
        </p:spPr>
      </p:pic>
    </p:spTree>
    <p:extLst>
      <p:ext uri="{BB962C8B-B14F-4D97-AF65-F5344CB8AC3E}">
        <p14:creationId xmlns:p14="http://schemas.microsoft.com/office/powerpoint/2010/main" val="4018959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to Create Employee from </a:t>
            </a:r>
            <a:r>
              <a:rPr lang="en-US" dirty="0" err="1" smtClean="0"/>
              <a:t>DataReader</a:t>
            </a:r>
            <a:endParaRPr lang="en-US" dirty="0"/>
          </a:p>
        </p:txBody>
      </p:sp>
      <p:sp>
        <p:nvSpPr>
          <p:cNvPr id="5" name="Text Placeholder 4"/>
          <p:cNvSpPr>
            <a:spLocks noGrp="1"/>
          </p:cNvSpPr>
          <p:nvPr>
            <p:ph type="body" sz="half" idx="2"/>
          </p:nvPr>
        </p:nvSpPr>
        <p:spPr/>
        <p:txBody>
          <a:bodyPr/>
          <a:lstStyle/>
          <a:p>
            <a:r>
              <a:rPr lang="en-US" dirty="0"/>
              <a:t>Since we are going to have to read each row from the data reader, it’s a common practice to create a method that takes the data reader in and returns an employee</a:t>
            </a:r>
            <a:r>
              <a:rPr lang="en-US" dirty="0" smtClean="0"/>
              <a:t>.</a:t>
            </a:r>
          </a:p>
          <a:p>
            <a:endParaRPr lang="en-US" dirty="0"/>
          </a:p>
          <a:p>
            <a:r>
              <a:rPr lang="en-US" dirty="0" err="1"/>
              <a:t>DataReader</a:t>
            </a:r>
            <a:r>
              <a:rPr lang="en-US" dirty="0"/>
              <a:t> columns are of type object, so we have to cast them</a:t>
            </a:r>
            <a:r>
              <a:rPr lang="en-US" dirty="0" smtClean="0"/>
              <a:t>.</a:t>
            </a:r>
          </a:p>
          <a:p>
            <a:endParaRPr lang="en-US" dirty="0"/>
          </a:p>
          <a:p>
            <a:r>
              <a:rPr lang="en-US" dirty="0" smtClean="0"/>
              <a:t>If we want to see if a column is null, we have to compare it to </a:t>
            </a:r>
            <a:r>
              <a:rPr lang="en-US" dirty="0" err="1" smtClean="0"/>
              <a:t>DBNull.Value</a:t>
            </a:r>
            <a:endParaRPr lang="en-US" dirty="0"/>
          </a:p>
          <a:p>
            <a:endParaRPr lang="en-US" dirty="0"/>
          </a:p>
        </p:txBody>
      </p:sp>
      <p:pic>
        <p:nvPicPr>
          <p:cNvPr id="6" name="Picture 5"/>
          <p:cNvPicPr>
            <a:picLocks noChangeAspect="1"/>
          </p:cNvPicPr>
          <p:nvPr/>
        </p:nvPicPr>
        <p:blipFill>
          <a:blip r:embed="rId2"/>
          <a:stretch>
            <a:fillRect/>
          </a:stretch>
        </p:blipFill>
        <p:spPr>
          <a:xfrm>
            <a:off x="3810000" y="1435100"/>
            <a:ext cx="4943475" cy="4438650"/>
          </a:xfrm>
          <a:prstGeom prst="rect">
            <a:avLst/>
          </a:prstGeom>
        </p:spPr>
      </p:pic>
    </p:spTree>
    <p:extLst>
      <p:ext uri="{BB962C8B-B14F-4D97-AF65-F5344CB8AC3E}">
        <p14:creationId xmlns:p14="http://schemas.microsoft.com/office/powerpoint/2010/main" val="3968343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Parameterized SQL</a:t>
            </a:r>
            <a:endParaRPr lang="en-US" dirty="0"/>
          </a:p>
        </p:txBody>
      </p:sp>
      <p:sp>
        <p:nvSpPr>
          <p:cNvPr id="6" name="Content Placeholder 5"/>
          <p:cNvSpPr>
            <a:spLocks noGrp="1"/>
          </p:cNvSpPr>
          <p:nvPr>
            <p:ph idx="1"/>
          </p:nvPr>
        </p:nvSpPr>
        <p:spPr>
          <a:xfrm>
            <a:off x="457200" y="1600200"/>
            <a:ext cx="8229600" cy="1447800"/>
          </a:xfrm>
        </p:spPr>
        <p:txBody>
          <a:bodyPr>
            <a:normAutofit fontScale="77500" lnSpcReduction="20000"/>
          </a:bodyPr>
          <a:lstStyle/>
          <a:p>
            <a:r>
              <a:rPr lang="en-US" dirty="0" smtClean="0"/>
              <a:t>As we covered in stored procedures, we need to parameterize our </a:t>
            </a:r>
            <a:r>
              <a:rPr lang="en-US" dirty="0" err="1" smtClean="0"/>
              <a:t>sql</a:t>
            </a:r>
            <a:r>
              <a:rPr lang="en-US" dirty="0" smtClean="0"/>
              <a:t> so we don’t get SQL Injection attacks.</a:t>
            </a:r>
          </a:p>
          <a:p>
            <a:r>
              <a:rPr lang="en-US" dirty="0" smtClean="0"/>
              <a:t>The command object has an </a:t>
            </a:r>
            <a:r>
              <a:rPr lang="en-US" dirty="0" err="1" smtClean="0"/>
              <a:t>AddWithParameter</a:t>
            </a:r>
            <a:r>
              <a:rPr lang="en-US" dirty="0" smtClean="0"/>
              <a:t> to pass parameters to SQL Statements and Stored Procedures</a:t>
            </a:r>
            <a:endParaRPr lang="en-US" dirty="0"/>
          </a:p>
        </p:txBody>
      </p:sp>
      <p:pic>
        <p:nvPicPr>
          <p:cNvPr id="7" name="Picture 6"/>
          <p:cNvPicPr>
            <a:picLocks noChangeAspect="1"/>
          </p:cNvPicPr>
          <p:nvPr/>
        </p:nvPicPr>
        <p:blipFill>
          <a:blip r:embed="rId2"/>
          <a:stretch>
            <a:fillRect/>
          </a:stretch>
        </p:blipFill>
        <p:spPr>
          <a:xfrm>
            <a:off x="609600" y="3230562"/>
            <a:ext cx="8278673" cy="2560638"/>
          </a:xfrm>
          <a:prstGeom prst="rect">
            <a:avLst/>
          </a:prstGeom>
        </p:spPr>
      </p:pic>
    </p:spTree>
    <p:extLst>
      <p:ext uri="{BB962C8B-B14F-4D97-AF65-F5344CB8AC3E}">
        <p14:creationId xmlns:p14="http://schemas.microsoft.com/office/powerpoint/2010/main" val="584120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SPROC</a:t>
            </a:r>
            <a:endParaRPr lang="en-US" dirty="0"/>
          </a:p>
        </p:txBody>
      </p:sp>
      <p:pic>
        <p:nvPicPr>
          <p:cNvPr id="4" name="Picture 3"/>
          <p:cNvPicPr>
            <a:picLocks noChangeAspect="1"/>
          </p:cNvPicPr>
          <p:nvPr/>
        </p:nvPicPr>
        <p:blipFill>
          <a:blip r:embed="rId2"/>
          <a:stretch>
            <a:fillRect/>
          </a:stretch>
        </p:blipFill>
        <p:spPr>
          <a:xfrm>
            <a:off x="632542" y="1828800"/>
            <a:ext cx="7878915" cy="3052763"/>
          </a:xfrm>
          <a:prstGeom prst="rect">
            <a:avLst/>
          </a:prstGeom>
        </p:spPr>
      </p:pic>
    </p:spTree>
    <p:extLst>
      <p:ext uri="{BB962C8B-B14F-4D97-AF65-F5344CB8AC3E}">
        <p14:creationId xmlns:p14="http://schemas.microsoft.com/office/powerpoint/2010/main" val="660333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Calling Stored Procedures</a:t>
            </a:r>
            <a:endParaRPr lang="en-US" dirty="0"/>
          </a:p>
        </p:txBody>
      </p:sp>
      <p:sp>
        <p:nvSpPr>
          <p:cNvPr id="3" name="Content Placeholder 2"/>
          <p:cNvSpPr>
            <a:spLocks noGrp="1"/>
          </p:cNvSpPr>
          <p:nvPr>
            <p:ph idx="1"/>
          </p:nvPr>
        </p:nvSpPr>
        <p:spPr>
          <a:xfrm>
            <a:off x="452336" y="1005191"/>
            <a:ext cx="8229600" cy="990599"/>
          </a:xfrm>
        </p:spPr>
        <p:txBody>
          <a:bodyPr>
            <a:normAutofit fontScale="70000" lnSpcReduction="20000"/>
          </a:bodyPr>
          <a:lstStyle/>
          <a:p>
            <a:r>
              <a:rPr lang="en-US" dirty="0" smtClean="0"/>
              <a:t>Pretty much the same as writing SQL directly, we just put in the procedure name and set the command type to </a:t>
            </a:r>
            <a:r>
              <a:rPr lang="en-US" dirty="0" err="1" smtClean="0"/>
              <a:t>StoredProcedure</a:t>
            </a:r>
            <a:endParaRPr lang="en-US" dirty="0"/>
          </a:p>
        </p:txBody>
      </p:sp>
      <p:pic>
        <p:nvPicPr>
          <p:cNvPr id="4" name="Picture 3"/>
          <p:cNvPicPr>
            <a:picLocks noChangeAspect="1"/>
          </p:cNvPicPr>
          <p:nvPr/>
        </p:nvPicPr>
        <p:blipFill>
          <a:blip r:embed="rId2"/>
          <a:stretch>
            <a:fillRect/>
          </a:stretch>
        </p:blipFill>
        <p:spPr>
          <a:xfrm>
            <a:off x="1981200" y="1828800"/>
            <a:ext cx="5410200" cy="3917403"/>
          </a:xfrm>
          <a:prstGeom prst="rect">
            <a:avLst/>
          </a:prstGeom>
        </p:spPr>
      </p:pic>
    </p:spTree>
    <p:extLst>
      <p:ext uri="{BB962C8B-B14F-4D97-AF65-F5344CB8AC3E}">
        <p14:creationId xmlns:p14="http://schemas.microsoft.com/office/powerpoint/2010/main" val="2997301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Enhancing our RSVP sample to store data in the database and display a guest list</a:t>
            </a:r>
            <a:endParaRPr lang="en-US" dirty="0"/>
          </a:p>
        </p:txBody>
      </p:sp>
    </p:spTree>
    <p:extLst>
      <p:ext uri="{BB962C8B-B14F-4D97-AF65-F5344CB8AC3E}">
        <p14:creationId xmlns:p14="http://schemas.microsoft.com/office/powerpoint/2010/main" val="230530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Any SQL Statement we can run in SQL Studio we can run from C# to select data</a:t>
            </a:r>
          </a:p>
          <a:p>
            <a:pPr marL="0" indent="0">
              <a:buNone/>
            </a:pPr>
            <a:endParaRPr lang="en-US" dirty="0"/>
          </a:p>
          <a:p>
            <a:pPr marL="0" indent="0">
              <a:buNone/>
            </a:pPr>
            <a:r>
              <a:rPr lang="en-US" dirty="0" smtClean="0"/>
              <a:t>Commands allow us the flexibility to call statements, call procedures, and add data to our calls to pass to the database</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about the ADO.NET Data providers and namespaces</a:t>
            </a:r>
          </a:p>
          <a:p>
            <a:r>
              <a:rPr lang="en-US" dirty="0" smtClean="0"/>
              <a:t>Learn how to work with connections, commands, and data readers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ADO.NET</a:t>
            </a:r>
            <a:endParaRPr lang="en-US" dirty="0"/>
          </a:p>
        </p:txBody>
      </p:sp>
      <p:sp>
        <p:nvSpPr>
          <p:cNvPr id="3" name="Content Placeholder 2"/>
          <p:cNvSpPr>
            <a:spLocks noGrp="1"/>
          </p:cNvSpPr>
          <p:nvPr>
            <p:ph idx="1"/>
          </p:nvPr>
        </p:nvSpPr>
        <p:spPr/>
        <p:txBody>
          <a:bodyPr>
            <a:normAutofit lnSpcReduction="10000"/>
          </a:bodyPr>
          <a:lstStyle/>
          <a:p>
            <a:r>
              <a:rPr lang="en-US" dirty="0" smtClean="0"/>
              <a:t>ADO stands for </a:t>
            </a:r>
            <a:r>
              <a:rPr lang="en-US" i="1" dirty="0" smtClean="0"/>
              <a:t>Active Data Objects</a:t>
            </a:r>
            <a:r>
              <a:rPr lang="en-US" dirty="0" smtClean="0"/>
              <a:t> and it pre-dates the .NET Framework.  The original ADO was the common set of classes for interacting with databases.  ADO.NET is the evolution of ADO.</a:t>
            </a:r>
          </a:p>
          <a:p>
            <a:r>
              <a:rPr lang="en-US" dirty="0" smtClean="0"/>
              <a:t>ADO.NET was built to serve both persistent and disconnected data needs.</a:t>
            </a:r>
          </a:p>
          <a:p>
            <a:r>
              <a:rPr lang="en-US" dirty="0" smtClean="0"/>
              <a:t>We will find the core ADO.NET classes in the </a:t>
            </a:r>
            <a:r>
              <a:rPr lang="en-US" dirty="0" err="1" smtClean="0"/>
              <a:t>System.Data</a:t>
            </a:r>
            <a:r>
              <a:rPr lang="en-US" dirty="0" smtClean="0"/>
              <a:t> namespace.</a:t>
            </a:r>
            <a:endParaRPr lang="en-US" dirty="0"/>
          </a:p>
        </p:txBody>
      </p:sp>
    </p:spTree>
    <p:extLst>
      <p:ext uri="{BB962C8B-B14F-4D97-AF65-F5344CB8AC3E}">
        <p14:creationId xmlns:p14="http://schemas.microsoft.com/office/powerpoint/2010/main" val="3979296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Layers of ADO.NET</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Connected</a:t>
            </a:r>
            <a:endParaRPr lang="en-US" dirty="0" smtClean="0"/>
          </a:p>
          <a:p>
            <a:pPr lvl="1"/>
            <a:r>
              <a:rPr lang="en-US" dirty="0" smtClean="0"/>
              <a:t>These classes explicitly connect and disconnect from the database.  It is the most flexible, but also the most work to set up.</a:t>
            </a:r>
          </a:p>
          <a:p>
            <a:r>
              <a:rPr lang="en-US" i="1" dirty="0" smtClean="0"/>
              <a:t>Disconnected</a:t>
            </a:r>
            <a:endParaRPr lang="en-US" dirty="0" smtClean="0"/>
          </a:p>
          <a:p>
            <a:pPr lvl="1"/>
            <a:r>
              <a:rPr lang="en-US" dirty="0" smtClean="0"/>
              <a:t>These classes allow you to store data in Tables and Sets disconnected from the database and handle bulk updates</a:t>
            </a:r>
          </a:p>
          <a:p>
            <a:r>
              <a:rPr lang="en-US" i="1" dirty="0" smtClean="0"/>
              <a:t>Entity Framework</a:t>
            </a:r>
            <a:endParaRPr lang="en-US" dirty="0" smtClean="0"/>
          </a:p>
          <a:p>
            <a:pPr lvl="1"/>
            <a:r>
              <a:rPr lang="en-US" dirty="0" smtClean="0"/>
              <a:t>The Entity Framework is an ORM (object relational mapper) tool which can automate the creation of classes that map to tables and allow manipulation through LINQ queries.  For straight-forward apps this saves a lot of time.</a:t>
            </a:r>
            <a:endParaRPr lang="en-US" i="1" dirty="0"/>
          </a:p>
        </p:txBody>
      </p:sp>
    </p:spTree>
    <p:extLst>
      <p:ext uri="{BB962C8B-B14F-4D97-AF65-F5344CB8AC3E}">
        <p14:creationId xmlns:p14="http://schemas.microsoft.com/office/powerpoint/2010/main" val="422190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other choices</a:t>
            </a:r>
            <a:endParaRPr lang="en-US" dirty="0"/>
          </a:p>
        </p:txBody>
      </p:sp>
      <p:sp>
        <p:nvSpPr>
          <p:cNvPr id="3" name="Content Placeholder 2"/>
          <p:cNvSpPr>
            <a:spLocks noGrp="1"/>
          </p:cNvSpPr>
          <p:nvPr>
            <p:ph idx="1"/>
          </p:nvPr>
        </p:nvSpPr>
        <p:spPr/>
        <p:txBody>
          <a:bodyPr>
            <a:normAutofit lnSpcReduction="10000"/>
          </a:bodyPr>
          <a:lstStyle/>
          <a:p>
            <a:r>
              <a:rPr lang="en-US" dirty="0" smtClean="0"/>
              <a:t>Dapper, </a:t>
            </a:r>
            <a:r>
              <a:rPr lang="en-US" dirty="0" err="1" smtClean="0"/>
              <a:t>NHibernate</a:t>
            </a:r>
            <a:r>
              <a:rPr lang="en-US" dirty="0" smtClean="0"/>
              <a:t>, </a:t>
            </a:r>
            <a:r>
              <a:rPr lang="en-US" dirty="0" err="1" smtClean="0"/>
              <a:t>LLBGen</a:t>
            </a:r>
            <a:r>
              <a:rPr lang="en-US" dirty="0" smtClean="0"/>
              <a:t>, </a:t>
            </a:r>
            <a:r>
              <a:rPr lang="en-US" dirty="0" err="1" smtClean="0"/>
              <a:t>etc</a:t>
            </a:r>
            <a:r>
              <a:rPr lang="en-US" dirty="0" smtClean="0"/>
              <a:t> </a:t>
            </a:r>
            <a:r>
              <a:rPr lang="en-US" dirty="0" err="1" smtClean="0"/>
              <a:t>etc</a:t>
            </a:r>
            <a:r>
              <a:rPr lang="en-US" dirty="0" smtClean="0"/>
              <a:t> </a:t>
            </a:r>
            <a:r>
              <a:rPr lang="en-US" dirty="0" err="1" smtClean="0"/>
              <a:t>etc</a:t>
            </a:r>
            <a:endParaRPr lang="en-US" dirty="0" smtClean="0"/>
          </a:p>
          <a:p>
            <a:r>
              <a:rPr lang="en-US" dirty="0" smtClean="0"/>
              <a:t>The ADO.NET core uses interfaces to define all the key components, so developers can easily roll out their own data access frameworks and provide libraries for connecting to other databases</a:t>
            </a:r>
          </a:p>
          <a:p>
            <a:pPr lvl="1"/>
            <a:r>
              <a:rPr lang="en-US" dirty="0" smtClean="0"/>
              <a:t>These libraries are called </a:t>
            </a:r>
            <a:r>
              <a:rPr lang="en-US" i="1" dirty="0" smtClean="0"/>
              <a:t>drivers</a:t>
            </a:r>
            <a:r>
              <a:rPr lang="en-US" dirty="0" smtClean="0"/>
              <a:t>.  So if you want to connect C# to say, MySQL, you just go search for the MySQL .NET Driver and reference the DLL</a:t>
            </a:r>
            <a:endParaRPr lang="en-US" dirty="0"/>
          </a:p>
        </p:txBody>
      </p:sp>
    </p:spTree>
    <p:extLst>
      <p:ext uri="{BB962C8B-B14F-4D97-AF65-F5344CB8AC3E}">
        <p14:creationId xmlns:p14="http://schemas.microsoft.com/office/powerpoint/2010/main" val="3647222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Core ADO.NET Classes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5349228"/>
              </p:ext>
            </p:extLst>
          </p:nvPr>
        </p:nvGraphicFramePr>
        <p:xfrm>
          <a:off x="457200" y="882953"/>
          <a:ext cx="8153400" cy="4911773"/>
        </p:xfrm>
        <a:graphic>
          <a:graphicData uri="http://schemas.openxmlformats.org/drawingml/2006/table">
            <a:tbl>
              <a:tblPr firstRow="1" bandRow="1">
                <a:tableStyleId>{21E4AEA4-8DFA-4A89-87EB-49C32662AFE0}</a:tableStyleId>
              </a:tblPr>
              <a:tblGrid>
                <a:gridCol w="1434395"/>
                <a:gridCol w="1962855"/>
                <a:gridCol w="1887362"/>
                <a:gridCol w="2868788"/>
              </a:tblGrid>
              <a:tr h="316856">
                <a:tc>
                  <a:txBody>
                    <a:bodyPr/>
                    <a:lstStyle/>
                    <a:p>
                      <a:r>
                        <a:rPr lang="en-US" dirty="0" smtClean="0"/>
                        <a:t>Type</a:t>
                      </a:r>
                      <a:endParaRPr lang="en-US" dirty="0"/>
                    </a:p>
                  </a:txBody>
                  <a:tcPr/>
                </a:tc>
                <a:tc>
                  <a:txBody>
                    <a:bodyPr/>
                    <a:lstStyle/>
                    <a:p>
                      <a:r>
                        <a:rPr lang="en-US" dirty="0" smtClean="0"/>
                        <a:t>Base Class</a:t>
                      </a:r>
                      <a:endParaRPr lang="en-US" dirty="0"/>
                    </a:p>
                  </a:txBody>
                  <a:tcPr/>
                </a:tc>
                <a:tc>
                  <a:txBody>
                    <a:bodyPr/>
                    <a:lstStyle/>
                    <a:p>
                      <a:r>
                        <a:rPr lang="en-US" dirty="0" smtClean="0"/>
                        <a:t>Interfaces</a:t>
                      </a:r>
                      <a:endParaRPr lang="en-US" dirty="0"/>
                    </a:p>
                  </a:txBody>
                  <a:tcPr/>
                </a:tc>
                <a:tc>
                  <a:txBody>
                    <a:bodyPr/>
                    <a:lstStyle/>
                    <a:p>
                      <a:r>
                        <a:rPr lang="en-US" dirty="0" smtClean="0"/>
                        <a:t>Usage</a:t>
                      </a:r>
                      <a:endParaRPr lang="en-US" dirty="0"/>
                    </a:p>
                  </a:txBody>
                  <a:tcPr/>
                </a:tc>
              </a:tr>
              <a:tr h="792139">
                <a:tc>
                  <a:txBody>
                    <a:bodyPr/>
                    <a:lstStyle/>
                    <a:p>
                      <a:r>
                        <a:rPr lang="en-US" sz="1600" dirty="0" smtClean="0"/>
                        <a:t>Connection</a:t>
                      </a:r>
                      <a:endParaRPr lang="en-US" sz="1600" dirty="0"/>
                    </a:p>
                  </a:txBody>
                  <a:tcPr/>
                </a:tc>
                <a:tc>
                  <a:txBody>
                    <a:bodyPr/>
                    <a:lstStyle/>
                    <a:p>
                      <a:r>
                        <a:rPr lang="en-US" sz="1600" dirty="0" err="1" smtClean="0"/>
                        <a:t>DbConnection</a:t>
                      </a:r>
                      <a:endParaRPr lang="en-US" sz="1600" dirty="0"/>
                    </a:p>
                  </a:txBody>
                  <a:tcPr/>
                </a:tc>
                <a:tc>
                  <a:txBody>
                    <a:bodyPr/>
                    <a:lstStyle/>
                    <a:p>
                      <a:r>
                        <a:rPr lang="en-US" sz="1600" dirty="0" err="1" smtClean="0"/>
                        <a:t>IDbConnection</a:t>
                      </a:r>
                      <a:endParaRPr lang="en-US" sz="1600" dirty="0"/>
                    </a:p>
                  </a:txBody>
                  <a:tcPr/>
                </a:tc>
                <a:tc>
                  <a:txBody>
                    <a:bodyPr/>
                    <a:lstStyle/>
                    <a:p>
                      <a:r>
                        <a:rPr lang="en-US" sz="1600" dirty="0" smtClean="0"/>
                        <a:t>Connect and disconnect from a data store,</a:t>
                      </a:r>
                      <a:r>
                        <a:rPr lang="en-US" sz="1600" baseline="0" dirty="0" smtClean="0"/>
                        <a:t> register transactions</a:t>
                      </a:r>
                      <a:endParaRPr lang="en-US" sz="1600" dirty="0"/>
                    </a:p>
                  </a:txBody>
                  <a:tcPr/>
                </a:tc>
              </a:tr>
              <a:tr h="792139">
                <a:tc>
                  <a:txBody>
                    <a:bodyPr/>
                    <a:lstStyle/>
                    <a:p>
                      <a:r>
                        <a:rPr lang="en-US" sz="1600" dirty="0" smtClean="0"/>
                        <a:t>Command</a:t>
                      </a:r>
                      <a:endParaRPr lang="en-US" sz="1600" dirty="0"/>
                    </a:p>
                  </a:txBody>
                  <a:tcPr/>
                </a:tc>
                <a:tc>
                  <a:txBody>
                    <a:bodyPr/>
                    <a:lstStyle/>
                    <a:p>
                      <a:r>
                        <a:rPr lang="en-US" sz="1600" dirty="0" err="1" smtClean="0"/>
                        <a:t>DbCommand</a:t>
                      </a:r>
                      <a:endParaRPr lang="en-US" sz="1600" dirty="0"/>
                    </a:p>
                  </a:txBody>
                  <a:tcPr/>
                </a:tc>
                <a:tc>
                  <a:txBody>
                    <a:bodyPr/>
                    <a:lstStyle/>
                    <a:p>
                      <a:r>
                        <a:rPr lang="en-US" sz="1600" dirty="0" err="1" smtClean="0"/>
                        <a:t>IDbCommand</a:t>
                      </a:r>
                      <a:endParaRPr lang="en-US" sz="1600" dirty="0"/>
                    </a:p>
                  </a:txBody>
                  <a:tcPr/>
                </a:tc>
                <a:tc>
                  <a:txBody>
                    <a:bodyPr/>
                    <a:lstStyle/>
                    <a:p>
                      <a:r>
                        <a:rPr lang="en-US" sz="1600" dirty="0" smtClean="0"/>
                        <a:t>Handle the</a:t>
                      </a:r>
                      <a:r>
                        <a:rPr lang="en-US" sz="1600" baseline="0" dirty="0" smtClean="0"/>
                        <a:t> execution of SQL Queries or Stored Procedures</a:t>
                      </a:r>
                      <a:endParaRPr lang="en-US" sz="1600" dirty="0"/>
                    </a:p>
                  </a:txBody>
                  <a:tcPr/>
                </a:tc>
              </a:tr>
              <a:tr h="792139">
                <a:tc>
                  <a:txBody>
                    <a:bodyPr/>
                    <a:lstStyle/>
                    <a:p>
                      <a:r>
                        <a:rPr lang="en-US" sz="1600" dirty="0" err="1" smtClean="0"/>
                        <a:t>DataReader</a:t>
                      </a:r>
                      <a:endParaRPr lang="en-US" sz="1600" dirty="0"/>
                    </a:p>
                  </a:txBody>
                  <a:tcPr/>
                </a:tc>
                <a:tc>
                  <a:txBody>
                    <a:bodyPr/>
                    <a:lstStyle/>
                    <a:p>
                      <a:r>
                        <a:rPr lang="en-US" sz="1600" dirty="0" err="1" smtClean="0"/>
                        <a:t>DbDataReader</a:t>
                      </a:r>
                      <a:endParaRPr lang="en-US" sz="1600" dirty="0"/>
                    </a:p>
                  </a:txBody>
                  <a:tcPr/>
                </a:tc>
                <a:tc>
                  <a:txBody>
                    <a:bodyPr/>
                    <a:lstStyle/>
                    <a:p>
                      <a:r>
                        <a:rPr lang="en-US" sz="1600" dirty="0" err="1" smtClean="0"/>
                        <a:t>IDataReader</a:t>
                      </a:r>
                      <a:r>
                        <a:rPr lang="en-US" sz="1600" dirty="0" smtClean="0"/>
                        <a:t>,</a:t>
                      </a:r>
                    </a:p>
                    <a:p>
                      <a:r>
                        <a:rPr lang="en-US" sz="1600" dirty="0" err="1" smtClean="0"/>
                        <a:t>IDataRecord</a:t>
                      </a:r>
                      <a:endParaRPr lang="en-US" sz="1600" dirty="0"/>
                    </a:p>
                  </a:txBody>
                  <a:tcPr/>
                </a:tc>
                <a:tc>
                  <a:txBody>
                    <a:bodyPr/>
                    <a:lstStyle/>
                    <a:p>
                      <a:r>
                        <a:rPr lang="en-US" sz="1600" dirty="0" smtClean="0"/>
                        <a:t>Provides </a:t>
                      </a:r>
                      <a:r>
                        <a:rPr lang="en-US" sz="1600" b="1" dirty="0" smtClean="0"/>
                        <a:t>forward-only</a:t>
                      </a:r>
                      <a:r>
                        <a:rPr lang="en-US" sz="1600" b="0" dirty="0" smtClean="0"/>
                        <a:t>,</a:t>
                      </a:r>
                      <a:r>
                        <a:rPr lang="en-US" sz="1600" b="0" baseline="0" dirty="0" smtClean="0"/>
                        <a:t> </a:t>
                      </a:r>
                      <a:r>
                        <a:rPr lang="en-US" sz="1600" b="1" baseline="0" dirty="0" smtClean="0"/>
                        <a:t>read-only</a:t>
                      </a:r>
                      <a:r>
                        <a:rPr lang="en-US" sz="1600" b="0" baseline="0" dirty="0" smtClean="0"/>
                        <a:t> access to data.  Persistent connection.</a:t>
                      </a:r>
                      <a:endParaRPr lang="en-US" sz="1600" dirty="0"/>
                    </a:p>
                  </a:txBody>
                  <a:tcPr/>
                </a:tc>
              </a:tr>
              <a:tr h="792139">
                <a:tc>
                  <a:txBody>
                    <a:bodyPr/>
                    <a:lstStyle/>
                    <a:p>
                      <a:r>
                        <a:rPr lang="en-US" sz="1600" dirty="0" err="1" smtClean="0"/>
                        <a:t>DataAdapter</a:t>
                      </a:r>
                      <a:endParaRPr lang="en-US" sz="1600" dirty="0"/>
                    </a:p>
                  </a:txBody>
                  <a:tcPr/>
                </a:tc>
                <a:tc>
                  <a:txBody>
                    <a:bodyPr/>
                    <a:lstStyle/>
                    <a:p>
                      <a:r>
                        <a:rPr lang="en-US" sz="1600" dirty="0" err="1" smtClean="0"/>
                        <a:t>DbDataAdapter</a:t>
                      </a:r>
                      <a:endParaRPr lang="en-US" sz="1600" dirty="0"/>
                    </a:p>
                  </a:txBody>
                  <a:tcPr/>
                </a:tc>
                <a:tc>
                  <a:txBody>
                    <a:bodyPr/>
                    <a:lstStyle/>
                    <a:p>
                      <a:r>
                        <a:rPr lang="en-US" sz="1600" dirty="0" err="1" smtClean="0"/>
                        <a:t>IDataAdapter</a:t>
                      </a:r>
                      <a:r>
                        <a:rPr lang="en-US" sz="1600" dirty="0" smtClean="0"/>
                        <a:t>,</a:t>
                      </a:r>
                    </a:p>
                    <a:p>
                      <a:r>
                        <a:rPr lang="en-US" sz="1600" dirty="0" err="1" smtClean="0"/>
                        <a:t>IDbDataAdapter</a:t>
                      </a:r>
                      <a:endParaRPr lang="en-US" sz="1600" dirty="0"/>
                    </a:p>
                  </a:txBody>
                  <a:tcPr/>
                </a:tc>
                <a:tc>
                  <a:txBody>
                    <a:bodyPr/>
                    <a:lstStyle/>
                    <a:p>
                      <a:r>
                        <a:rPr lang="en-US" sz="1600" dirty="0" smtClean="0"/>
                        <a:t>Transfers sets</a:t>
                      </a:r>
                      <a:r>
                        <a:rPr lang="en-US" sz="1600" baseline="0" dirty="0" smtClean="0"/>
                        <a:t> of data between caller and data store</a:t>
                      </a:r>
                      <a:endParaRPr lang="en-US" sz="1600" dirty="0"/>
                    </a:p>
                  </a:txBody>
                  <a:tcPr/>
                </a:tc>
              </a:tr>
              <a:tr h="792139">
                <a:tc>
                  <a:txBody>
                    <a:bodyPr/>
                    <a:lstStyle/>
                    <a:p>
                      <a:r>
                        <a:rPr lang="en-US" sz="1600" dirty="0" smtClean="0"/>
                        <a:t>Parameter</a:t>
                      </a:r>
                      <a:endParaRPr lang="en-US" sz="1600" dirty="0"/>
                    </a:p>
                  </a:txBody>
                  <a:tcPr/>
                </a:tc>
                <a:tc>
                  <a:txBody>
                    <a:bodyPr/>
                    <a:lstStyle/>
                    <a:p>
                      <a:r>
                        <a:rPr lang="en-US" sz="1600" dirty="0" err="1" smtClean="0"/>
                        <a:t>DbParameter</a:t>
                      </a:r>
                      <a:endParaRPr lang="en-US" sz="1600" dirty="0"/>
                    </a:p>
                  </a:txBody>
                  <a:tcPr/>
                </a:tc>
                <a:tc>
                  <a:txBody>
                    <a:bodyPr/>
                    <a:lstStyle/>
                    <a:p>
                      <a:r>
                        <a:rPr lang="en-US" sz="1600" dirty="0" err="1" smtClean="0"/>
                        <a:t>IDataParameter</a:t>
                      </a:r>
                      <a:r>
                        <a:rPr lang="en-US" sz="1600" dirty="0" smtClean="0"/>
                        <a:t>,</a:t>
                      </a:r>
                    </a:p>
                    <a:p>
                      <a:r>
                        <a:rPr lang="en-US" sz="1600" dirty="0" err="1" smtClean="0"/>
                        <a:t>IDbDataParameter</a:t>
                      </a:r>
                      <a:endParaRPr lang="en-US" sz="1600" dirty="0"/>
                    </a:p>
                  </a:txBody>
                  <a:tcPr/>
                </a:tc>
                <a:tc>
                  <a:txBody>
                    <a:bodyPr/>
                    <a:lstStyle/>
                    <a:p>
                      <a:r>
                        <a:rPr lang="en-US" sz="1600" dirty="0" smtClean="0"/>
                        <a:t>Transfers parameters to and from the server in queries</a:t>
                      </a:r>
                      <a:endParaRPr lang="en-US" sz="1600" dirty="0"/>
                    </a:p>
                  </a:txBody>
                  <a:tcPr/>
                </a:tc>
              </a:tr>
              <a:tr h="554497">
                <a:tc>
                  <a:txBody>
                    <a:bodyPr/>
                    <a:lstStyle/>
                    <a:p>
                      <a:r>
                        <a:rPr lang="en-US" sz="1600" dirty="0" smtClean="0"/>
                        <a:t>Transaction</a:t>
                      </a:r>
                      <a:endParaRPr lang="en-US" sz="1600" dirty="0"/>
                    </a:p>
                  </a:txBody>
                  <a:tcPr/>
                </a:tc>
                <a:tc>
                  <a:txBody>
                    <a:bodyPr/>
                    <a:lstStyle/>
                    <a:p>
                      <a:r>
                        <a:rPr lang="en-US" sz="1600" dirty="0" err="1" smtClean="0"/>
                        <a:t>DbTransaction</a:t>
                      </a:r>
                      <a:endParaRPr lang="en-US" sz="1600" dirty="0"/>
                    </a:p>
                  </a:txBody>
                  <a:tcPr/>
                </a:tc>
                <a:tc>
                  <a:txBody>
                    <a:bodyPr/>
                    <a:lstStyle/>
                    <a:p>
                      <a:r>
                        <a:rPr lang="en-US" sz="1600" dirty="0" err="1" smtClean="0"/>
                        <a:t>IDbTransaction</a:t>
                      </a:r>
                      <a:endParaRPr lang="en-US" sz="1600" dirty="0"/>
                    </a:p>
                  </a:txBody>
                  <a:tcPr/>
                </a:tc>
                <a:tc>
                  <a:txBody>
                    <a:bodyPr/>
                    <a:lstStyle/>
                    <a:p>
                      <a:r>
                        <a:rPr lang="en-US" sz="1600" dirty="0" smtClean="0"/>
                        <a:t>Handles database</a:t>
                      </a:r>
                      <a:r>
                        <a:rPr lang="en-US" sz="1600" baseline="0" dirty="0" smtClean="0"/>
                        <a:t> Transactions</a:t>
                      </a:r>
                      <a:endParaRPr lang="en-US" sz="1600" dirty="0"/>
                    </a:p>
                  </a:txBody>
                  <a:tcPr/>
                </a:tc>
              </a:tr>
            </a:tbl>
          </a:graphicData>
        </a:graphic>
      </p:graphicFrame>
    </p:spTree>
    <p:extLst>
      <p:ext uri="{BB962C8B-B14F-4D97-AF65-F5344CB8AC3E}">
        <p14:creationId xmlns:p14="http://schemas.microsoft.com/office/powerpoint/2010/main" val="2575481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 Providers Illustrated</a:t>
            </a:r>
            <a:endParaRPr lang="en-US" dirty="0"/>
          </a:p>
        </p:txBody>
      </p:sp>
      <p:pic>
        <p:nvPicPr>
          <p:cNvPr id="4" name="Picture 3"/>
          <p:cNvPicPr>
            <a:picLocks noChangeAspect="1"/>
          </p:cNvPicPr>
          <p:nvPr/>
        </p:nvPicPr>
        <p:blipFill>
          <a:blip r:embed="rId2"/>
          <a:stretch>
            <a:fillRect/>
          </a:stretch>
        </p:blipFill>
        <p:spPr>
          <a:xfrm>
            <a:off x="1485089" y="1295400"/>
            <a:ext cx="6173822" cy="4207200"/>
          </a:xfrm>
          <a:prstGeom prst="rect">
            <a:avLst/>
          </a:prstGeom>
        </p:spPr>
      </p:pic>
    </p:spTree>
    <p:extLst>
      <p:ext uri="{BB962C8B-B14F-4D97-AF65-F5344CB8AC3E}">
        <p14:creationId xmlns:p14="http://schemas.microsoft.com/office/powerpoint/2010/main" val="77469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 Providers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OLEDB (</a:t>
            </a:r>
            <a:r>
              <a:rPr lang="en-US" dirty="0" err="1" smtClean="0"/>
              <a:t>System.Data.OleDb</a:t>
            </a:r>
            <a:r>
              <a:rPr lang="en-US" dirty="0" smtClean="0"/>
              <a:t>)</a:t>
            </a:r>
          </a:p>
          <a:p>
            <a:pPr lvl="1"/>
            <a:r>
              <a:rPr lang="en-US" dirty="0" smtClean="0"/>
              <a:t>This is a classic COM based protocol.  Used for old legacy access databases, pervasive, </a:t>
            </a:r>
            <a:r>
              <a:rPr lang="en-US" dirty="0" err="1" smtClean="0"/>
              <a:t>etc</a:t>
            </a:r>
            <a:endParaRPr lang="en-US" dirty="0" smtClean="0"/>
          </a:p>
          <a:p>
            <a:r>
              <a:rPr lang="en-US" dirty="0" smtClean="0"/>
              <a:t>SQL Server (</a:t>
            </a:r>
            <a:r>
              <a:rPr lang="en-US" dirty="0" err="1" smtClean="0"/>
              <a:t>System.Data.SqlClient</a:t>
            </a:r>
            <a:r>
              <a:rPr lang="en-US" dirty="0" smtClean="0"/>
              <a:t>)</a:t>
            </a:r>
          </a:p>
          <a:p>
            <a:pPr lvl="1"/>
            <a:r>
              <a:rPr lang="en-US" dirty="0" smtClean="0"/>
              <a:t>Highly optimized for SQL Sever databases, only connects to SQL Server</a:t>
            </a:r>
          </a:p>
          <a:p>
            <a:r>
              <a:rPr lang="en-US" dirty="0" smtClean="0"/>
              <a:t>Oracle (</a:t>
            </a:r>
            <a:r>
              <a:rPr lang="en-US" dirty="0" err="1" smtClean="0"/>
              <a:t>System.Data.OracleClient</a:t>
            </a:r>
            <a:r>
              <a:rPr lang="en-US" dirty="0" smtClean="0"/>
              <a:t>)</a:t>
            </a:r>
          </a:p>
          <a:p>
            <a:pPr lvl="1"/>
            <a:r>
              <a:rPr lang="en-US" dirty="0" smtClean="0"/>
              <a:t>Do not use, Oracle provides its own implementation now, go download it</a:t>
            </a:r>
          </a:p>
          <a:p>
            <a:r>
              <a:rPr lang="en-US" dirty="0" smtClean="0"/>
              <a:t>ODBC (</a:t>
            </a:r>
            <a:r>
              <a:rPr lang="en-US" dirty="0" err="1" smtClean="0"/>
              <a:t>System.Data.Odbc</a:t>
            </a:r>
            <a:r>
              <a:rPr lang="en-US" dirty="0" smtClean="0"/>
              <a:t>)</a:t>
            </a:r>
          </a:p>
          <a:p>
            <a:pPr lvl="1"/>
            <a:r>
              <a:rPr lang="en-US" dirty="0" smtClean="0"/>
              <a:t>Most databases support ODBC, so you can use this if there is no .NET provider available.</a:t>
            </a:r>
          </a:p>
          <a:p>
            <a:pPr lvl="1"/>
            <a:endParaRPr lang="en-US" dirty="0"/>
          </a:p>
        </p:txBody>
      </p:sp>
    </p:spTree>
    <p:extLst>
      <p:ext uri="{BB962C8B-B14F-4D97-AF65-F5344CB8AC3E}">
        <p14:creationId xmlns:p14="http://schemas.microsoft.com/office/powerpoint/2010/main" val="65513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4070</TotalTime>
  <Words>1373</Words>
  <Application>Microsoft Office PowerPoint</Application>
  <PresentationFormat>On-screen Show (4:3)</PresentationFormat>
  <Paragraphs>160</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SCG_Template</vt:lpstr>
      <vt:lpstr>PowerPoint Presentation</vt:lpstr>
      <vt:lpstr>Intro To ADO.NET</vt:lpstr>
      <vt:lpstr>Lesson Goals</vt:lpstr>
      <vt:lpstr>What is ADO.NET</vt:lpstr>
      <vt:lpstr>Three Layers of ADO.NET</vt:lpstr>
      <vt:lpstr>There are MANY other choices</vt:lpstr>
      <vt:lpstr>Core ADO.NET Classes</vt:lpstr>
      <vt:lpstr>ADO.NET Providers Illustrated</vt:lpstr>
      <vt:lpstr>Out of the Box Providers</vt:lpstr>
      <vt:lpstr>Reading Data From a SQL Server Database</vt:lpstr>
      <vt:lpstr>Creating a Connection</vt:lpstr>
      <vt:lpstr>Aside: Configuration Files</vt:lpstr>
      <vt:lpstr>Note - Security</vt:lpstr>
      <vt:lpstr>Adding a ConnectionStrings Section</vt:lpstr>
      <vt:lpstr>Connection String Elements</vt:lpstr>
      <vt:lpstr>Configuration Manager</vt:lpstr>
      <vt:lpstr>Running a SELECT Statement</vt:lpstr>
      <vt:lpstr>Command Execute Methods</vt:lpstr>
      <vt:lpstr>Parameterized Queries</vt:lpstr>
      <vt:lpstr>Demo Goal</vt:lpstr>
      <vt:lpstr>Demo</vt:lpstr>
      <vt:lpstr>Nullable Types</vt:lpstr>
      <vt:lpstr>Employee Class With Nullables</vt:lpstr>
      <vt:lpstr>Method to Create Employee from DataReader</vt:lpstr>
      <vt:lpstr>Parameterized SQL</vt:lpstr>
      <vt:lpstr>Let’s make a SPROC</vt:lpstr>
      <vt:lpstr>Calling Stored Procedures</vt:lpstr>
      <vt:lpstr>Demo</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315</cp:revision>
  <dcterms:created xsi:type="dcterms:W3CDTF">2006-08-16T00:00:00Z</dcterms:created>
  <dcterms:modified xsi:type="dcterms:W3CDTF">2014-09-10T23:50:31Z</dcterms:modified>
</cp:coreProperties>
</file>