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l.wikipedia.org/wiki/Time_to_liv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Presentatie</a:t>
            </a:r>
            <a:endParaRPr/>
          </a:p>
          <a:p>
            <a:pPr indent="0" lvl="0" marL="0">
              <a:spcBef>
                <a:spcPts val="0"/>
              </a:spcBef>
              <a:spcAft>
                <a:spcPts val="0"/>
              </a:spcAft>
              <a:buNone/>
            </a:pPr>
            <a:r>
              <a:rPr lang="nl" sz="1800"/>
              <a:t>Van Dijk</a:t>
            </a:r>
            <a:endParaRPr sz="1800"/>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Thijs de Vlieger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32725" y="196800"/>
            <a:ext cx="6509100" cy="139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90C226"/>
              </a:buClr>
              <a:buSzPts val="3600"/>
              <a:buFont typeface="Trebuchet MS"/>
              <a:buNone/>
            </a:pPr>
            <a:r>
              <a:rPr lang="nl" sz="3600">
                <a:solidFill>
                  <a:srgbClr val="FFFFFF"/>
                </a:solidFill>
              </a:rPr>
              <a:t>UDP - User Datagram Protocol</a:t>
            </a:r>
            <a:br>
              <a:rPr lang="nl" sz="3600">
                <a:solidFill>
                  <a:srgbClr val="FFFFFF"/>
                </a:solidFill>
              </a:rPr>
            </a:br>
            <a:endParaRPr sz="3600">
              <a:solidFill>
                <a:srgbClr val="FFFFFF"/>
              </a:solidFill>
            </a:endParaRPr>
          </a:p>
          <a:p>
            <a:pPr indent="0" lvl="0" marL="0">
              <a:spcBef>
                <a:spcPts val="0"/>
              </a:spcBef>
              <a:spcAft>
                <a:spcPts val="0"/>
              </a:spcAft>
              <a:buNone/>
            </a:pPr>
            <a:r>
              <a:t/>
            </a:r>
            <a:endParaRPr>
              <a:solidFill>
                <a:srgbClr val="FFFFFF"/>
              </a:solidFill>
            </a:endParaRPr>
          </a:p>
        </p:txBody>
      </p:sp>
      <p:sp>
        <p:nvSpPr>
          <p:cNvPr id="193" name="Shape 193"/>
          <p:cNvSpPr txBox="1"/>
          <p:nvPr>
            <p:ph idx="1" type="body"/>
          </p:nvPr>
        </p:nvSpPr>
        <p:spPr>
          <a:xfrm>
            <a:off x="1310200" y="1590900"/>
            <a:ext cx="7090500" cy="3325200"/>
          </a:xfrm>
          <a:prstGeom prst="rect">
            <a:avLst/>
          </a:prstGeom>
        </p:spPr>
        <p:txBody>
          <a:bodyPr anchorCtr="0" anchor="t" bIns="91425" lIns="91425" spcFirstLastPara="1" rIns="91425" wrap="square" tIns="91425">
            <a:noAutofit/>
          </a:bodyPr>
          <a:lstStyle/>
          <a:p>
            <a:pPr indent="-304800" lvl="0" marL="457200" rtl="0">
              <a:lnSpc>
                <a:spcPct val="10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Het User Datagram Protocol (UDP) is een van de basisprotocollen van het internet. Het protocol opereert op hetzelfde niveau als TCP en wordt beschreven in RFC 768.</a:t>
            </a:r>
            <a:endParaRPr sz="1200">
              <a:solidFill>
                <a:srgbClr val="FFFFFF"/>
              </a:solidFill>
              <a:latin typeface="Montserrat"/>
              <a:ea typeface="Montserrat"/>
              <a:cs typeface="Montserrat"/>
              <a:sym typeface="Montserrat"/>
            </a:endParaRPr>
          </a:p>
          <a:p>
            <a:pPr indent="-304800" lvl="0" marL="457200" rtl="0">
              <a:lnSpc>
                <a:spcPct val="10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UDP is onbetrouwbaar: het protocol biedt geen garantie dat de gegevens daadwerkelijk aankomen, wat bij TCP wel het geval is. Een aantal protocollen dat via UDP werkt, implementeert zelf een verificatiemethode. Hiermee zorgen ze effectief voor een vervanging van de functionaliteit die TCP heeft op dit gebied.</a:t>
            </a:r>
            <a:endParaRPr sz="1200">
              <a:solidFill>
                <a:srgbClr val="FFFFFF"/>
              </a:solidFill>
              <a:latin typeface="Montserrat"/>
              <a:ea typeface="Montserrat"/>
              <a:cs typeface="Montserrat"/>
              <a:sym typeface="Montserrat"/>
            </a:endParaRPr>
          </a:p>
          <a:p>
            <a:pPr indent="-304800" lvl="0" marL="457200" rtl="0">
              <a:lnSpc>
                <a:spcPct val="10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UDP wordt veel gebruikt bij toepassingen waar het snel overdragen van de gegevens en een korte reactietijd zeer belangrijk is, en het minder erg is dat er gegevens verloren kunnen gaan, zoals bij telefonie, </a:t>
            </a:r>
            <a:endParaRPr sz="1200">
              <a:solidFill>
                <a:srgbClr val="FFFFFF"/>
              </a:solidFill>
              <a:latin typeface="Montserrat"/>
              <a:ea typeface="Montserrat"/>
              <a:cs typeface="Montserrat"/>
              <a:sym typeface="Montserrat"/>
            </a:endParaRPr>
          </a:p>
          <a:p>
            <a:pPr indent="-304800" lvl="0" marL="457200" rtl="0">
              <a:lnSpc>
                <a:spcPct val="10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Indien TCP gebruikt zou worden voor dit soort toepassingen, zou een 'hapering' ontstaan totdat een ontbrekend pakketje alsnog correct zou zijn ontvangen.</a:t>
            </a:r>
            <a:endParaRPr sz="1200">
              <a:solidFill>
                <a:srgbClr val="FFFFFF"/>
              </a:solidFill>
              <a:latin typeface="Montserrat"/>
              <a:ea typeface="Montserrat"/>
              <a:cs typeface="Montserrat"/>
              <a:sym typeface="Montserrat"/>
            </a:endParaRPr>
          </a:p>
          <a:p>
            <a:pPr indent="0" lvl="0" marL="0" rtl="0">
              <a:lnSpc>
                <a:spcPct val="100000"/>
              </a:lnSpc>
              <a:spcBef>
                <a:spcPts val="0"/>
              </a:spcBef>
              <a:spcAft>
                <a:spcPts val="0"/>
              </a:spcAft>
              <a:buClr>
                <a:srgbClr val="000000"/>
              </a:buClr>
              <a:buFont typeface="Arial"/>
              <a:buNone/>
            </a:pPr>
            <a:r>
              <a:t/>
            </a:r>
            <a:endParaRPr sz="1200">
              <a:solidFill>
                <a:srgbClr val="FFFFFF"/>
              </a:solidFill>
              <a:latin typeface="Montserrat"/>
              <a:ea typeface="Montserrat"/>
              <a:cs typeface="Montserrat"/>
              <a:sym typeface="Montserrat"/>
            </a:endParaRPr>
          </a:p>
          <a:p>
            <a:pPr indent="0" lvl="0" marL="0">
              <a:spcBef>
                <a:spcPts val="0"/>
              </a:spcBef>
              <a:spcAft>
                <a:spcPts val="1600"/>
              </a:spcAft>
              <a:buNone/>
            </a:pPr>
            <a:r>
              <a:t/>
            </a:r>
            <a:endParaRPr b="1" sz="12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90C226"/>
              </a:buClr>
              <a:buSzPts val="3600"/>
              <a:buFont typeface="Trebuchet MS"/>
              <a:buNone/>
            </a:pPr>
            <a:r>
              <a:rPr lang="nl" sz="3600">
                <a:solidFill>
                  <a:srgbClr val="FFFFFF"/>
                </a:solidFill>
              </a:rPr>
              <a:t>IP Structuur</a:t>
            </a:r>
            <a:endParaRPr sz="3600">
              <a:solidFill>
                <a:srgbClr val="FFFFFF"/>
              </a:solidFill>
            </a:endParaRPr>
          </a:p>
          <a:p>
            <a:pPr indent="0" lvl="0" marL="0">
              <a:spcBef>
                <a:spcPts val="0"/>
              </a:spcBef>
              <a:spcAft>
                <a:spcPts val="0"/>
              </a:spcAft>
              <a:buNone/>
            </a:pPr>
            <a:r>
              <a:t/>
            </a:r>
            <a:endParaRPr>
              <a:solidFill>
                <a:srgbClr val="FFFFFF"/>
              </a:solidFill>
            </a:endParaRPr>
          </a:p>
        </p:txBody>
      </p:sp>
      <p:sp>
        <p:nvSpPr>
          <p:cNvPr id="199" name="Shape 199"/>
          <p:cNvSpPr txBox="1"/>
          <p:nvPr>
            <p:ph idx="1" type="body"/>
          </p:nvPr>
        </p:nvSpPr>
        <p:spPr>
          <a:xfrm>
            <a:off x="1297500" y="1567550"/>
            <a:ext cx="7038900" cy="3136500"/>
          </a:xfrm>
          <a:prstGeom prst="rect">
            <a:avLst/>
          </a:prstGeom>
        </p:spPr>
        <p:txBody>
          <a:bodyPr anchorCtr="0" anchor="t" bIns="91425" lIns="91425" spcFirstLastPara="1" rIns="91425" wrap="square" tIns="91425">
            <a:noAutofit/>
          </a:bodyPr>
          <a:lstStyle/>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Een IPv4-pakket moet de volgende onderdelen hebben. De hoeveelheid ruimte die voor ieder onderdeel gereserveerd is, is tussen haakjes gegeven.</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De zogenaamde </a:t>
            </a:r>
            <a:r>
              <a:rPr i="1" lang="nl" sz="1000">
                <a:solidFill>
                  <a:srgbClr val="FFFFFF"/>
                </a:solidFill>
                <a:latin typeface="Montserrat"/>
                <a:ea typeface="Montserrat"/>
                <a:cs typeface="Montserrat"/>
                <a:sym typeface="Montserrat"/>
              </a:rPr>
              <a:t>headers</a:t>
            </a:r>
            <a:r>
              <a:rPr lang="nl" sz="1000">
                <a:solidFill>
                  <a:srgbClr val="FFFFFF"/>
                </a:solidFill>
                <a:latin typeface="Montserrat"/>
                <a:ea typeface="Montserrat"/>
                <a:cs typeface="Montserrat"/>
                <a:sym typeface="Montserrat"/>
              </a:rPr>
              <a:t>:</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Versie (4 bits). In dit geval 4.</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Headerlengte (4 bits). Lengte van de header, uitgedrukt in woorden van 32 bits. De minimumlengte is 5 woorden. Als dit veld bijvoorbeeld 0111 is, is de grootte van de header 28 bytes.</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Totale lengte in bytes (2 bytes): de grootte van het pakket (gebruikt om vast te stellen of er iets verloren is gegaan en om te weten waar het pakket ophoudt).</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Identificatie (2 bytes). Nodig voor het uitfilteren van foute pakketten en het aan elkaar plakken van gefragmenteerde data.</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Vlaggen (3 bits). De eerste vlag is (nog) ongebruikt, hij moet 0 zijn. Verder: mag dit pakket gefragmenteerd worden? Is dit pakket een fragment?</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Fragmentbegin (13 bits). Waar het fragment begint.</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u="sng">
                <a:solidFill>
                  <a:srgbClr val="FFFFFF"/>
                </a:solidFill>
                <a:latin typeface="Montserrat"/>
                <a:ea typeface="Montserrat"/>
                <a:cs typeface="Montserrat"/>
                <a:sym typeface="Montserrat"/>
                <a:hlinkClick r:id="rId3"/>
              </a:rPr>
              <a:t>Time To Live</a:t>
            </a:r>
            <a:r>
              <a:rPr lang="nl" sz="1000">
                <a:solidFill>
                  <a:srgbClr val="FFFFFF"/>
                </a:solidFill>
                <a:latin typeface="Montserrat"/>
                <a:ea typeface="Montserrat"/>
                <a:cs typeface="Montserrat"/>
                <a:sym typeface="Montserrat"/>
              </a:rPr>
              <a:t> - TTL (1 byte). Aantal hops waarna het pakket moet verdwijnen. Iedere hop verlaagt de TTL van een pakket met 1. Als TTL 0 wordt, zal het pakket niet verder gestuurd worden.</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Protocol (1 byte): het protocol dat binnen dit IP-pakket gebruikt wordt, zoals UDP of TCP.</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Controlesom van headers (2 bytes). Gebruikt om verminkte pakketten te filteren.</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Bron (4 bytes): waar het IP-pakket vandaan komt.</a:t>
            </a:r>
            <a:endParaRPr sz="1000">
              <a:solidFill>
                <a:srgbClr val="FFFFFF"/>
              </a:solidFill>
              <a:latin typeface="Montserrat"/>
              <a:ea typeface="Montserrat"/>
              <a:cs typeface="Montserrat"/>
              <a:sym typeface="Montserrat"/>
            </a:endParaRPr>
          </a:p>
          <a:p>
            <a:pPr indent="-292100" lvl="0" marL="457200" rtl="0">
              <a:lnSpc>
                <a:spcPct val="80000"/>
              </a:lnSpc>
              <a:spcBef>
                <a:spcPts val="0"/>
              </a:spcBef>
              <a:spcAft>
                <a:spcPts val="0"/>
              </a:spcAft>
              <a:buClr>
                <a:srgbClr val="FFFFFF"/>
              </a:buClr>
              <a:buSzPts val="1000"/>
              <a:buFont typeface="Montserrat"/>
              <a:buChar char="-"/>
            </a:pPr>
            <a:r>
              <a:rPr lang="nl" sz="1000">
                <a:solidFill>
                  <a:srgbClr val="FFFFFF"/>
                </a:solidFill>
                <a:latin typeface="Montserrat"/>
                <a:ea typeface="Montserrat"/>
                <a:cs typeface="Montserrat"/>
                <a:sym typeface="Montserrat"/>
              </a:rPr>
              <a:t>Bestemming (4 bytes). Waar het pakket naartoe moet.</a:t>
            </a:r>
            <a:endParaRPr sz="1000">
              <a:solidFill>
                <a:srgbClr val="FFFFFF"/>
              </a:solidFill>
              <a:latin typeface="Montserrat"/>
              <a:ea typeface="Montserrat"/>
              <a:cs typeface="Montserrat"/>
              <a:sym typeface="Montserrat"/>
            </a:endParaRPr>
          </a:p>
          <a:p>
            <a:pPr indent="0" lvl="0" marL="0">
              <a:spcBef>
                <a:spcPts val="0"/>
              </a:spcBef>
              <a:spcAft>
                <a:spcPts val="1600"/>
              </a:spcAft>
              <a:buNone/>
            </a:pPr>
            <a:r>
              <a:t/>
            </a:r>
            <a:endParaRPr sz="10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verschil tussen UDP en TCP</a:t>
            </a:r>
            <a:endParaRPr/>
          </a:p>
        </p:txBody>
      </p:sp>
      <p:sp>
        <p:nvSpPr>
          <p:cNvPr id="205" name="Shape 205"/>
          <p:cNvSpPr txBox="1"/>
          <p:nvPr>
            <p:ph idx="1" type="body"/>
          </p:nvPr>
        </p:nvSpPr>
        <p:spPr>
          <a:xfrm>
            <a:off x="1297500" y="1567550"/>
            <a:ext cx="35235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nl"/>
              <a:t>UDP is onveilig omdat er een kans is dat de data niet aan kan komen. dat is bij tcp niet het geval en komt alles ook aan. hoe dat een beetje werkt zie hiernaast. de tcp die gaat eerst de connectie checken en dan pas data geven en de UDM doet dat dan weer niet</a:t>
            </a:r>
            <a:endParaRPr/>
          </a:p>
        </p:txBody>
      </p:sp>
      <p:pic>
        <p:nvPicPr>
          <p:cNvPr id="206" name="Shape 206"/>
          <p:cNvPicPr preferRelativeResize="0"/>
          <p:nvPr/>
        </p:nvPicPr>
        <p:blipFill>
          <a:blip r:embed="rId3">
            <a:alphaModFix/>
          </a:blip>
          <a:stretch>
            <a:fillRect/>
          </a:stretch>
        </p:blipFill>
        <p:spPr>
          <a:xfrm>
            <a:off x="5014500" y="1567550"/>
            <a:ext cx="3912600" cy="312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Database</a:t>
            </a:r>
            <a:endParaRPr/>
          </a:p>
        </p:txBody>
      </p:sp>
      <p:sp>
        <p:nvSpPr>
          <p:cNvPr id="212" name="Shape 21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nSpc>
                <a:spcPct val="110000"/>
              </a:lnSpc>
              <a:spcBef>
                <a:spcPts val="0"/>
              </a:spcBef>
              <a:spcAft>
                <a:spcPts val="0"/>
              </a:spcAft>
              <a:buClr>
                <a:srgbClr val="000000"/>
              </a:buClr>
              <a:buFont typeface="Arial"/>
              <a:buNone/>
            </a:pPr>
            <a:r>
              <a:rPr lang="nl" sz="1200">
                <a:solidFill>
                  <a:srgbClr val="FFFFFF"/>
                </a:solidFill>
                <a:latin typeface="Montserrat"/>
                <a:ea typeface="Montserrat"/>
                <a:cs typeface="Montserrat"/>
                <a:sym typeface="Montserrat"/>
              </a:rPr>
              <a:t>Geen autincrement:</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Geen eigen beheer</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Overheen telling (gaten)</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Sleutel conflicten bij mergen</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Range beperkt</a:t>
            </a:r>
            <a:endParaRPr sz="1200">
              <a:solidFill>
                <a:srgbClr val="FFFFFF"/>
              </a:solidFill>
              <a:latin typeface="Montserrat"/>
              <a:ea typeface="Montserrat"/>
              <a:cs typeface="Montserrat"/>
              <a:sym typeface="Montserrat"/>
            </a:endParaRPr>
          </a:p>
          <a:p>
            <a:pPr indent="0" lvl="0" marL="0" rtl="0">
              <a:lnSpc>
                <a:spcPct val="110000"/>
              </a:lnSpc>
              <a:spcBef>
                <a:spcPts val="0"/>
              </a:spcBef>
              <a:spcAft>
                <a:spcPts val="0"/>
              </a:spcAft>
              <a:buClr>
                <a:srgbClr val="000000"/>
              </a:buClr>
              <a:buFont typeface="Arial"/>
              <a:buNone/>
            </a:pPr>
            <a:r>
              <a:rPr lang="nl" sz="1200">
                <a:solidFill>
                  <a:srgbClr val="FFFFFF"/>
                </a:solidFill>
                <a:latin typeface="Montserrat"/>
                <a:ea typeface="Montserrat"/>
                <a:cs typeface="Montserrat"/>
                <a:sym typeface="Montserrat"/>
              </a:rPr>
              <a:t>Hoe afhandelen</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PHP Constraints</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PHP Prepared statements</a:t>
            </a:r>
            <a:endParaRPr sz="1200">
              <a:solidFill>
                <a:srgbClr val="FFFFFF"/>
              </a:solidFill>
              <a:latin typeface="Montserrat"/>
              <a:ea typeface="Montserrat"/>
              <a:cs typeface="Montserrat"/>
              <a:sym typeface="Montserrat"/>
            </a:endParaRPr>
          </a:p>
          <a:p>
            <a:pPr indent="-260256" lvl="1" marL="756000"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Verandert de query voor statements</a:t>
            </a:r>
            <a:endParaRPr sz="1200">
              <a:solidFill>
                <a:srgbClr val="FFFFFF"/>
              </a:solidFill>
              <a:latin typeface="Montserrat"/>
              <a:ea typeface="Montserrat"/>
              <a:cs typeface="Montserrat"/>
              <a:sym typeface="Montserrat"/>
            </a:endParaRPr>
          </a:p>
          <a:p>
            <a:pPr indent="-260256" lvl="1" marL="756000"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Zodat gebruikers niet dezelfde gegevens kunnen behouden als primary key in database</a:t>
            </a:r>
            <a:endParaRPr sz="1200">
              <a:solidFill>
                <a:srgbClr val="FFFFFF"/>
              </a:solidFill>
              <a:latin typeface="Montserrat"/>
              <a:ea typeface="Montserrat"/>
              <a:cs typeface="Montserrat"/>
              <a:sym typeface="Montserrat"/>
            </a:endParaRPr>
          </a:p>
          <a:p>
            <a:pPr indent="0" lvl="0" marL="0" rtl="0">
              <a:lnSpc>
                <a:spcPct val="110000"/>
              </a:lnSpc>
              <a:spcBef>
                <a:spcPts val="0"/>
              </a:spcBef>
              <a:spcAft>
                <a:spcPts val="0"/>
              </a:spcAft>
              <a:buClr>
                <a:srgbClr val="000000"/>
              </a:buClr>
              <a:buFont typeface="Arial"/>
              <a:buNone/>
            </a:pPr>
            <a:r>
              <a:rPr lang="nl" sz="1200">
                <a:solidFill>
                  <a:srgbClr val="FFFFFF"/>
                </a:solidFill>
                <a:latin typeface="Montserrat"/>
                <a:ea typeface="Montserrat"/>
                <a:cs typeface="Montserrat"/>
                <a:sym typeface="Montserrat"/>
              </a:rPr>
              <a:t>Meerdere gebruikers:</a:t>
            </a:r>
            <a:endParaRPr sz="1200">
              <a:solidFill>
                <a:srgbClr val="FFFFFF"/>
              </a:solidFill>
              <a:latin typeface="Montserrat"/>
              <a:ea typeface="Montserrat"/>
              <a:cs typeface="Montserrat"/>
              <a:sym typeface="Montserrat"/>
            </a:endParaRPr>
          </a:p>
          <a:p>
            <a:pPr indent="-239299" lvl="0" marL="251999" rtl="0">
              <a:lnSpc>
                <a:spcPct val="110000"/>
              </a:lnSpc>
              <a:spcBef>
                <a:spcPts val="0"/>
              </a:spcBef>
              <a:spcAft>
                <a:spcPts val="0"/>
              </a:spcAft>
              <a:buClr>
                <a:srgbClr val="FFFFFF"/>
              </a:buClr>
              <a:buSzPts val="1200"/>
              <a:buFont typeface="Montserrat"/>
              <a:buChar char="•"/>
            </a:pPr>
            <a:r>
              <a:rPr lang="nl" sz="1200">
                <a:solidFill>
                  <a:srgbClr val="FFFFFF"/>
                </a:solidFill>
                <a:latin typeface="Montserrat"/>
                <a:ea typeface="Montserrat"/>
                <a:cs typeface="Montserrat"/>
                <a:sym typeface="Montserrat"/>
              </a:rPr>
              <a:t>Permissies instellen (alleen ophalen en alleen updaten)</a:t>
            </a:r>
            <a:endParaRPr sz="12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817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XML met CSS: de uitkomst</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2" name="Shape 142"/>
          <p:cNvPicPr preferRelativeResize="0"/>
          <p:nvPr/>
        </p:nvPicPr>
        <p:blipFill>
          <a:blip r:embed="rId3">
            <a:alphaModFix/>
          </a:blip>
          <a:stretch>
            <a:fillRect/>
          </a:stretch>
        </p:blipFill>
        <p:spPr>
          <a:xfrm>
            <a:off x="1622525" y="1425325"/>
            <a:ext cx="5898948" cy="319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XML met CSS: de CSS</a:t>
            </a:r>
            <a:endParaRPr/>
          </a:p>
        </p:txBody>
      </p:sp>
      <p:sp>
        <p:nvSpPr>
          <p:cNvPr id="148" name="Shape 1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Met XML kan je de tabbellen verbergen door </a:t>
            </a:r>
            <a:endParaRPr/>
          </a:p>
          <a:p>
            <a:pPr indent="0" lvl="0" marL="0">
              <a:spcBef>
                <a:spcPts val="1600"/>
              </a:spcBef>
              <a:spcAft>
                <a:spcPts val="0"/>
              </a:spcAft>
              <a:buNone/>
            </a:pPr>
            <a:r>
              <a:rPr lang="nl"/>
              <a:t>ze in de query gebruik te maken van ´AS´</a:t>
            </a:r>
            <a:endParaRPr/>
          </a:p>
          <a:p>
            <a:pPr indent="0" lvl="0" marL="0">
              <a:spcBef>
                <a:spcPts val="1600"/>
              </a:spcBef>
              <a:spcAft>
                <a:spcPts val="1600"/>
              </a:spcAft>
              <a:buNone/>
            </a:pPr>
            <a:r>
              <a:rPr lang="nl"/>
              <a:t>die kan je een andere naam geven</a:t>
            </a:r>
            <a:endParaRPr/>
          </a:p>
        </p:txBody>
      </p:sp>
      <p:pic>
        <p:nvPicPr>
          <p:cNvPr id="149" name="Shape 149"/>
          <p:cNvPicPr preferRelativeResize="0"/>
          <p:nvPr/>
        </p:nvPicPr>
        <p:blipFill>
          <a:blip r:embed="rId3">
            <a:alphaModFix/>
          </a:blip>
          <a:stretch>
            <a:fillRect/>
          </a:stretch>
        </p:blipFill>
        <p:spPr>
          <a:xfrm>
            <a:off x="4779351" y="393750"/>
            <a:ext cx="3146700" cy="447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DOM model</a:t>
            </a:r>
            <a:endParaRPr/>
          </a:p>
        </p:txBody>
      </p:sp>
      <p:sp>
        <p:nvSpPr>
          <p:cNvPr id="155" name="Shape 1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nl"/>
              <a:t>Document Object Model = Een DOM model</a:t>
            </a:r>
            <a:endParaRPr/>
          </a:p>
          <a:p>
            <a:pPr indent="-311150" lvl="0" marL="457200" rtl="0">
              <a:spcBef>
                <a:spcPts val="0"/>
              </a:spcBef>
              <a:spcAft>
                <a:spcPts val="0"/>
              </a:spcAft>
              <a:buSzPts val="1300"/>
              <a:buChar char="-"/>
            </a:pPr>
            <a:r>
              <a:rPr lang="nl"/>
              <a:t>Handig wanneer je met javascript gaat werken.</a:t>
            </a:r>
            <a:endParaRPr/>
          </a:p>
          <a:p>
            <a:pPr indent="-311150" lvl="0" marL="457200" rtl="0">
              <a:spcBef>
                <a:spcPts val="0"/>
              </a:spcBef>
              <a:spcAft>
                <a:spcPts val="0"/>
              </a:spcAft>
              <a:buSzPts val="1300"/>
              <a:buChar char="-"/>
            </a:pPr>
            <a:r>
              <a:rPr lang="nl"/>
              <a:t>Javascript kan </a:t>
            </a:r>
            <a:r>
              <a:rPr lang="nl"/>
              <a:t>alleen</a:t>
            </a:r>
            <a:r>
              <a:rPr lang="nl"/>
              <a:t> 1 taal en dat is Javascript</a:t>
            </a:r>
            <a:endParaRPr/>
          </a:p>
        </p:txBody>
      </p:sp>
      <p:pic>
        <p:nvPicPr>
          <p:cNvPr id="156" name="Shape 156"/>
          <p:cNvPicPr preferRelativeResize="0"/>
          <p:nvPr/>
        </p:nvPicPr>
        <p:blipFill>
          <a:blip r:embed="rId3">
            <a:alphaModFix/>
          </a:blip>
          <a:stretch>
            <a:fillRect/>
          </a:stretch>
        </p:blipFill>
        <p:spPr>
          <a:xfrm>
            <a:off x="5454552" y="1105975"/>
            <a:ext cx="3519375" cy="364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A</a:t>
            </a:r>
            <a:r>
              <a:rPr lang="nl"/>
              <a:t>rchitectuur lagen</a:t>
            </a:r>
            <a:endParaRPr/>
          </a:p>
        </p:txBody>
      </p:sp>
      <p:sp>
        <p:nvSpPr>
          <p:cNvPr id="162" name="Shape 162"/>
          <p:cNvSpPr txBox="1"/>
          <p:nvPr>
            <p:ph idx="1" type="body"/>
          </p:nvPr>
        </p:nvSpPr>
        <p:spPr>
          <a:xfrm>
            <a:off x="1297500" y="15848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nl"/>
              <a:t>3 lagen</a:t>
            </a:r>
            <a:endParaRPr/>
          </a:p>
          <a:p>
            <a:pPr indent="-311150" lvl="0" marL="457200" rtl="0">
              <a:spcBef>
                <a:spcPts val="0"/>
              </a:spcBef>
              <a:spcAft>
                <a:spcPts val="0"/>
              </a:spcAft>
              <a:buSzPts val="1300"/>
              <a:buChar char="-"/>
            </a:pPr>
            <a:r>
              <a:rPr lang="nl"/>
              <a:t>The </a:t>
            </a:r>
            <a:r>
              <a:rPr lang="nl"/>
              <a:t>view</a:t>
            </a:r>
            <a:r>
              <a:rPr lang="nl"/>
              <a:t>: alles wat je kan zien in de site</a:t>
            </a:r>
            <a:endParaRPr/>
          </a:p>
          <a:p>
            <a:pPr indent="-311150" lvl="0" marL="457200" rtl="0">
              <a:spcBef>
                <a:spcPts val="0"/>
              </a:spcBef>
              <a:spcAft>
                <a:spcPts val="0"/>
              </a:spcAft>
              <a:buSzPts val="1300"/>
              <a:buChar char="-"/>
            </a:pPr>
            <a:r>
              <a:rPr lang="nl"/>
              <a:t>proceslaag: zitten alle controllers in</a:t>
            </a:r>
            <a:endParaRPr/>
          </a:p>
          <a:p>
            <a:pPr indent="-311150" lvl="0" marL="457200" rtl="0">
              <a:spcBef>
                <a:spcPts val="0"/>
              </a:spcBef>
              <a:spcAft>
                <a:spcPts val="0"/>
              </a:spcAft>
              <a:buSzPts val="1300"/>
              <a:buChar char="-"/>
            </a:pPr>
            <a:r>
              <a:rPr lang="nl"/>
              <a:t>domain/business laag</a:t>
            </a:r>
            <a:endParaRPr/>
          </a:p>
          <a:p>
            <a:pPr indent="-311150" lvl="0" marL="457200" rtl="0">
              <a:spcBef>
                <a:spcPts val="0"/>
              </a:spcBef>
              <a:spcAft>
                <a:spcPts val="0"/>
              </a:spcAft>
              <a:buSzPts val="1300"/>
              <a:buChar char="-"/>
            </a:pPr>
            <a:r>
              <a:rPr lang="nl"/>
              <a:t>integration laag: koppeling naar je SQL codes</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Funda.nl use case diagram</a:t>
            </a:r>
            <a:endParaRPr/>
          </a:p>
        </p:txBody>
      </p:sp>
      <p:sp>
        <p:nvSpPr>
          <p:cNvPr id="168" name="Shape 168"/>
          <p:cNvSpPr txBox="1"/>
          <p:nvPr>
            <p:ph idx="1" type="body"/>
          </p:nvPr>
        </p:nvSpPr>
        <p:spPr>
          <a:xfrm>
            <a:off x="575500" y="1450950"/>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nl"/>
              <a:t>Dit is mijn usecase diagram voor Funda.nl</a:t>
            </a:r>
            <a:endParaRPr/>
          </a:p>
          <a:p>
            <a:pPr indent="-311150" lvl="0" marL="457200">
              <a:spcBef>
                <a:spcPts val="0"/>
              </a:spcBef>
              <a:spcAft>
                <a:spcPts val="0"/>
              </a:spcAft>
              <a:buSzPts val="1300"/>
              <a:buChar char="-"/>
            </a:pPr>
            <a:r>
              <a:rPr lang="nl"/>
              <a:t>Dit gaat alleen over de gebruiker en de klant</a:t>
            </a:r>
            <a:endParaRPr/>
          </a:p>
          <a:p>
            <a:pPr indent="-311150" lvl="0" marL="457200" rtl="0">
              <a:spcBef>
                <a:spcPts val="0"/>
              </a:spcBef>
              <a:spcAft>
                <a:spcPts val="0"/>
              </a:spcAft>
              <a:buSzPts val="1300"/>
              <a:buChar char="-"/>
            </a:pPr>
            <a:r>
              <a:rPr lang="nl"/>
              <a:t>De klant is een ingelogde gebruiker.</a:t>
            </a:r>
            <a:endParaRPr/>
          </a:p>
          <a:p>
            <a:pPr indent="0" lvl="0" marL="0" rtl="0">
              <a:spcBef>
                <a:spcPts val="1600"/>
              </a:spcBef>
              <a:spcAft>
                <a:spcPts val="0"/>
              </a:spcAft>
              <a:buNone/>
            </a:pPr>
            <a:r>
              <a:t/>
            </a:r>
            <a:endParaRPr/>
          </a:p>
          <a:p>
            <a:pPr indent="-311150" lvl="0" marL="457200" rtl="0">
              <a:spcBef>
                <a:spcPts val="1600"/>
              </a:spcBef>
              <a:spcAft>
                <a:spcPts val="0"/>
              </a:spcAft>
              <a:buSzPts val="1300"/>
              <a:buChar char="-"/>
            </a:pPr>
            <a:r>
              <a:rPr lang="nl"/>
              <a:t>begin de bij de heerder ed. </a:t>
            </a:r>
            <a:endParaRPr/>
          </a:p>
          <a:p>
            <a:pPr indent="-311150" lvl="0" marL="457200" rtl="0">
              <a:spcBef>
                <a:spcPts val="0"/>
              </a:spcBef>
              <a:spcAft>
                <a:spcPts val="0"/>
              </a:spcAft>
              <a:buSzPts val="1300"/>
              <a:buChar char="-"/>
            </a:pPr>
            <a:r>
              <a:rPr lang="nl"/>
              <a:t>wek dan naar de functionaliteiten</a:t>
            </a:r>
            <a:endParaRPr/>
          </a:p>
          <a:p>
            <a:pPr indent="-311150" lvl="0" marL="457200" rtl="0">
              <a:spcBef>
                <a:spcPts val="0"/>
              </a:spcBef>
              <a:spcAft>
                <a:spcPts val="0"/>
              </a:spcAft>
              <a:buSzPts val="1300"/>
              <a:buChar char="-"/>
            </a:pPr>
            <a:r>
              <a:rPr lang="nl"/>
              <a:t>en beeindig met de klant/gebruiker ed.</a:t>
            </a:r>
            <a:endParaRPr/>
          </a:p>
          <a:p>
            <a:pPr indent="0" lvl="0" marL="0" rtl="0">
              <a:spcBef>
                <a:spcPts val="1600"/>
              </a:spcBef>
              <a:spcAft>
                <a:spcPts val="1600"/>
              </a:spcAft>
              <a:buNone/>
            </a:pPr>
            <a:r>
              <a:t/>
            </a:r>
            <a:endParaRPr/>
          </a:p>
        </p:txBody>
      </p:sp>
      <p:pic>
        <p:nvPicPr>
          <p:cNvPr id="169" name="Shape 169"/>
          <p:cNvPicPr preferRelativeResize="0"/>
          <p:nvPr/>
        </p:nvPicPr>
        <p:blipFill rotWithShape="1">
          <a:blip r:embed="rId3">
            <a:alphaModFix/>
          </a:blip>
          <a:srcRect b="47919" l="10618" r="41463" t="0"/>
          <a:stretch/>
        </p:blipFill>
        <p:spPr>
          <a:xfrm>
            <a:off x="5335325" y="1686900"/>
            <a:ext cx="3738125" cy="313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Internet Protocool</a:t>
            </a:r>
            <a:endParaRPr/>
          </a:p>
        </p:txBody>
      </p:sp>
      <p:sp>
        <p:nvSpPr>
          <p:cNvPr id="175" name="Shape 17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nSpc>
                <a:spcPct val="9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Het internetprotocol, meestal afgekort tot IP, is een netwerkprotocol waarmee computers op een computernetwerk met elkaar kunnen communiceren, zoals op het internet.</a:t>
            </a:r>
            <a:endParaRPr sz="1100">
              <a:solidFill>
                <a:srgbClr val="FEFEFE"/>
              </a:solidFill>
              <a:latin typeface="Arial"/>
              <a:ea typeface="Arial"/>
              <a:cs typeface="Arial"/>
              <a:sym typeface="Arial"/>
            </a:endParaRPr>
          </a:p>
          <a:p>
            <a:pPr indent="-298450" lvl="0" marL="457200" rtl="0">
              <a:lnSpc>
                <a:spcPct val="9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Sinds 20 juli 2004 worden binnen het internet twee versies van het internetprotocol ondersteund, de versies IPv4 en IPv6. De eerste domeinen die van IPv6 gebruikmaken zijn Japan en Korea.</a:t>
            </a:r>
            <a:endParaRPr sz="1100">
              <a:solidFill>
                <a:srgbClr val="FEFEFE"/>
              </a:solidFill>
              <a:latin typeface="Arial"/>
              <a:ea typeface="Arial"/>
              <a:cs typeface="Arial"/>
              <a:sym typeface="Arial"/>
            </a:endParaRPr>
          </a:p>
          <a:p>
            <a:pPr indent="-298450" lvl="0" marL="457200" rtl="0">
              <a:lnSpc>
                <a:spcPct val="9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IPv4 wordt in tegenstelling tot veel andere protocollen door alle computers op het internet ondersteund.</a:t>
            </a:r>
            <a:endParaRPr sz="1100">
              <a:solidFill>
                <a:srgbClr val="FEFEFE"/>
              </a:solidFill>
              <a:latin typeface="Arial"/>
              <a:ea typeface="Arial"/>
              <a:cs typeface="Arial"/>
              <a:sym typeface="Arial"/>
            </a:endParaRPr>
          </a:p>
          <a:p>
            <a:pPr indent="-298450" lvl="0" marL="457200" rtl="0">
              <a:lnSpc>
                <a:spcPct val="9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Het internetprotocol is een onderdeel van een stack die nodig is voor communicatie. In combinatie met het Transmission Control Protocol (TCP) wordt wel over TCP/IP gesproken. Een ander veelgebruikt  protocol dat samen met IP gebruikt kan worden is het User Datagram Protocol.</a:t>
            </a:r>
            <a:endParaRPr sz="1100">
              <a:solidFill>
                <a:srgbClr val="FEFEFE"/>
              </a:solidFill>
              <a:latin typeface="Arial"/>
              <a:ea typeface="Arial"/>
              <a:cs typeface="Arial"/>
              <a:sym typeface="Arial"/>
            </a:endParaRPr>
          </a:p>
          <a:p>
            <a:pPr indent="-298450" lvl="0" marL="457200" rtl="0">
              <a:lnSpc>
                <a:spcPct val="9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Iedere afzonderlijke computer die via IP met andere computers communiceert moet een uniek adres hebben. Aanvankelijk had iedere netwerkkaart een vast adres. Wegens het gebrek aan adressen wordt nu door gebruikmaking van NAT en DHCP meestal een tijdelijk of een intern IP-adres (IP-nummer) toegewezen.</a:t>
            </a:r>
            <a:endParaRPr sz="1100">
              <a:solidFill>
                <a:srgbClr val="FEFEFE"/>
              </a:solidFill>
              <a:latin typeface="Arial"/>
              <a:ea typeface="Arial"/>
              <a:cs typeface="Arial"/>
              <a:sym typeface="Arial"/>
            </a:endParaRPr>
          </a:p>
          <a:p>
            <a:pPr indent="0" lvl="0" marL="0">
              <a:spcBef>
                <a:spcPts val="0"/>
              </a:spcBef>
              <a:spcAft>
                <a:spcPts val="1600"/>
              </a:spcAft>
              <a:buNone/>
            </a:pPr>
            <a:r>
              <a:t/>
            </a:r>
            <a:endParaRPr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l"/>
              <a:t>Poortnummers</a:t>
            </a:r>
            <a:endParaRPr/>
          </a:p>
        </p:txBody>
      </p:sp>
      <p:sp>
        <p:nvSpPr>
          <p:cNvPr id="181" name="Shape 18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Poorten en poortnummers zijn een essentieel onderdeel van de internetcommunicatie (TCP/UDP) tussen pc's. Poorten maken het namelijk mogelijk dat een pc meerdere communicatielijnen tegelijkertijd kan gebruiken. In dit artikel gaan we in op de belangrijkste poorten van je pc en hun specifieke functie.</a:t>
            </a:r>
            <a:endParaRPr sz="1100">
              <a:solidFill>
                <a:srgbClr val="FEFEFE"/>
              </a:solidFill>
              <a:latin typeface="Arial"/>
              <a:ea typeface="Arial"/>
              <a:cs typeface="Arial"/>
              <a:sym typeface="Arial"/>
            </a:endParaRPr>
          </a:p>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In het kader van beveiliging van je pc is er een onderverdeling te maken tussen 'goede en slechte' programma's. De makers van slechte software (die onrechtmatig gebruik willen maken van de poorten op je pc) kunnen er immers kwade bedoelingen mee hebben. </a:t>
            </a:r>
            <a:endParaRPr sz="1100">
              <a:solidFill>
                <a:srgbClr val="FEFEFE"/>
              </a:solidFill>
              <a:latin typeface="Arial"/>
              <a:ea typeface="Arial"/>
              <a:cs typeface="Arial"/>
              <a:sym typeface="Arial"/>
            </a:endParaRPr>
          </a:p>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Je firewall maakt hen dat onmogelijk. Een pakketfilter-firewall leest namelijk het poortnummer uit van de afzender en de geadresseerde. Op basis van deze poortnummers reageert de firewall met het al dan niet actief maken van een firewall-beleidsregel. Om firewalls optimaal te kunnen configureren is enige basiskennis van poorten dan ook onontbeerlijk.</a:t>
            </a:r>
            <a:endParaRPr sz="1100">
              <a:solidFill>
                <a:srgbClr val="FEFEFE"/>
              </a:solidFill>
              <a:latin typeface="Arial"/>
              <a:ea typeface="Arial"/>
              <a:cs typeface="Arial"/>
              <a:sym typeface="Arial"/>
            </a:endParaRPr>
          </a:p>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De combinatie van een IP-adres en een poort noemen we een socket. Via de socket is het mogelijk om een bepaald netwerkbereik te benaderen. De notatie van zo'n socket is als volgt:</a:t>
            </a:r>
            <a:endParaRPr sz="1100">
              <a:solidFill>
                <a:srgbClr val="FEFEFE"/>
              </a:solidFill>
              <a:latin typeface="Arial"/>
              <a:ea typeface="Arial"/>
              <a:cs typeface="Arial"/>
              <a:sym typeface="Arial"/>
            </a:endParaRPr>
          </a:p>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61.98.225.60:90.</a:t>
            </a:r>
            <a:endParaRPr sz="1100">
              <a:solidFill>
                <a:srgbClr val="FEFEFE"/>
              </a:solidFill>
              <a:latin typeface="Arial"/>
              <a:ea typeface="Arial"/>
              <a:cs typeface="Arial"/>
              <a:sym typeface="Arial"/>
            </a:endParaRPr>
          </a:p>
          <a:p>
            <a:pPr indent="-298450" lvl="0" marL="457200" rtl="0">
              <a:lnSpc>
                <a:spcPct val="80000"/>
              </a:lnSpc>
              <a:spcBef>
                <a:spcPts val="0"/>
              </a:spcBef>
              <a:spcAft>
                <a:spcPts val="0"/>
              </a:spcAft>
              <a:buClr>
                <a:srgbClr val="FEFEFE"/>
              </a:buClr>
              <a:buSzPts val="1100"/>
              <a:buFont typeface="Arial"/>
              <a:buChar char="-"/>
            </a:pPr>
            <a:r>
              <a:rPr lang="nl" sz="1100">
                <a:solidFill>
                  <a:srgbClr val="FEFEFE"/>
                </a:solidFill>
                <a:latin typeface="Arial"/>
                <a:ea typeface="Arial"/>
                <a:cs typeface="Arial"/>
                <a:sym typeface="Arial"/>
              </a:rPr>
              <a:t>Eerst wordt het IP-adres genoemd en achteraan het poortnummer. In totaal staan de gebruiker 65.535 TCP/UDP-poorten ter beschikking.</a:t>
            </a:r>
            <a:br>
              <a:rPr lang="nl" sz="1100">
                <a:solidFill>
                  <a:srgbClr val="FEFEFE"/>
                </a:solidFill>
                <a:latin typeface="Arial"/>
                <a:ea typeface="Arial"/>
                <a:cs typeface="Arial"/>
                <a:sym typeface="Arial"/>
              </a:rPr>
            </a:br>
            <a:endParaRPr sz="1100">
              <a:solidFill>
                <a:srgbClr val="FEFEFE"/>
              </a:solidFill>
              <a:latin typeface="Arial"/>
              <a:ea typeface="Arial"/>
              <a:cs typeface="Arial"/>
              <a:sym typeface="Arial"/>
            </a:endParaRPr>
          </a:p>
          <a:p>
            <a:pPr indent="-272034" lvl="0" marL="342900" rtl="0">
              <a:lnSpc>
                <a:spcPct val="80000"/>
              </a:lnSpc>
              <a:spcBef>
                <a:spcPts val="1000"/>
              </a:spcBef>
              <a:spcAft>
                <a:spcPts val="0"/>
              </a:spcAft>
              <a:buClr>
                <a:srgbClr val="90C226"/>
              </a:buClr>
              <a:buSzPts val="1116"/>
              <a:buFont typeface="Noto Sans Symbols"/>
              <a:buNone/>
            </a:pPr>
            <a:r>
              <a:t/>
            </a:r>
            <a:endParaRPr sz="1100">
              <a:solidFill>
                <a:srgbClr val="FEFEFE"/>
              </a:solidFill>
              <a:latin typeface="Arial"/>
              <a:ea typeface="Arial"/>
              <a:cs typeface="Arial"/>
              <a:sym typeface="Arial"/>
            </a:endParaRPr>
          </a:p>
          <a:p>
            <a:pPr indent="0" lvl="0" marL="0">
              <a:spcBef>
                <a:spcPts val="0"/>
              </a:spcBef>
              <a:spcAft>
                <a:spcPts val="1600"/>
              </a:spcAft>
              <a:buNone/>
            </a:pPr>
            <a:r>
              <a:t/>
            </a:r>
            <a:endParaRPr sz="1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90C226"/>
              </a:buClr>
              <a:buSzPts val="3600"/>
              <a:buFont typeface="Trebuchet MS"/>
              <a:buNone/>
            </a:pPr>
            <a:r>
              <a:rPr lang="nl" sz="3600">
                <a:solidFill>
                  <a:srgbClr val="FFFFFF"/>
                </a:solidFill>
              </a:rPr>
              <a:t>TCP - Traansmission Control Protocol</a:t>
            </a:r>
            <a:br>
              <a:rPr lang="nl" sz="3600">
                <a:solidFill>
                  <a:srgbClr val="FFFFFF"/>
                </a:solidFill>
              </a:rPr>
            </a:br>
            <a:endParaRPr sz="3600">
              <a:solidFill>
                <a:srgbClr val="FFFFFF"/>
              </a:solidFill>
            </a:endParaRPr>
          </a:p>
          <a:p>
            <a:pPr indent="0" lvl="0" marL="0">
              <a:spcBef>
                <a:spcPts val="0"/>
              </a:spcBef>
              <a:spcAft>
                <a:spcPts val="0"/>
              </a:spcAft>
              <a:buNone/>
            </a:pPr>
            <a:r>
              <a:t/>
            </a:r>
            <a:endParaRPr>
              <a:solidFill>
                <a:srgbClr val="FFFFFF"/>
              </a:solidFill>
            </a:endParaRPr>
          </a:p>
        </p:txBody>
      </p:sp>
      <p:sp>
        <p:nvSpPr>
          <p:cNvPr id="187" name="Shape 187"/>
          <p:cNvSpPr txBox="1"/>
          <p:nvPr>
            <p:ph idx="1" type="body"/>
          </p:nvPr>
        </p:nvSpPr>
        <p:spPr>
          <a:xfrm>
            <a:off x="1052550" y="1827725"/>
            <a:ext cx="7038900" cy="2911200"/>
          </a:xfrm>
          <a:prstGeom prst="rect">
            <a:avLst/>
          </a:prstGeom>
        </p:spPr>
        <p:txBody>
          <a:bodyPr anchorCtr="0" anchor="t" bIns="91425" lIns="91425" spcFirstLastPara="1" rIns="91425" wrap="square" tIns="91425">
            <a:noAutofit/>
          </a:bodyPr>
          <a:lstStyle/>
          <a:p>
            <a:pPr indent="-298450" lvl="0" marL="457200" rtl="0">
              <a:lnSpc>
                <a:spcPct val="80000"/>
              </a:lnSpc>
              <a:spcBef>
                <a:spcPts val="0"/>
              </a:spcBef>
              <a:spcAft>
                <a:spcPts val="0"/>
              </a:spcAft>
              <a:buClr>
                <a:srgbClr val="FFFFFF"/>
              </a:buClr>
              <a:buSzPts val="1100"/>
              <a:buFont typeface="Montserrat"/>
              <a:buChar char="-"/>
            </a:pPr>
            <a:r>
              <a:rPr lang="nl" sz="1100">
                <a:solidFill>
                  <a:srgbClr val="FFFFFF"/>
                </a:solidFill>
                <a:latin typeface="Montserrat"/>
                <a:ea typeface="Montserrat"/>
                <a:cs typeface="Montserrat"/>
                <a:sym typeface="Montserrat"/>
              </a:rPr>
              <a:t>Het Transmission Control Protocol (TCP) is een verbindingsgeoriënteerd protocol dat veel gebruikt wordt voor gegevensoverdracht over netwerkverbindingen op het internet en op computernetwerken zoals local area networks en thuisnetwerken.</a:t>
            </a:r>
            <a:endParaRPr sz="1100">
              <a:solidFill>
                <a:srgbClr val="FFFFFF"/>
              </a:solidFill>
              <a:latin typeface="Montserrat"/>
              <a:ea typeface="Montserrat"/>
              <a:cs typeface="Montserrat"/>
              <a:sym typeface="Montserrat"/>
            </a:endParaRPr>
          </a:p>
          <a:p>
            <a:pPr indent="-298450" lvl="0" marL="457200" rtl="0">
              <a:lnSpc>
                <a:spcPct val="80000"/>
              </a:lnSpc>
              <a:spcBef>
                <a:spcPts val="0"/>
              </a:spcBef>
              <a:spcAft>
                <a:spcPts val="0"/>
              </a:spcAft>
              <a:buClr>
                <a:srgbClr val="FFFFFF"/>
              </a:buClr>
              <a:buSzPts val="1100"/>
              <a:buFont typeface="Montserrat"/>
              <a:buChar char="-"/>
            </a:pPr>
            <a:r>
              <a:rPr lang="nl" sz="1100">
                <a:solidFill>
                  <a:srgbClr val="FFFFFF"/>
                </a:solidFill>
                <a:latin typeface="Montserrat"/>
                <a:ea typeface="Montserrat"/>
                <a:cs typeface="Montserrat"/>
                <a:sym typeface="Montserrat"/>
              </a:rPr>
              <a:t>TCP gebruikt men dus primair als de overdracht zeker en compleet moet zijn (onder andere bij bestandsoverdracht); UDP gebruikt men als de overdracht vooral snel moet zijn (telefoon, video).</a:t>
            </a:r>
            <a:endParaRPr sz="1100">
              <a:solidFill>
                <a:srgbClr val="FFFFFF"/>
              </a:solidFill>
              <a:latin typeface="Montserrat"/>
              <a:ea typeface="Montserrat"/>
              <a:cs typeface="Montserrat"/>
              <a:sym typeface="Montserrat"/>
            </a:endParaRPr>
          </a:p>
          <a:p>
            <a:pPr indent="0" lvl="0" marL="0">
              <a:spcBef>
                <a:spcPts val="0"/>
              </a:spcBef>
              <a:spcAft>
                <a:spcPts val="1600"/>
              </a:spcAft>
              <a:buNone/>
            </a:pPr>
            <a:r>
              <a:t/>
            </a:r>
            <a:endParaRPr sz="11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