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3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9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szimuláció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Zoltán</a:t>
            </a:r>
            <a:r>
              <a:rPr lang="en-US" dirty="0"/>
              <a:t> </a:t>
            </a:r>
          </a:p>
          <a:p>
            <a:r>
              <a:rPr lang="en-US" dirty="0" err="1"/>
              <a:t>Mohácsi</a:t>
            </a:r>
            <a:r>
              <a:rPr lang="en-US" dirty="0"/>
              <a:t> </a:t>
            </a:r>
            <a:r>
              <a:rPr lang="en-US" dirty="0" err="1"/>
              <a:t>Márton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HDR </a:t>
            </a:r>
            <a:r>
              <a:rPr lang="en-US" dirty="0" err="1"/>
              <a:t>hatása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módszerrel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 </a:t>
            </a:r>
            <a:r>
              <a:rPr lang="en-US" dirty="0" err="1"/>
              <a:t>számítunk</a:t>
            </a:r>
            <a:r>
              <a:rPr lang="en-US" dirty="0"/>
              <a:t>,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melyek</a:t>
            </a:r>
            <a:r>
              <a:rPr lang="en-US" dirty="0"/>
              <a:t> </a:t>
            </a:r>
            <a:r>
              <a:rPr lang="en-US" dirty="0" err="1"/>
              <a:t>fényerőssége</a:t>
            </a:r>
            <a:r>
              <a:rPr lang="en-US" dirty="0"/>
              <a:t> (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csatornán</a:t>
            </a:r>
            <a:r>
              <a:rPr lang="en-US" dirty="0"/>
              <a:t>)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kiküszöbölésére</a:t>
            </a:r>
            <a:r>
              <a:rPr lang="en-US" dirty="0"/>
              <a:t> HDR-t </a:t>
            </a:r>
            <a:r>
              <a:rPr lang="en-US" dirty="0" err="1"/>
              <a:t>alkalmazunk</a:t>
            </a:r>
            <a:r>
              <a:rPr lang="en-US" dirty="0"/>
              <a:t>.</a:t>
            </a:r>
          </a:p>
        </p:txBody>
      </p:sp>
      <p:pic>
        <p:nvPicPr>
          <p:cNvPr id="4" name="Picture 3" descr="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401227"/>
            <a:ext cx="3282215" cy="24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background pattern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831" y="3401227"/>
            <a:ext cx="3290030" cy="24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background pattern&#10;&#10;Description automatically generate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54" y="3401227"/>
            <a:ext cx="3300159" cy="24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37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C7A0A0-C586-46ED-BFC4-89F4BFAA4795}"/>
              </a:ext>
            </a:extLst>
          </p:cNvPr>
          <p:cNvSpPr txBox="1"/>
          <p:nvPr/>
        </p:nvSpPr>
        <p:spPr>
          <a:xfrm>
            <a:off x="3048000" y="310583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K</a:t>
            </a:r>
            <a:r>
              <a:rPr lang="hu-HU" sz="4800" dirty="0" err="1"/>
              <a:t>öszönjük</a:t>
            </a:r>
            <a:r>
              <a:rPr lang="hu-HU" sz="4800" dirty="0"/>
              <a:t> a figyelmet!</a:t>
            </a:r>
          </a:p>
        </p:txBody>
      </p:sp>
    </p:spTree>
    <p:extLst>
      <p:ext uri="{BB962C8B-B14F-4D97-AF65-F5344CB8AC3E}">
        <p14:creationId xmlns:p14="http://schemas.microsoft.com/office/powerpoint/2010/main" val="384783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leírása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 algn="just"/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bolygó</a:t>
            </a:r>
            <a:r>
              <a:rPr lang="en-US" dirty="0"/>
              <a:t> </a:t>
            </a:r>
            <a:r>
              <a:rPr lang="en-US" dirty="0" err="1"/>
              <a:t>atmoszférájának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szimulálása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Ehhez</a:t>
            </a:r>
            <a:r>
              <a:rPr lang="en-US" dirty="0"/>
              <a:t> a </a:t>
            </a:r>
            <a:r>
              <a:rPr lang="en-US" dirty="0" err="1"/>
              <a:t>napból</a:t>
            </a:r>
            <a:r>
              <a:rPr lang="en-US" dirty="0"/>
              <a:t> </a:t>
            </a:r>
            <a:r>
              <a:rPr lang="en-US" dirty="0" err="1"/>
              <a:t>jövő</a:t>
            </a:r>
            <a:r>
              <a:rPr lang="en-US" dirty="0"/>
              <a:t> </a:t>
            </a:r>
            <a:r>
              <a:rPr lang="en-US" dirty="0" err="1"/>
              <a:t>külömböző</a:t>
            </a:r>
            <a:r>
              <a:rPr lang="en-US" dirty="0"/>
              <a:t> </a:t>
            </a:r>
            <a:r>
              <a:rPr lang="en-US" dirty="0" err="1"/>
              <a:t>hollámhosszú</a:t>
            </a:r>
            <a:r>
              <a:rPr lang="en-US" dirty="0"/>
              <a:t> </a:t>
            </a:r>
            <a:r>
              <a:rPr lang="en-US" dirty="0" err="1"/>
              <a:t>fénysugarak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légkörben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</a:t>
            </a:r>
            <a:r>
              <a:rPr lang="en-US" dirty="0" err="1"/>
              <a:t>részecskék</a:t>
            </a:r>
            <a:r>
              <a:rPr lang="en-US" dirty="0"/>
              <a:t> </a:t>
            </a:r>
            <a:r>
              <a:rPr lang="en-US" dirty="0" err="1"/>
              <a:t>szóródását</a:t>
            </a:r>
            <a:r>
              <a:rPr lang="en-US" dirty="0"/>
              <a:t> </a:t>
            </a:r>
            <a:r>
              <a:rPr lang="en-US" dirty="0" err="1"/>
              <a:t>modelleztük</a:t>
            </a:r>
            <a:r>
              <a:rPr lang="en-US" dirty="0"/>
              <a:t>.</a:t>
            </a:r>
          </a:p>
        </p:txBody>
      </p:sp>
      <p:pic>
        <p:nvPicPr>
          <p:cNvPr id="5" name="Picture 4" descr="A picture containing blur&#10;&#10;Description automatically generated">
            <a:extLst>
              <a:ext uri="{FF2B5EF4-FFF2-40B4-BE49-F238E27FC236}">
                <a16:creationId xmlns:a16="http://schemas.microsoft.com/office/drawing/2014/main" id="{4BA4A74A-31A0-41C1-BA67-78B4D1ADB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07590"/>
            <a:ext cx="3286197" cy="2466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BC98BF-9C06-4BC4-9453-F472433DC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82" y="3708400"/>
            <a:ext cx="3286197" cy="2465452"/>
          </a:xfrm>
          <a:prstGeom prst="rect">
            <a:avLst/>
          </a:prstGeom>
        </p:spPr>
      </p:pic>
      <p:pic>
        <p:nvPicPr>
          <p:cNvPr id="10" name="Picture 9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B4C61159-0443-4110-A0C6-8EC49295E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01" y="3707590"/>
            <a:ext cx="3286197" cy="24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err="1"/>
              <a:t>szóródás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Rayleigh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hullámok</a:t>
            </a:r>
            <a:r>
              <a:rPr lang="en-US" dirty="0"/>
              <a:t> </a:t>
            </a:r>
            <a:r>
              <a:rPr lang="en-US" dirty="0" err="1"/>
              <a:t>apró</a:t>
            </a:r>
            <a:r>
              <a:rPr lang="en-US" dirty="0"/>
              <a:t> </a:t>
            </a:r>
            <a:r>
              <a:rPr lang="en-US" dirty="0" err="1"/>
              <a:t>méretű</a:t>
            </a:r>
            <a:r>
              <a:rPr lang="en-US" dirty="0"/>
              <a:t> (</a:t>
            </a:r>
            <a:r>
              <a:rPr lang="en-US" dirty="0" err="1"/>
              <a:t>molekula</a:t>
            </a:r>
            <a:r>
              <a:rPr lang="en-US" dirty="0"/>
              <a:t> </a:t>
            </a:r>
            <a:r>
              <a:rPr lang="en-US" dirty="0" err="1"/>
              <a:t>nagyságú</a:t>
            </a:r>
            <a:r>
              <a:rPr lang="en-US" dirty="0"/>
              <a:t>) </a:t>
            </a:r>
            <a:r>
              <a:rPr lang="en-US" dirty="0" err="1"/>
              <a:t>részecskékkel</a:t>
            </a:r>
            <a:r>
              <a:rPr lang="en-US" dirty="0"/>
              <a:t> </a:t>
            </a:r>
            <a:r>
              <a:rPr lang="en-US" dirty="0" err="1"/>
              <a:t>találkoznak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 Rayleigh </a:t>
            </a:r>
            <a:r>
              <a:rPr lang="en-US" dirty="0" err="1"/>
              <a:t>szóródás</a:t>
            </a:r>
            <a:r>
              <a:rPr lang="en-US" dirty="0"/>
              <a:t> a </a:t>
            </a:r>
            <a:r>
              <a:rPr lang="en-US" dirty="0" err="1"/>
              <a:t>kisebb</a:t>
            </a:r>
            <a:r>
              <a:rPr lang="en-US" dirty="0"/>
              <a:t> </a:t>
            </a:r>
            <a:r>
              <a:rPr lang="en-US" dirty="0" err="1"/>
              <a:t>hullámhosszú</a:t>
            </a:r>
            <a:r>
              <a:rPr lang="en-US" dirty="0"/>
              <a:t> </a:t>
            </a:r>
            <a:r>
              <a:rPr lang="en-US" dirty="0" err="1"/>
              <a:t>fénysugarakat</a:t>
            </a:r>
            <a:r>
              <a:rPr lang="en-US" dirty="0"/>
              <a:t>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affektálja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ég</a:t>
            </a:r>
            <a:r>
              <a:rPr lang="en-US" dirty="0"/>
              <a:t> a Rayleigh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látszódik</a:t>
            </a:r>
            <a:r>
              <a:rPr lang="en-US" dirty="0"/>
              <a:t> </a:t>
            </a:r>
            <a:r>
              <a:rPr lang="en-US" dirty="0" err="1"/>
              <a:t>kéknek</a:t>
            </a:r>
            <a:endParaRPr lang="en-US" dirty="0"/>
          </a:p>
        </p:txBody>
      </p:sp>
      <p:pic>
        <p:nvPicPr>
          <p:cNvPr id="4" name="Picture 3" descr="Char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79" y="4062482"/>
            <a:ext cx="3269682" cy="2168456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64" y="4062482"/>
            <a:ext cx="6189715" cy="21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1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Mie </a:t>
            </a:r>
            <a:r>
              <a:rPr lang="en-US" dirty="0" err="1"/>
              <a:t>szóródás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17625"/>
          </a:xfrm>
        </p:spPr>
        <p:txBody>
          <a:bodyPr/>
          <a:lstStyle/>
          <a:p>
            <a:pPr algn="just"/>
            <a:r>
              <a:rPr lang="en-US" dirty="0"/>
              <a:t>A Mie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hullámok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méretű</a:t>
            </a:r>
            <a:r>
              <a:rPr lang="en-US" dirty="0"/>
              <a:t> (</a:t>
            </a:r>
            <a:r>
              <a:rPr lang="en-US" dirty="0" err="1"/>
              <a:t>porszem</a:t>
            </a:r>
            <a:r>
              <a:rPr lang="en-US" dirty="0"/>
              <a:t>/</a:t>
            </a:r>
            <a:r>
              <a:rPr lang="en-US" dirty="0" err="1"/>
              <a:t>vízcsepp</a:t>
            </a:r>
            <a:r>
              <a:rPr lang="en-US" dirty="0"/>
              <a:t> </a:t>
            </a:r>
            <a:r>
              <a:rPr lang="en-US" dirty="0" err="1"/>
              <a:t>nagyságú</a:t>
            </a:r>
            <a:r>
              <a:rPr lang="en-US" dirty="0"/>
              <a:t>) </a:t>
            </a:r>
            <a:r>
              <a:rPr lang="en-US" dirty="0" err="1"/>
              <a:t>részecskékkel</a:t>
            </a:r>
            <a:r>
              <a:rPr lang="en-US" dirty="0"/>
              <a:t> </a:t>
            </a:r>
            <a:r>
              <a:rPr lang="en-US" dirty="0" err="1"/>
              <a:t>találkoznak</a:t>
            </a:r>
            <a:endParaRPr lang="en-US" dirty="0"/>
          </a:p>
          <a:p>
            <a:pPr algn="just"/>
            <a:r>
              <a:rPr lang="en-US" dirty="0"/>
              <a:t>A Mie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fénysugarat</a:t>
            </a:r>
            <a:r>
              <a:rPr lang="en-US" dirty="0"/>
              <a:t> </a:t>
            </a:r>
            <a:r>
              <a:rPr lang="en-US" dirty="0" err="1"/>
              <a:t>nagyjából</a:t>
            </a:r>
            <a:r>
              <a:rPr lang="en-US" dirty="0"/>
              <a:t> </a:t>
            </a:r>
            <a:r>
              <a:rPr lang="en-US" dirty="0" err="1"/>
              <a:t>azonos</a:t>
            </a:r>
            <a:r>
              <a:rPr lang="en-US" dirty="0"/>
              <a:t> </a:t>
            </a:r>
            <a:r>
              <a:rPr lang="en-US" dirty="0" err="1"/>
              <a:t>mértékben</a:t>
            </a:r>
            <a:r>
              <a:rPr lang="en-US" dirty="0"/>
              <a:t> </a:t>
            </a:r>
            <a:r>
              <a:rPr lang="en-US" dirty="0" err="1"/>
              <a:t>befolyásol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Emiatt</a:t>
            </a:r>
            <a:r>
              <a:rPr lang="en-US" dirty="0"/>
              <a:t> a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kicsit</a:t>
            </a:r>
            <a:r>
              <a:rPr lang="en-US" dirty="0"/>
              <a:t> </a:t>
            </a:r>
            <a:r>
              <a:rPr lang="en-US" dirty="0" err="1"/>
              <a:t>szürkébbnek</a:t>
            </a:r>
            <a:r>
              <a:rPr lang="en-US" dirty="0"/>
              <a:t> </a:t>
            </a:r>
            <a:r>
              <a:rPr lang="en-US" dirty="0" err="1"/>
              <a:t>látszódik</a:t>
            </a:r>
            <a:r>
              <a:rPr lang="en-US" dirty="0"/>
              <a:t>.</a:t>
            </a:r>
          </a:p>
        </p:txBody>
      </p:sp>
      <p:pic>
        <p:nvPicPr>
          <p:cNvPr id="4" name="Picture 3" descr="Background pattern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68" y="4163359"/>
            <a:ext cx="2013552" cy="203342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12" y="4163359"/>
            <a:ext cx="6112556" cy="20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Fázis</a:t>
            </a:r>
            <a:r>
              <a:rPr lang="en-US" dirty="0"/>
              <a:t> </a:t>
            </a:r>
            <a:r>
              <a:rPr lang="en-US" dirty="0" err="1"/>
              <a:t>funkció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A </a:t>
                </a:r>
                <a:r>
                  <a:rPr lang="en-US" dirty="0" err="1"/>
                  <a:t>fázis</a:t>
                </a:r>
                <a:r>
                  <a:rPr lang="en-US" dirty="0"/>
                  <a:t> </a:t>
                </a:r>
                <a:r>
                  <a:rPr lang="en-US" dirty="0" err="1"/>
                  <a:t>funkció</a:t>
                </a:r>
                <a:r>
                  <a:rPr lang="en-US" dirty="0"/>
                  <a:t> </a:t>
                </a:r>
                <a:r>
                  <a:rPr lang="en-US" dirty="0" err="1"/>
                  <a:t>megmondja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</a:t>
                </a:r>
                <a:r>
                  <a:rPr lang="en-US" dirty="0" err="1"/>
                  <a:t>pontból</a:t>
                </a:r>
                <a:r>
                  <a:rPr lang="en-US" dirty="0"/>
                  <a:t> </a:t>
                </a:r>
                <a:r>
                  <a:rPr lang="en-US" dirty="0" err="1"/>
                  <a:t>mennyi</a:t>
                </a:r>
                <a:r>
                  <a:rPr lang="en-US" dirty="0"/>
                  <a:t> </a:t>
                </a:r>
                <a:r>
                  <a:rPr lang="en-US" dirty="0" err="1"/>
                  <a:t>fény</a:t>
                </a:r>
                <a:r>
                  <a:rPr lang="en-US" dirty="0"/>
                  <a:t> jut el a </a:t>
                </a:r>
                <a:r>
                  <a:rPr lang="en-US" dirty="0" err="1"/>
                  <a:t>szemünkbe</a:t>
                </a:r>
                <a:r>
                  <a:rPr lang="en-US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 err="1"/>
                  <a:t>szemünkből</a:t>
                </a:r>
                <a:r>
                  <a:rPr lang="en-US" dirty="0"/>
                  <a:t> </a:t>
                </a:r>
                <a:r>
                  <a:rPr lang="en-US" dirty="0" err="1"/>
                  <a:t>egyenesen</a:t>
                </a:r>
                <a:r>
                  <a:rPr lang="en-US" dirty="0"/>
                  <a:t> </a:t>
                </a:r>
                <a:r>
                  <a:rPr lang="en-US" dirty="0" err="1"/>
                  <a:t>mutató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s a nap </a:t>
                </a:r>
                <a:r>
                  <a:rPr lang="en-US" dirty="0" err="1"/>
                  <a:t>felé</a:t>
                </a:r>
                <a:r>
                  <a:rPr lang="en-US" dirty="0"/>
                  <a:t> </a:t>
                </a:r>
                <a:r>
                  <a:rPr lang="en-US" dirty="0" err="1"/>
                  <a:t>mutató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bezárt</a:t>
                </a:r>
                <a:r>
                  <a:rPr lang="en-US" dirty="0"/>
                  <a:t> </a:t>
                </a:r>
                <a:r>
                  <a:rPr lang="en-US" dirty="0" err="1"/>
                  <a:t>szöge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 err="1"/>
                  <a:t>szóródás</a:t>
                </a:r>
                <a:r>
                  <a:rPr lang="en-US" dirty="0"/>
                  <a:t> </a:t>
                </a:r>
                <a:r>
                  <a:rPr lang="en-US" dirty="0" err="1"/>
                  <a:t>szimmetriáját</a:t>
                </a:r>
                <a:r>
                  <a:rPr lang="en-US" dirty="0"/>
                  <a:t> </a:t>
                </a:r>
                <a:r>
                  <a:rPr lang="en-US" dirty="0" err="1"/>
                  <a:t>kontrollálja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3963743"/>
            <a:ext cx="10311040" cy="19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3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Ki-</a:t>
            </a:r>
            <a:r>
              <a:rPr lang="en-US" dirty="0" err="1"/>
              <a:t>szóródó</a:t>
            </a:r>
            <a:r>
              <a:rPr lang="en-US" dirty="0"/>
              <a:t> </a:t>
            </a:r>
            <a:r>
              <a:rPr lang="en-US" dirty="0" err="1"/>
              <a:t>egyenlet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egyenet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mutatja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sűrűsége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. (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részecskével</a:t>
            </a:r>
            <a:r>
              <a:rPr lang="en-US" dirty="0"/>
              <a:t> </a:t>
            </a:r>
            <a:r>
              <a:rPr lang="en-US" dirty="0" err="1"/>
              <a:t>találkozna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hullámhosszú</a:t>
            </a:r>
            <a:r>
              <a:rPr lang="en-US" dirty="0"/>
              <a:t> </a:t>
            </a:r>
            <a:r>
              <a:rPr lang="en-US" dirty="0" err="1"/>
              <a:t>fénysugár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Itt</a:t>
            </a:r>
            <a:r>
              <a:rPr lang="en-US" dirty="0"/>
              <a:t> K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hullámhosszú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részecskével</a:t>
            </a:r>
            <a:r>
              <a:rPr lang="en-US" dirty="0"/>
              <a:t> </a:t>
            </a:r>
            <a:r>
              <a:rPr lang="en-US" dirty="0" err="1"/>
              <a:t>találkozna</a:t>
            </a:r>
            <a:r>
              <a:rPr lang="en-US" dirty="0"/>
              <a:t>.</a:t>
            </a:r>
          </a:p>
        </p:txBody>
      </p:sp>
      <p:pic>
        <p:nvPicPr>
          <p:cNvPr id="4" name="Picture 3" descr="Text, let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4090737"/>
            <a:ext cx="9896943" cy="17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Be-</a:t>
            </a:r>
            <a:r>
              <a:rPr lang="en-US" dirty="0" err="1"/>
              <a:t>szóródó</a:t>
            </a:r>
            <a:r>
              <a:rPr lang="en-US" dirty="0"/>
              <a:t> </a:t>
            </a:r>
            <a:r>
              <a:rPr lang="en-US" dirty="0" err="1"/>
              <a:t>egyenlet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egyenlet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mondja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úton</a:t>
            </a:r>
            <a:r>
              <a:rPr lang="en-US" dirty="0"/>
              <a:t> (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) 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verődik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út</a:t>
            </a:r>
            <a:r>
              <a:rPr lang="en-US" dirty="0"/>
              <a:t> </a:t>
            </a:r>
            <a:r>
              <a:rPr lang="en-US" dirty="0" err="1"/>
              <a:t>irányába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</a:t>
            </a:r>
            <a:r>
              <a:rPr lang="en-US" sz="1400" dirty="0"/>
              <a:t>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a nap </a:t>
            </a:r>
            <a:r>
              <a:rPr lang="en-US" dirty="0" err="1"/>
              <a:t>fényerősségét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4764505"/>
            <a:ext cx="10162219" cy="1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határai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84269" cy="4023360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err="1"/>
              <a:t>megjelenítés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fázisban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.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fázis</a:t>
            </a:r>
            <a:r>
              <a:rPr lang="en-US" dirty="0"/>
              <a:t> </a:t>
            </a:r>
            <a:r>
              <a:rPr lang="en-US" dirty="0" err="1"/>
              <a:t>poligonhálóval</a:t>
            </a:r>
            <a:r>
              <a:rPr lang="en-US" dirty="0"/>
              <a:t> </a:t>
            </a:r>
            <a:r>
              <a:rPr lang="en-US" dirty="0" err="1"/>
              <a:t>rendelkező</a:t>
            </a:r>
            <a:r>
              <a:rPr lang="en-US" dirty="0"/>
              <a:t> </a:t>
            </a:r>
            <a:r>
              <a:rPr lang="en-US" dirty="0" err="1"/>
              <a:t>modelleket</a:t>
            </a:r>
            <a:r>
              <a:rPr lang="en-US" dirty="0"/>
              <a:t> </a:t>
            </a:r>
            <a:r>
              <a:rPr lang="en-US" dirty="0" err="1"/>
              <a:t>rajzol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a </a:t>
            </a:r>
            <a:r>
              <a:rPr lang="en-US" dirty="0" err="1"/>
              <a:t>második</a:t>
            </a:r>
            <a:r>
              <a:rPr lang="en-US" dirty="0"/>
              <a:t> (post-process) </a:t>
            </a:r>
            <a:r>
              <a:rPr lang="en-US" dirty="0" err="1"/>
              <a:t>fázis</a:t>
            </a:r>
            <a:r>
              <a:rPr lang="en-US" dirty="0"/>
              <a:t> a </a:t>
            </a:r>
            <a:r>
              <a:rPr lang="en-US" dirty="0" err="1"/>
              <a:t>pixelek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meg.</a:t>
            </a:r>
          </a:p>
          <a:p>
            <a:pPr algn="just"/>
            <a:r>
              <a:rPr lang="en-US" dirty="0"/>
              <a:t>A post process </a:t>
            </a:r>
            <a:r>
              <a:rPr lang="en-US" dirty="0" err="1"/>
              <a:t>fázisban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képernyőpontból</a:t>
            </a:r>
            <a:r>
              <a:rPr lang="en-US" dirty="0"/>
              <a:t> </a:t>
            </a:r>
            <a:r>
              <a:rPr lang="en-US" dirty="0" err="1"/>
              <a:t>indítunk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sugarat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megvizsgáljuk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sugar </a:t>
            </a:r>
            <a:r>
              <a:rPr lang="en-US" dirty="0" err="1"/>
              <a:t>metszi</a:t>
            </a:r>
            <a:r>
              <a:rPr lang="en-US" dirty="0"/>
              <a:t>-e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atmoszférát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bolygót</a:t>
            </a:r>
            <a:r>
              <a:rPr lang="en-US" dirty="0"/>
              <a:t> is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sugarú</a:t>
            </a:r>
            <a:r>
              <a:rPr lang="en-US" dirty="0"/>
              <a:t> </a:t>
            </a:r>
            <a:r>
              <a:rPr lang="en-US" dirty="0" err="1"/>
              <a:t>gömbbel</a:t>
            </a:r>
            <a:r>
              <a:rPr lang="en-US" dirty="0"/>
              <a:t> </a:t>
            </a:r>
            <a:r>
              <a:rPr lang="en-US" dirty="0" err="1"/>
              <a:t>közelítjük</a:t>
            </a:r>
            <a:r>
              <a:rPr lang="en-US" dirty="0"/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629F32-0AE6-4734-BED4-A66193799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2510" y="1845735"/>
            <a:ext cx="4549542" cy="43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színének</a:t>
            </a:r>
            <a:r>
              <a:rPr lang="en-US" dirty="0"/>
              <a:t> </a:t>
            </a:r>
            <a:r>
              <a:rPr lang="en-US" dirty="0" err="1"/>
              <a:t>számítása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err="1"/>
              <a:t>kibocsátott</a:t>
            </a:r>
            <a:r>
              <a:rPr lang="en-US" dirty="0"/>
              <a:t> </a:t>
            </a:r>
            <a:r>
              <a:rPr lang="en-US" dirty="0" err="1"/>
              <a:t>sug</a:t>
            </a:r>
            <a:r>
              <a:rPr lang="hu-HU" dirty="0"/>
              <a:t>á</a:t>
            </a:r>
            <a:r>
              <a:rPr lang="en-US" dirty="0"/>
              <a:t>r </a:t>
            </a:r>
            <a:r>
              <a:rPr lang="en-US" dirty="0" err="1"/>
              <a:t>atmoszférában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</a:t>
            </a:r>
            <a:r>
              <a:rPr lang="en-US" dirty="0" err="1"/>
              <a:t>részét</a:t>
            </a:r>
            <a:r>
              <a:rPr lang="en-US" dirty="0"/>
              <a:t> </a:t>
            </a:r>
            <a:r>
              <a:rPr lang="en-US" dirty="0" err="1"/>
              <a:t>felosztjuk</a:t>
            </a:r>
            <a:r>
              <a:rPr lang="en-US" dirty="0"/>
              <a:t>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diszkrét</a:t>
            </a:r>
            <a:r>
              <a:rPr lang="en-US" dirty="0"/>
              <a:t> </a:t>
            </a:r>
            <a:r>
              <a:rPr lang="en-US" dirty="0" err="1"/>
              <a:t>részre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szakaszra</a:t>
            </a:r>
            <a:r>
              <a:rPr lang="en-US" dirty="0"/>
              <a:t> </a:t>
            </a:r>
            <a:r>
              <a:rPr lang="en-US" dirty="0" err="1"/>
              <a:t>kiszámoljuk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eredményt</a:t>
            </a:r>
            <a:r>
              <a:rPr lang="en-US" dirty="0"/>
              <a:t> </a:t>
            </a:r>
            <a:r>
              <a:rPr lang="en-US" dirty="0" err="1"/>
              <a:t>összegezzük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</a:t>
            </a:r>
            <a:r>
              <a:rPr lang="hu-HU" dirty="0"/>
              <a:t>színt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szakaszok</a:t>
            </a:r>
            <a:r>
              <a:rPr lang="en-US" dirty="0"/>
              <a:t> </a:t>
            </a:r>
            <a:r>
              <a:rPr lang="en-US" dirty="0" err="1"/>
              <a:t>kezdőponjainál</a:t>
            </a:r>
            <a:r>
              <a:rPr lang="en-US" dirty="0"/>
              <a:t> </a:t>
            </a:r>
            <a:r>
              <a:rPr lang="en-US" dirty="0" err="1"/>
              <a:t>számoljuk</a:t>
            </a:r>
            <a:r>
              <a:rPr lang="en-US" dirty="0"/>
              <a:t> </a:t>
            </a:r>
            <a:r>
              <a:rPr lang="en-US" dirty="0" err="1"/>
              <a:t>aszerint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pontba</a:t>
            </a:r>
            <a:r>
              <a:rPr lang="en-US" dirty="0"/>
              <a:t> 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jut</a:t>
            </a:r>
            <a:r>
              <a:rPr lang="hu-HU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esélye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pontból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jutott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a </a:t>
            </a:r>
            <a:r>
              <a:rPr lang="en-US" dirty="0" err="1"/>
              <a:t>szemlélő</a:t>
            </a:r>
            <a:r>
              <a:rPr lang="en-US" dirty="0"/>
              <a:t> </a:t>
            </a:r>
            <a:r>
              <a:rPr lang="en-US" dirty="0" err="1"/>
              <a:t>irányába</a:t>
            </a:r>
            <a:r>
              <a:rPr lang="en-US" dirty="0"/>
              <a:t> </a:t>
            </a:r>
            <a:r>
              <a:rPr lang="en-US" dirty="0" err="1"/>
              <a:t>törjön</a:t>
            </a:r>
            <a:r>
              <a:rPr lang="en-US" dirty="0"/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059C900-9764-4FB3-8031-0587AD3A2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0" y="1845734"/>
            <a:ext cx="5029200" cy="27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47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393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Retrospect</vt:lpstr>
      <vt:lpstr>Atmoszféra szimuláció</vt:lpstr>
      <vt:lpstr>A feladat leírása</vt:lpstr>
      <vt:lpstr>Rayleigh szóródás</vt:lpstr>
      <vt:lpstr>Mie szóródás</vt:lpstr>
      <vt:lpstr>Fázis funkció</vt:lpstr>
      <vt:lpstr>Ki-szóródó egyenlet</vt:lpstr>
      <vt:lpstr>Be-szóródó egyenlet</vt:lpstr>
      <vt:lpstr>Az atmoszféra határai</vt:lpstr>
      <vt:lpstr>Az atmoszféra színének számítása</vt:lpstr>
      <vt:lpstr>A HDR hatása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Atmoszféra szimuláció</dc:title>
  <dc:creator>Marci</dc:creator>
  <cp:lastModifiedBy>Simon Zoltán</cp:lastModifiedBy>
  <cp:revision>35</cp:revision>
  <dcterms:created xsi:type="dcterms:W3CDTF">2021-12-14T19:07:10Z</dcterms:created>
  <dcterms:modified xsi:type="dcterms:W3CDTF">2021-12-14T20:53:01Z</dcterms:modified>
</cp:coreProperties>
</file>