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13" r:id="rId3"/>
    <p:sldId id="317" r:id="rId4"/>
    <p:sldId id="318" r:id="rId5"/>
    <p:sldId id="319" r:id="rId6"/>
    <p:sldId id="320" r:id="rId7"/>
    <p:sldId id="322" r:id="rId8"/>
    <p:sldId id="324" r:id="rId9"/>
    <p:sldId id="327" r:id="rId10"/>
    <p:sldId id="326" r:id="rId11"/>
    <p:sldId id="325" r:id="rId12"/>
    <p:sldId id="361" r:id="rId13"/>
    <p:sldId id="321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9" r:id="rId43"/>
    <p:sldId id="360" r:id="rId44"/>
    <p:sldId id="358" r:id="rId45"/>
    <p:sldId id="362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>
      <p:cViewPr>
        <p:scale>
          <a:sx n="75" d="100"/>
          <a:sy n="75" d="100"/>
        </p:scale>
        <p:origin x="127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22EC7-6EA5-40F4-B17D-1C541B17FAB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89229136-808F-4E60-B680-C9BE7760D27E}">
      <dgm:prSet/>
      <dgm:spPr/>
      <dgm:t>
        <a:bodyPr/>
        <a:lstStyle/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1" i="0" u="none" strike="noStrike" cap="none" normalizeH="0" baseline="0" smtClean="0">
              <a:ln>
                <a:noFill/>
              </a:ln>
              <a:solidFill>
                <a:srgbClr val="663300"/>
              </a:solidFill>
              <a:effectLst/>
              <a:latin typeface="Times New Roman" panose="02020603050405020304" pitchFamily="18" charset="0"/>
            </a:rPr>
            <a:t>Основні  моделі  БД</a:t>
          </a:r>
          <a:endParaRPr kumimoji="0" lang="ru-RU" altLang="uk-UA" b="0" i="0" u="none" strike="noStrike" cap="none" normalizeH="0" baseline="0" smtClean="0">
            <a:ln>
              <a:noFill/>
            </a:ln>
            <a:solidFill>
              <a:srgbClr val="663300"/>
            </a:solidFill>
            <a:effectLst/>
            <a:latin typeface="Arial" panose="020B0604020202020204" pitchFamily="34" charset="0"/>
          </a:endParaRPr>
        </a:p>
      </dgm:t>
    </dgm:pt>
    <dgm:pt modelId="{4A894053-B0D0-4F1F-B89E-467E762B98F0}" type="parTrans" cxnId="{C7B9EEDD-FB79-4EE7-BC42-CD85F19CEA9D}">
      <dgm:prSet/>
      <dgm:spPr/>
    </dgm:pt>
    <dgm:pt modelId="{6ED7463A-A417-45BE-AFCD-CF2264C232CC}" type="sibTrans" cxnId="{C7B9EEDD-FB79-4EE7-BC42-CD85F19CEA9D}">
      <dgm:prSet/>
      <dgm:spPr/>
    </dgm:pt>
    <dgm:pt modelId="{64C24546-7EFC-43B2-8950-E8D9EC5CCE74}">
      <dgm:prSet/>
      <dgm:spPr/>
      <dgm:t>
        <a:bodyPr/>
        <a:lstStyle/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1" i="1" u="none" strike="noStrike" cap="none" normalizeH="0" baseline="0" smtClean="0">
              <a:ln>
                <a:noFill/>
              </a:ln>
              <a:solidFill>
                <a:srgbClr val="663300"/>
              </a:solidFill>
              <a:effectLst/>
              <a:latin typeface="Times New Roman" panose="02020603050405020304" pitchFamily="18" charset="0"/>
            </a:rPr>
            <a:t>Ієрархічні</a:t>
          </a:r>
          <a:endParaRPr kumimoji="0" lang="ru-RU" altLang="uk-UA" b="0" i="0" u="none" strike="noStrike" cap="none" normalizeH="0" baseline="0" smtClean="0">
            <a:ln>
              <a:noFill/>
            </a:ln>
            <a:solidFill>
              <a:srgbClr val="663300"/>
            </a:solidFill>
            <a:effectLst/>
            <a:latin typeface="Arial" panose="020B0604020202020204" pitchFamily="34" charset="0"/>
          </a:endParaRPr>
        </a:p>
      </dgm:t>
    </dgm:pt>
    <dgm:pt modelId="{E21BEAB1-4753-47A4-9A55-3E8A0151C5D5}" type="parTrans" cxnId="{E3A59726-D4C0-4E82-AA61-40E65F1033F2}">
      <dgm:prSet/>
      <dgm:spPr/>
    </dgm:pt>
    <dgm:pt modelId="{E48A7C98-BF42-47B6-AC8F-1473DD869099}" type="sibTrans" cxnId="{E3A59726-D4C0-4E82-AA61-40E65F1033F2}">
      <dgm:prSet/>
      <dgm:spPr/>
    </dgm:pt>
    <dgm:pt modelId="{BC7228F6-A9C6-4298-8E76-6D2A8849E448}">
      <dgm:prSet/>
      <dgm:spPr/>
      <dgm:t>
        <a:bodyPr/>
        <a:lstStyle/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1" i="1" u="none" strike="noStrike" cap="none" normalizeH="0" baseline="0" smtClean="0">
              <a:ln>
                <a:noFill/>
              </a:ln>
              <a:solidFill>
                <a:srgbClr val="663300"/>
              </a:solidFill>
              <a:effectLst/>
              <a:latin typeface="Times New Roman" panose="02020603050405020304" pitchFamily="18" charset="0"/>
            </a:rPr>
            <a:t>Мережні</a:t>
          </a:r>
          <a:endParaRPr kumimoji="0" lang="ru-RU" altLang="uk-UA" b="0" i="0" u="none" strike="noStrike" cap="none" normalizeH="0" baseline="0" smtClean="0">
            <a:ln>
              <a:noFill/>
            </a:ln>
            <a:solidFill>
              <a:srgbClr val="663300"/>
            </a:solidFill>
            <a:effectLst/>
            <a:latin typeface="Arial" panose="020B0604020202020204" pitchFamily="34" charset="0"/>
          </a:endParaRPr>
        </a:p>
      </dgm:t>
    </dgm:pt>
    <dgm:pt modelId="{C4306CC7-CBA2-4CED-ADD0-1DFBF84F170C}" type="parTrans" cxnId="{2D3F617E-1276-4EF1-BF35-547B487AC6A2}">
      <dgm:prSet/>
      <dgm:spPr/>
    </dgm:pt>
    <dgm:pt modelId="{E9E128C1-D6B9-49CC-A68F-DD3EB1A6DDC4}" type="sibTrans" cxnId="{2D3F617E-1276-4EF1-BF35-547B487AC6A2}">
      <dgm:prSet/>
      <dgm:spPr/>
    </dgm:pt>
    <dgm:pt modelId="{3BE2CC66-C26F-4269-8E60-2881B7CFCC37}">
      <dgm:prSet/>
      <dgm:spPr/>
      <dgm:t>
        <a:bodyPr/>
        <a:lstStyle/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1" i="1" u="none" strike="noStrike" cap="none" normalizeH="0" baseline="0" smtClean="0">
              <a:ln>
                <a:noFill/>
              </a:ln>
              <a:solidFill>
                <a:srgbClr val="663300"/>
              </a:solidFill>
              <a:effectLst/>
              <a:latin typeface="Times New Roman" panose="02020603050405020304" pitchFamily="18" charset="0"/>
            </a:rPr>
            <a:t>Реляційні</a:t>
          </a:r>
        </a:p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200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1" i="1" u="none" strike="noStrike" cap="none" normalizeH="0" baseline="0" smtClean="0">
              <a:ln>
                <a:noFill/>
              </a:ln>
              <a:solidFill>
                <a:srgbClr val="663300"/>
              </a:solidFill>
              <a:effectLst/>
              <a:latin typeface="Times New Roman" panose="02020603050405020304" pitchFamily="18" charset="0"/>
            </a:rPr>
            <a:t>( табличні)</a:t>
          </a:r>
          <a:endParaRPr kumimoji="0" lang="ru-RU" altLang="uk-UA" b="0" i="0" u="none" strike="noStrike" cap="none" normalizeH="0" baseline="0" smtClean="0">
            <a:ln>
              <a:noFill/>
            </a:ln>
            <a:solidFill>
              <a:srgbClr val="663300"/>
            </a:solidFill>
            <a:effectLst/>
            <a:latin typeface="Arial" panose="020B0604020202020204" pitchFamily="34" charset="0"/>
          </a:endParaRPr>
        </a:p>
      </dgm:t>
    </dgm:pt>
    <dgm:pt modelId="{2BE83177-B53D-4405-A858-FEEE241BCA39}" type="parTrans" cxnId="{C6AF328A-C3E6-4FBC-8CA8-60C9EB29835F}">
      <dgm:prSet/>
      <dgm:spPr/>
    </dgm:pt>
    <dgm:pt modelId="{AD60829F-4EB7-4A44-BE8B-25FDE7E10D31}" type="sibTrans" cxnId="{C6AF328A-C3E6-4FBC-8CA8-60C9EB29835F}">
      <dgm:prSet/>
      <dgm:spPr/>
    </dgm:pt>
    <dgm:pt modelId="{BDB37A81-391B-4B85-BEC4-65C6B94AB592}" type="pres">
      <dgm:prSet presAssocID="{33222EC7-6EA5-40F4-B17D-1C541B17FA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7FF859-D327-4A90-B680-7AB8680BF1CA}" type="pres">
      <dgm:prSet presAssocID="{89229136-808F-4E60-B680-C9BE7760D27E}" presName="hierRoot1" presStyleCnt="0">
        <dgm:presLayoutVars>
          <dgm:hierBranch/>
        </dgm:presLayoutVars>
      </dgm:prSet>
      <dgm:spPr/>
    </dgm:pt>
    <dgm:pt modelId="{4591672B-42AD-4647-9E41-415B58DAEF58}" type="pres">
      <dgm:prSet presAssocID="{89229136-808F-4E60-B680-C9BE7760D27E}" presName="rootComposite1" presStyleCnt="0"/>
      <dgm:spPr/>
    </dgm:pt>
    <dgm:pt modelId="{9A508BCE-349C-4099-8743-1575FCF1B480}" type="pres">
      <dgm:prSet presAssocID="{89229136-808F-4E60-B680-C9BE7760D27E}" presName="rootText1" presStyleLbl="node0" presStyleIdx="0" presStyleCnt="1">
        <dgm:presLayoutVars>
          <dgm:chPref val="3"/>
        </dgm:presLayoutVars>
      </dgm:prSet>
      <dgm:spPr/>
    </dgm:pt>
    <dgm:pt modelId="{7C18C548-4999-4359-9602-1C0C3C01B52F}" type="pres">
      <dgm:prSet presAssocID="{89229136-808F-4E60-B680-C9BE7760D27E}" presName="rootConnector1" presStyleLbl="node1" presStyleIdx="0" presStyleCnt="0"/>
      <dgm:spPr/>
    </dgm:pt>
    <dgm:pt modelId="{B126AA21-F0B0-459F-859C-CA30179027C7}" type="pres">
      <dgm:prSet presAssocID="{89229136-808F-4E60-B680-C9BE7760D27E}" presName="hierChild2" presStyleCnt="0"/>
      <dgm:spPr/>
    </dgm:pt>
    <dgm:pt modelId="{1A3F8043-30E1-4DC4-B4E7-0C51F1B7B9EC}" type="pres">
      <dgm:prSet presAssocID="{E21BEAB1-4753-47A4-9A55-3E8A0151C5D5}" presName="Name35" presStyleLbl="parChTrans1D2" presStyleIdx="0" presStyleCnt="3"/>
      <dgm:spPr/>
    </dgm:pt>
    <dgm:pt modelId="{A53C0F6B-3837-4F00-B2AA-ACC9EABD99C3}" type="pres">
      <dgm:prSet presAssocID="{64C24546-7EFC-43B2-8950-E8D9EC5CCE74}" presName="hierRoot2" presStyleCnt="0">
        <dgm:presLayoutVars>
          <dgm:hierBranch/>
        </dgm:presLayoutVars>
      </dgm:prSet>
      <dgm:spPr/>
    </dgm:pt>
    <dgm:pt modelId="{BC23491C-EFE5-4042-B33A-29D4DE834A21}" type="pres">
      <dgm:prSet presAssocID="{64C24546-7EFC-43B2-8950-E8D9EC5CCE74}" presName="rootComposite" presStyleCnt="0"/>
      <dgm:spPr/>
    </dgm:pt>
    <dgm:pt modelId="{864A8ACE-B67B-4ABF-BFA4-31BB904953A0}" type="pres">
      <dgm:prSet presAssocID="{64C24546-7EFC-43B2-8950-E8D9EC5CCE74}" presName="rootText" presStyleLbl="node2" presStyleIdx="0" presStyleCnt="3">
        <dgm:presLayoutVars>
          <dgm:chPref val="3"/>
        </dgm:presLayoutVars>
      </dgm:prSet>
      <dgm:spPr/>
    </dgm:pt>
    <dgm:pt modelId="{600D85E4-EE9E-4F42-8254-1ED2FEA09186}" type="pres">
      <dgm:prSet presAssocID="{64C24546-7EFC-43B2-8950-E8D9EC5CCE74}" presName="rootConnector" presStyleLbl="node2" presStyleIdx="0" presStyleCnt="3"/>
      <dgm:spPr/>
    </dgm:pt>
    <dgm:pt modelId="{7F1FD845-A888-4028-8E63-D62E84E0742D}" type="pres">
      <dgm:prSet presAssocID="{64C24546-7EFC-43B2-8950-E8D9EC5CCE74}" presName="hierChild4" presStyleCnt="0"/>
      <dgm:spPr/>
    </dgm:pt>
    <dgm:pt modelId="{A2E8CF33-8F2B-4C3B-8C13-86B066CA32EA}" type="pres">
      <dgm:prSet presAssocID="{64C24546-7EFC-43B2-8950-E8D9EC5CCE74}" presName="hierChild5" presStyleCnt="0"/>
      <dgm:spPr/>
    </dgm:pt>
    <dgm:pt modelId="{F9E16D77-1C3C-4E91-956A-840B0F371BEC}" type="pres">
      <dgm:prSet presAssocID="{C4306CC7-CBA2-4CED-ADD0-1DFBF84F170C}" presName="Name35" presStyleLbl="parChTrans1D2" presStyleIdx="1" presStyleCnt="3"/>
      <dgm:spPr/>
    </dgm:pt>
    <dgm:pt modelId="{D8C99BEE-47B0-4766-86AA-A0D89498EBF8}" type="pres">
      <dgm:prSet presAssocID="{BC7228F6-A9C6-4298-8E76-6D2A8849E448}" presName="hierRoot2" presStyleCnt="0">
        <dgm:presLayoutVars>
          <dgm:hierBranch/>
        </dgm:presLayoutVars>
      </dgm:prSet>
      <dgm:spPr/>
    </dgm:pt>
    <dgm:pt modelId="{8DB7F4D8-15F5-48F9-8598-8EC63F9242BD}" type="pres">
      <dgm:prSet presAssocID="{BC7228F6-A9C6-4298-8E76-6D2A8849E448}" presName="rootComposite" presStyleCnt="0"/>
      <dgm:spPr/>
    </dgm:pt>
    <dgm:pt modelId="{305A637F-719A-4144-BB97-F83CFEE922A6}" type="pres">
      <dgm:prSet presAssocID="{BC7228F6-A9C6-4298-8E76-6D2A8849E448}" presName="rootText" presStyleLbl="node2" presStyleIdx="1" presStyleCnt="3">
        <dgm:presLayoutVars>
          <dgm:chPref val="3"/>
        </dgm:presLayoutVars>
      </dgm:prSet>
      <dgm:spPr/>
    </dgm:pt>
    <dgm:pt modelId="{3F696223-C7D3-4DB1-B638-76DE6B8402CD}" type="pres">
      <dgm:prSet presAssocID="{BC7228F6-A9C6-4298-8E76-6D2A8849E448}" presName="rootConnector" presStyleLbl="node2" presStyleIdx="1" presStyleCnt="3"/>
      <dgm:spPr/>
    </dgm:pt>
    <dgm:pt modelId="{BFF271DE-E323-4F13-B110-60982EF2166F}" type="pres">
      <dgm:prSet presAssocID="{BC7228F6-A9C6-4298-8E76-6D2A8849E448}" presName="hierChild4" presStyleCnt="0"/>
      <dgm:spPr/>
    </dgm:pt>
    <dgm:pt modelId="{730C3372-673A-4126-A84B-7C4394F48DB4}" type="pres">
      <dgm:prSet presAssocID="{BC7228F6-A9C6-4298-8E76-6D2A8849E448}" presName="hierChild5" presStyleCnt="0"/>
      <dgm:spPr/>
    </dgm:pt>
    <dgm:pt modelId="{E9E0B040-23C0-4186-AA70-0F0E57584802}" type="pres">
      <dgm:prSet presAssocID="{2BE83177-B53D-4405-A858-FEEE241BCA39}" presName="Name35" presStyleLbl="parChTrans1D2" presStyleIdx="2" presStyleCnt="3"/>
      <dgm:spPr/>
    </dgm:pt>
    <dgm:pt modelId="{8B1DD1D8-282B-4C29-909A-2961C632B258}" type="pres">
      <dgm:prSet presAssocID="{3BE2CC66-C26F-4269-8E60-2881B7CFCC37}" presName="hierRoot2" presStyleCnt="0">
        <dgm:presLayoutVars>
          <dgm:hierBranch/>
        </dgm:presLayoutVars>
      </dgm:prSet>
      <dgm:spPr/>
    </dgm:pt>
    <dgm:pt modelId="{256FECC1-B34E-4E7F-996F-DBB96E8B5477}" type="pres">
      <dgm:prSet presAssocID="{3BE2CC66-C26F-4269-8E60-2881B7CFCC37}" presName="rootComposite" presStyleCnt="0"/>
      <dgm:spPr/>
    </dgm:pt>
    <dgm:pt modelId="{C1D48231-71AA-44C3-9F86-2394F2608AB9}" type="pres">
      <dgm:prSet presAssocID="{3BE2CC66-C26F-4269-8E60-2881B7CFCC37}" presName="rootText" presStyleLbl="node2" presStyleIdx="2" presStyleCnt="3">
        <dgm:presLayoutVars>
          <dgm:chPref val="3"/>
        </dgm:presLayoutVars>
      </dgm:prSet>
      <dgm:spPr/>
    </dgm:pt>
    <dgm:pt modelId="{A8F3CA95-1605-43CA-9F5C-0E5EBBD2C589}" type="pres">
      <dgm:prSet presAssocID="{3BE2CC66-C26F-4269-8E60-2881B7CFCC37}" presName="rootConnector" presStyleLbl="node2" presStyleIdx="2" presStyleCnt="3"/>
      <dgm:spPr/>
    </dgm:pt>
    <dgm:pt modelId="{3BCA72CD-7913-4802-828A-83D444C61F30}" type="pres">
      <dgm:prSet presAssocID="{3BE2CC66-C26F-4269-8E60-2881B7CFCC37}" presName="hierChild4" presStyleCnt="0"/>
      <dgm:spPr/>
    </dgm:pt>
    <dgm:pt modelId="{90A32A8A-7598-42B6-AB66-ACC2D490BC72}" type="pres">
      <dgm:prSet presAssocID="{3BE2CC66-C26F-4269-8E60-2881B7CFCC37}" presName="hierChild5" presStyleCnt="0"/>
      <dgm:spPr/>
    </dgm:pt>
    <dgm:pt modelId="{B5458A8D-5E5F-41AB-A12A-E190A2220201}" type="pres">
      <dgm:prSet presAssocID="{89229136-808F-4E60-B680-C9BE7760D27E}" presName="hierChild3" presStyleCnt="0"/>
      <dgm:spPr/>
    </dgm:pt>
  </dgm:ptLst>
  <dgm:cxnLst>
    <dgm:cxn modelId="{D63D7539-3B43-4AD9-A1D2-7CC420AA7253}" type="presOf" srcId="{89229136-808F-4E60-B680-C9BE7760D27E}" destId="{9A508BCE-349C-4099-8743-1575FCF1B480}" srcOrd="0" destOrd="0" presId="urn:microsoft.com/office/officeart/2005/8/layout/orgChart1"/>
    <dgm:cxn modelId="{86F2B652-7A82-4C76-8B72-4151F63F735A}" type="presOf" srcId="{C4306CC7-CBA2-4CED-ADD0-1DFBF84F170C}" destId="{F9E16D77-1C3C-4E91-956A-840B0F371BEC}" srcOrd="0" destOrd="0" presId="urn:microsoft.com/office/officeart/2005/8/layout/orgChart1"/>
    <dgm:cxn modelId="{EE44FFAD-ED6B-4840-827D-0F13A922ADA5}" type="presOf" srcId="{BC7228F6-A9C6-4298-8E76-6D2A8849E448}" destId="{305A637F-719A-4144-BB97-F83CFEE922A6}" srcOrd="0" destOrd="0" presId="urn:microsoft.com/office/officeart/2005/8/layout/orgChart1"/>
    <dgm:cxn modelId="{C6AF328A-C3E6-4FBC-8CA8-60C9EB29835F}" srcId="{89229136-808F-4E60-B680-C9BE7760D27E}" destId="{3BE2CC66-C26F-4269-8E60-2881B7CFCC37}" srcOrd="2" destOrd="0" parTransId="{2BE83177-B53D-4405-A858-FEEE241BCA39}" sibTransId="{AD60829F-4EB7-4A44-BE8B-25FDE7E10D31}"/>
    <dgm:cxn modelId="{E3A59726-D4C0-4E82-AA61-40E65F1033F2}" srcId="{89229136-808F-4E60-B680-C9BE7760D27E}" destId="{64C24546-7EFC-43B2-8950-E8D9EC5CCE74}" srcOrd="0" destOrd="0" parTransId="{E21BEAB1-4753-47A4-9A55-3E8A0151C5D5}" sibTransId="{E48A7C98-BF42-47B6-AC8F-1473DD869099}"/>
    <dgm:cxn modelId="{41ADD049-BA74-4983-9DAC-9974A12EBD48}" type="presOf" srcId="{33222EC7-6EA5-40F4-B17D-1C541B17FABE}" destId="{BDB37A81-391B-4B85-BEC4-65C6B94AB592}" srcOrd="0" destOrd="0" presId="urn:microsoft.com/office/officeart/2005/8/layout/orgChart1"/>
    <dgm:cxn modelId="{26DE011D-843D-4F1C-84B0-9C9A24181937}" type="presOf" srcId="{E21BEAB1-4753-47A4-9A55-3E8A0151C5D5}" destId="{1A3F8043-30E1-4DC4-B4E7-0C51F1B7B9EC}" srcOrd="0" destOrd="0" presId="urn:microsoft.com/office/officeart/2005/8/layout/orgChart1"/>
    <dgm:cxn modelId="{01DA6512-2555-42BC-9AFA-05F171981267}" type="presOf" srcId="{2BE83177-B53D-4405-A858-FEEE241BCA39}" destId="{E9E0B040-23C0-4186-AA70-0F0E57584802}" srcOrd="0" destOrd="0" presId="urn:microsoft.com/office/officeart/2005/8/layout/orgChart1"/>
    <dgm:cxn modelId="{B261A508-7E04-4A88-A788-B7E1CF56606E}" type="presOf" srcId="{3BE2CC66-C26F-4269-8E60-2881B7CFCC37}" destId="{A8F3CA95-1605-43CA-9F5C-0E5EBBD2C589}" srcOrd="1" destOrd="0" presId="urn:microsoft.com/office/officeart/2005/8/layout/orgChart1"/>
    <dgm:cxn modelId="{AA9F1E83-336B-4905-AAB6-2E9C68D453F2}" type="presOf" srcId="{BC7228F6-A9C6-4298-8E76-6D2A8849E448}" destId="{3F696223-C7D3-4DB1-B638-76DE6B8402CD}" srcOrd="1" destOrd="0" presId="urn:microsoft.com/office/officeart/2005/8/layout/orgChart1"/>
    <dgm:cxn modelId="{C7B9EEDD-FB79-4EE7-BC42-CD85F19CEA9D}" srcId="{33222EC7-6EA5-40F4-B17D-1C541B17FABE}" destId="{89229136-808F-4E60-B680-C9BE7760D27E}" srcOrd="0" destOrd="0" parTransId="{4A894053-B0D0-4F1F-B89E-467E762B98F0}" sibTransId="{6ED7463A-A417-45BE-AFCD-CF2264C232CC}"/>
    <dgm:cxn modelId="{7DB4898E-BC88-4C50-A094-466B4149636B}" type="presOf" srcId="{3BE2CC66-C26F-4269-8E60-2881B7CFCC37}" destId="{C1D48231-71AA-44C3-9F86-2394F2608AB9}" srcOrd="0" destOrd="0" presId="urn:microsoft.com/office/officeart/2005/8/layout/orgChart1"/>
    <dgm:cxn modelId="{4115F94E-A348-434A-A773-63C3119FE0B6}" type="presOf" srcId="{89229136-808F-4E60-B680-C9BE7760D27E}" destId="{7C18C548-4999-4359-9602-1C0C3C01B52F}" srcOrd="1" destOrd="0" presId="urn:microsoft.com/office/officeart/2005/8/layout/orgChart1"/>
    <dgm:cxn modelId="{2E9ECC07-C48A-41DA-A82E-3FEDEECAD195}" type="presOf" srcId="{64C24546-7EFC-43B2-8950-E8D9EC5CCE74}" destId="{600D85E4-EE9E-4F42-8254-1ED2FEA09186}" srcOrd="1" destOrd="0" presId="urn:microsoft.com/office/officeart/2005/8/layout/orgChart1"/>
    <dgm:cxn modelId="{F4CE9B01-C524-4AF2-A9E4-6A8A01010F55}" type="presOf" srcId="{64C24546-7EFC-43B2-8950-E8D9EC5CCE74}" destId="{864A8ACE-B67B-4ABF-BFA4-31BB904953A0}" srcOrd="0" destOrd="0" presId="urn:microsoft.com/office/officeart/2005/8/layout/orgChart1"/>
    <dgm:cxn modelId="{2D3F617E-1276-4EF1-BF35-547B487AC6A2}" srcId="{89229136-808F-4E60-B680-C9BE7760D27E}" destId="{BC7228F6-A9C6-4298-8E76-6D2A8849E448}" srcOrd="1" destOrd="0" parTransId="{C4306CC7-CBA2-4CED-ADD0-1DFBF84F170C}" sibTransId="{E9E128C1-D6B9-49CC-A68F-DD3EB1A6DDC4}"/>
    <dgm:cxn modelId="{CAC516E9-3AC0-4077-B544-346514196FA7}" type="presParOf" srcId="{BDB37A81-391B-4B85-BEC4-65C6B94AB592}" destId="{607FF859-D327-4A90-B680-7AB8680BF1CA}" srcOrd="0" destOrd="0" presId="urn:microsoft.com/office/officeart/2005/8/layout/orgChart1"/>
    <dgm:cxn modelId="{D048BF6C-3D0E-45C0-B9DF-1A8514BCF599}" type="presParOf" srcId="{607FF859-D327-4A90-B680-7AB8680BF1CA}" destId="{4591672B-42AD-4647-9E41-415B58DAEF58}" srcOrd="0" destOrd="0" presId="urn:microsoft.com/office/officeart/2005/8/layout/orgChart1"/>
    <dgm:cxn modelId="{86D65618-4291-43E9-896F-9840A66D7090}" type="presParOf" srcId="{4591672B-42AD-4647-9E41-415B58DAEF58}" destId="{9A508BCE-349C-4099-8743-1575FCF1B480}" srcOrd="0" destOrd="0" presId="urn:microsoft.com/office/officeart/2005/8/layout/orgChart1"/>
    <dgm:cxn modelId="{CF5E8727-20DA-4FE0-9615-B8FD5B69D92D}" type="presParOf" srcId="{4591672B-42AD-4647-9E41-415B58DAEF58}" destId="{7C18C548-4999-4359-9602-1C0C3C01B52F}" srcOrd="1" destOrd="0" presId="urn:microsoft.com/office/officeart/2005/8/layout/orgChart1"/>
    <dgm:cxn modelId="{42FDE62F-E4E6-45D6-8724-A0FC2C93EF86}" type="presParOf" srcId="{607FF859-D327-4A90-B680-7AB8680BF1CA}" destId="{B126AA21-F0B0-459F-859C-CA30179027C7}" srcOrd="1" destOrd="0" presId="urn:microsoft.com/office/officeart/2005/8/layout/orgChart1"/>
    <dgm:cxn modelId="{8753329C-6ABF-4966-9113-16B701823777}" type="presParOf" srcId="{B126AA21-F0B0-459F-859C-CA30179027C7}" destId="{1A3F8043-30E1-4DC4-B4E7-0C51F1B7B9EC}" srcOrd="0" destOrd="0" presId="urn:microsoft.com/office/officeart/2005/8/layout/orgChart1"/>
    <dgm:cxn modelId="{3020B42D-E640-4D74-9130-A1F9FD13E7E4}" type="presParOf" srcId="{B126AA21-F0B0-459F-859C-CA30179027C7}" destId="{A53C0F6B-3837-4F00-B2AA-ACC9EABD99C3}" srcOrd="1" destOrd="0" presId="urn:microsoft.com/office/officeart/2005/8/layout/orgChart1"/>
    <dgm:cxn modelId="{76B90609-2CCE-4549-94F9-2F7E01F6347D}" type="presParOf" srcId="{A53C0F6B-3837-4F00-B2AA-ACC9EABD99C3}" destId="{BC23491C-EFE5-4042-B33A-29D4DE834A21}" srcOrd="0" destOrd="0" presId="urn:microsoft.com/office/officeart/2005/8/layout/orgChart1"/>
    <dgm:cxn modelId="{B39DA9E4-90DB-41F0-831E-A1BDA7CBBAF6}" type="presParOf" srcId="{BC23491C-EFE5-4042-B33A-29D4DE834A21}" destId="{864A8ACE-B67B-4ABF-BFA4-31BB904953A0}" srcOrd="0" destOrd="0" presId="urn:microsoft.com/office/officeart/2005/8/layout/orgChart1"/>
    <dgm:cxn modelId="{986E0617-38D5-4051-A9A4-596051683E10}" type="presParOf" srcId="{BC23491C-EFE5-4042-B33A-29D4DE834A21}" destId="{600D85E4-EE9E-4F42-8254-1ED2FEA09186}" srcOrd="1" destOrd="0" presId="urn:microsoft.com/office/officeart/2005/8/layout/orgChart1"/>
    <dgm:cxn modelId="{9A5BF093-A688-4949-9C72-4E02805D913D}" type="presParOf" srcId="{A53C0F6B-3837-4F00-B2AA-ACC9EABD99C3}" destId="{7F1FD845-A888-4028-8E63-D62E84E0742D}" srcOrd="1" destOrd="0" presId="urn:microsoft.com/office/officeart/2005/8/layout/orgChart1"/>
    <dgm:cxn modelId="{E0275D67-32F8-446F-8C8C-EC34886B6403}" type="presParOf" srcId="{A53C0F6B-3837-4F00-B2AA-ACC9EABD99C3}" destId="{A2E8CF33-8F2B-4C3B-8C13-86B066CA32EA}" srcOrd="2" destOrd="0" presId="urn:microsoft.com/office/officeart/2005/8/layout/orgChart1"/>
    <dgm:cxn modelId="{024EA0F6-FF19-46C4-808D-F4691EB21397}" type="presParOf" srcId="{B126AA21-F0B0-459F-859C-CA30179027C7}" destId="{F9E16D77-1C3C-4E91-956A-840B0F371BEC}" srcOrd="2" destOrd="0" presId="urn:microsoft.com/office/officeart/2005/8/layout/orgChart1"/>
    <dgm:cxn modelId="{FC95E122-BC54-4502-B599-43F67078B1B5}" type="presParOf" srcId="{B126AA21-F0B0-459F-859C-CA30179027C7}" destId="{D8C99BEE-47B0-4766-86AA-A0D89498EBF8}" srcOrd="3" destOrd="0" presId="urn:microsoft.com/office/officeart/2005/8/layout/orgChart1"/>
    <dgm:cxn modelId="{9A4F3D26-C474-4D69-9E13-BB07CFF6C055}" type="presParOf" srcId="{D8C99BEE-47B0-4766-86AA-A0D89498EBF8}" destId="{8DB7F4D8-15F5-48F9-8598-8EC63F9242BD}" srcOrd="0" destOrd="0" presId="urn:microsoft.com/office/officeart/2005/8/layout/orgChart1"/>
    <dgm:cxn modelId="{E2A000EB-88B8-4331-82C4-4E6D8FA2B0C9}" type="presParOf" srcId="{8DB7F4D8-15F5-48F9-8598-8EC63F9242BD}" destId="{305A637F-719A-4144-BB97-F83CFEE922A6}" srcOrd="0" destOrd="0" presId="urn:microsoft.com/office/officeart/2005/8/layout/orgChart1"/>
    <dgm:cxn modelId="{EF0B14C7-FAE6-4455-BFEC-79FBDC710186}" type="presParOf" srcId="{8DB7F4D8-15F5-48F9-8598-8EC63F9242BD}" destId="{3F696223-C7D3-4DB1-B638-76DE6B8402CD}" srcOrd="1" destOrd="0" presId="urn:microsoft.com/office/officeart/2005/8/layout/orgChart1"/>
    <dgm:cxn modelId="{60B6B322-D23B-42C2-B8B1-3521551F0048}" type="presParOf" srcId="{D8C99BEE-47B0-4766-86AA-A0D89498EBF8}" destId="{BFF271DE-E323-4F13-B110-60982EF2166F}" srcOrd="1" destOrd="0" presId="urn:microsoft.com/office/officeart/2005/8/layout/orgChart1"/>
    <dgm:cxn modelId="{467A6D16-1B73-4989-8829-F32E31890940}" type="presParOf" srcId="{D8C99BEE-47B0-4766-86AA-A0D89498EBF8}" destId="{730C3372-673A-4126-A84B-7C4394F48DB4}" srcOrd="2" destOrd="0" presId="urn:microsoft.com/office/officeart/2005/8/layout/orgChart1"/>
    <dgm:cxn modelId="{C973A4DF-CAEC-4BCC-A935-413560F982A1}" type="presParOf" srcId="{B126AA21-F0B0-459F-859C-CA30179027C7}" destId="{E9E0B040-23C0-4186-AA70-0F0E57584802}" srcOrd="4" destOrd="0" presId="urn:microsoft.com/office/officeart/2005/8/layout/orgChart1"/>
    <dgm:cxn modelId="{B470DE71-B81C-4841-907A-8A6825DF0AE2}" type="presParOf" srcId="{B126AA21-F0B0-459F-859C-CA30179027C7}" destId="{8B1DD1D8-282B-4C29-909A-2961C632B258}" srcOrd="5" destOrd="0" presId="urn:microsoft.com/office/officeart/2005/8/layout/orgChart1"/>
    <dgm:cxn modelId="{1408D5BA-9E80-400B-B9D1-AF58CC776074}" type="presParOf" srcId="{8B1DD1D8-282B-4C29-909A-2961C632B258}" destId="{256FECC1-B34E-4E7F-996F-DBB96E8B5477}" srcOrd="0" destOrd="0" presId="urn:microsoft.com/office/officeart/2005/8/layout/orgChart1"/>
    <dgm:cxn modelId="{03F7C346-01BC-470B-8069-D4DE9BD4A1E6}" type="presParOf" srcId="{256FECC1-B34E-4E7F-996F-DBB96E8B5477}" destId="{C1D48231-71AA-44C3-9F86-2394F2608AB9}" srcOrd="0" destOrd="0" presId="urn:microsoft.com/office/officeart/2005/8/layout/orgChart1"/>
    <dgm:cxn modelId="{860DDC9D-A10F-4A04-B620-3D70F0DC19A4}" type="presParOf" srcId="{256FECC1-B34E-4E7F-996F-DBB96E8B5477}" destId="{A8F3CA95-1605-43CA-9F5C-0E5EBBD2C589}" srcOrd="1" destOrd="0" presId="urn:microsoft.com/office/officeart/2005/8/layout/orgChart1"/>
    <dgm:cxn modelId="{ECA6EDAD-6FB0-44E7-8E01-A3E8706C9476}" type="presParOf" srcId="{8B1DD1D8-282B-4C29-909A-2961C632B258}" destId="{3BCA72CD-7913-4802-828A-83D444C61F30}" srcOrd="1" destOrd="0" presId="urn:microsoft.com/office/officeart/2005/8/layout/orgChart1"/>
    <dgm:cxn modelId="{E6EC8C58-7DB5-4CBA-9234-2E78D83CAB6A}" type="presParOf" srcId="{8B1DD1D8-282B-4C29-909A-2961C632B258}" destId="{90A32A8A-7598-42B6-AB66-ACC2D490BC72}" srcOrd="2" destOrd="0" presId="urn:microsoft.com/office/officeart/2005/8/layout/orgChart1"/>
    <dgm:cxn modelId="{1A5CF938-365E-46C0-8754-5EF1CECE0B06}" type="presParOf" srcId="{607FF859-D327-4A90-B680-7AB8680BF1CA}" destId="{B5458A8D-5E5F-41AB-A12A-E190A22202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0B040-23C0-4186-AA70-0F0E57584802}">
      <dsp:nvSpPr>
        <dsp:cNvPr id="0" name=""/>
        <dsp:cNvSpPr/>
      </dsp:nvSpPr>
      <dsp:spPr>
        <a:xfrm>
          <a:off x="3528392" y="1446641"/>
          <a:ext cx="2496363" cy="433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626"/>
              </a:lnTo>
              <a:lnTo>
                <a:pt x="2496363" y="216626"/>
              </a:lnTo>
              <a:lnTo>
                <a:pt x="2496363" y="433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16D77-1C3C-4E91-956A-840B0F371BEC}">
      <dsp:nvSpPr>
        <dsp:cNvPr id="0" name=""/>
        <dsp:cNvSpPr/>
      </dsp:nvSpPr>
      <dsp:spPr>
        <a:xfrm>
          <a:off x="3482671" y="1446641"/>
          <a:ext cx="91440" cy="4332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3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F8043-30E1-4DC4-B4E7-0C51F1B7B9EC}">
      <dsp:nvSpPr>
        <dsp:cNvPr id="0" name=""/>
        <dsp:cNvSpPr/>
      </dsp:nvSpPr>
      <dsp:spPr>
        <a:xfrm>
          <a:off x="1032028" y="1446641"/>
          <a:ext cx="2496363" cy="433253"/>
        </a:xfrm>
        <a:custGeom>
          <a:avLst/>
          <a:gdLst/>
          <a:ahLst/>
          <a:cxnLst/>
          <a:rect l="0" t="0" r="0" b="0"/>
          <a:pathLst>
            <a:path>
              <a:moveTo>
                <a:pt x="2496363" y="0"/>
              </a:moveTo>
              <a:lnTo>
                <a:pt x="2496363" y="216626"/>
              </a:lnTo>
              <a:lnTo>
                <a:pt x="0" y="216626"/>
              </a:lnTo>
              <a:lnTo>
                <a:pt x="0" y="433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08BCE-349C-4099-8743-1575FCF1B480}">
      <dsp:nvSpPr>
        <dsp:cNvPr id="0" name=""/>
        <dsp:cNvSpPr/>
      </dsp:nvSpPr>
      <dsp:spPr>
        <a:xfrm>
          <a:off x="2496836" y="415086"/>
          <a:ext cx="2063110" cy="1031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2700" b="1" i="0" u="none" strike="noStrike" kern="1200" cap="none" normalizeH="0" baseline="0" smtClean="0">
              <a:ln>
                <a:noFill/>
              </a:ln>
              <a:solidFill>
                <a:srgbClr val="663300"/>
              </a:solidFill>
              <a:effectLst/>
              <a:latin typeface="Times New Roman" panose="02020603050405020304" pitchFamily="18" charset="0"/>
            </a:rPr>
            <a:t>Основні  моделі  БД</a:t>
          </a:r>
          <a:endParaRPr kumimoji="0" lang="ru-RU" altLang="uk-UA" sz="2700" b="0" i="0" u="none" strike="noStrike" kern="1200" cap="none" normalizeH="0" baseline="0" smtClean="0">
            <a:ln>
              <a:noFill/>
            </a:ln>
            <a:solidFill>
              <a:srgbClr val="663300"/>
            </a:solidFill>
            <a:effectLst/>
            <a:latin typeface="Arial" panose="020B0604020202020204" pitchFamily="34" charset="0"/>
          </a:endParaRPr>
        </a:p>
      </dsp:txBody>
      <dsp:txXfrm>
        <a:off x="2496836" y="415086"/>
        <a:ext cx="2063110" cy="1031555"/>
      </dsp:txXfrm>
    </dsp:sp>
    <dsp:sp modelId="{864A8ACE-B67B-4ABF-BFA4-31BB904953A0}">
      <dsp:nvSpPr>
        <dsp:cNvPr id="0" name=""/>
        <dsp:cNvSpPr/>
      </dsp:nvSpPr>
      <dsp:spPr>
        <a:xfrm>
          <a:off x="473" y="1879895"/>
          <a:ext cx="2063110" cy="1031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2700" b="1" i="1" u="none" strike="noStrike" kern="1200" cap="none" normalizeH="0" baseline="0" smtClean="0">
              <a:ln>
                <a:noFill/>
              </a:ln>
              <a:solidFill>
                <a:srgbClr val="663300"/>
              </a:solidFill>
              <a:effectLst/>
              <a:latin typeface="Times New Roman" panose="02020603050405020304" pitchFamily="18" charset="0"/>
            </a:rPr>
            <a:t>Ієрархічні</a:t>
          </a:r>
          <a:endParaRPr kumimoji="0" lang="ru-RU" altLang="uk-UA" sz="2700" b="0" i="0" u="none" strike="noStrike" kern="1200" cap="none" normalizeH="0" baseline="0" smtClean="0">
            <a:ln>
              <a:noFill/>
            </a:ln>
            <a:solidFill>
              <a:srgbClr val="663300"/>
            </a:solidFill>
            <a:effectLst/>
            <a:latin typeface="Arial" panose="020B0604020202020204" pitchFamily="34" charset="0"/>
          </a:endParaRPr>
        </a:p>
      </dsp:txBody>
      <dsp:txXfrm>
        <a:off x="473" y="1879895"/>
        <a:ext cx="2063110" cy="1031555"/>
      </dsp:txXfrm>
    </dsp:sp>
    <dsp:sp modelId="{305A637F-719A-4144-BB97-F83CFEE922A6}">
      <dsp:nvSpPr>
        <dsp:cNvPr id="0" name=""/>
        <dsp:cNvSpPr/>
      </dsp:nvSpPr>
      <dsp:spPr>
        <a:xfrm>
          <a:off x="2496836" y="1879895"/>
          <a:ext cx="2063110" cy="1031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2700" b="1" i="1" u="none" strike="noStrike" kern="1200" cap="none" normalizeH="0" baseline="0" smtClean="0">
              <a:ln>
                <a:noFill/>
              </a:ln>
              <a:solidFill>
                <a:srgbClr val="663300"/>
              </a:solidFill>
              <a:effectLst/>
              <a:latin typeface="Times New Roman" panose="02020603050405020304" pitchFamily="18" charset="0"/>
            </a:rPr>
            <a:t>Мережні</a:t>
          </a:r>
          <a:endParaRPr kumimoji="0" lang="ru-RU" altLang="uk-UA" sz="2700" b="0" i="0" u="none" strike="noStrike" kern="1200" cap="none" normalizeH="0" baseline="0" smtClean="0">
            <a:ln>
              <a:noFill/>
            </a:ln>
            <a:solidFill>
              <a:srgbClr val="663300"/>
            </a:solidFill>
            <a:effectLst/>
            <a:latin typeface="Arial" panose="020B0604020202020204" pitchFamily="34" charset="0"/>
          </a:endParaRPr>
        </a:p>
      </dsp:txBody>
      <dsp:txXfrm>
        <a:off x="2496836" y="1879895"/>
        <a:ext cx="2063110" cy="1031555"/>
      </dsp:txXfrm>
    </dsp:sp>
    <dsp:sp modelId="{C1D48231-71AA-44C3-9F86-2394F2608AB9}">
      <dsp:nvSpPr>
        <dsp:cNvPr id="0" name=""/>
        <dsp:cNvSpPr/>
      </dsp:nvSpPr>
      <dsp:spPr>
        <a:xfrm>
          <a:off x="4993200" y="1879895"/>
          <a:ext cx="2063110" cy="1031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2700" b="1" i="1" u="none" strike="noStrike" kern="1200" cap="none" normalizeH="0" baseline="0" smtClean="0">
              <a:ln>
                <a:noFill/>
              </a:ln>
              <a:solidFill>
                <a:srgbClr val="663300"/>
              </a:solidFill>
              <a:effectLst/>
              <a:latin typeface="Times New Roman" panose="02020603050405020304" pitchFamily="18" charset="0"/>
            </a:rPr>
            <a:t>Реляційні</a:t>
          </a:r>
        </a:p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2700" b="1" i="1" u="none" strike="noStrike" kern="1200" cap="none" normalizeH="0" baseline="0" smtClean="0">
              <a:ln>
                <a:noFill/>
              </a:ln>
              <a:solidFill>
                <a:srgbClr val="663300"/>
              </a:solidFill>
              <a:effectLst/>
              <a:latin typeface="Times New Roman" panose="02020603050405020304" pitchFamily="18" charset="0"/>
            </a:rPr>
            <a:t>( табличні)</a:t>
          </a:r>
          <a:endParaRPr kumimoji="0" lang="ru-RU" altLang="uk-UA" sz="2700" b="0" i="0" u="none" strike="noStrike" kern="1200" cap="none" normalizeH="0" baseline="0" smtClean="0">
            <a:ln>
              <a:noFill/>
            </a:ln>
            <a:solidFill>
              <a:srgbClr val="663300"/>
            </a:solidFill>
            <a:effectLst/>
            <a:latin typeface="Arial" panose="020B0604020202020204" pitchFamily="34" charset="0"/>
          </a:endParaRPr>
        </a:p>
      </dsp:txBody>
      <dsp:txXfrm>
        <a:off x="4993200" y="1879895"/>
        <a:ext cx="2063110" cy="1031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CA5FD-3D49-4FEF-BA41-FA4D5B336639}" type="datetimeFigureOut">
              <a:rPr lang="uk-UA" smtClean="0"/>
              <a:t>04.04.2016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3B076-11A3-4D0B-A7CA-D5FDFFB8D58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0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D66953-A8DF-431B-B8E7-B5AAFD563CD5}" type="slidenum">
              <a:rPr lang="fi-FI" altLang="uk-UA"/>
              <a:pPr/>
              <a:t>14</a:t>
            </a:fld>
            <a:endParaRPr lang="fi-FI" altLang="uk-UA"/>
          </a:p>
        </p:txBody>
      </p:sp>
      <p:sp>
        <p:nvSpPr>
          <p:cNvPr id="542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854613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8F3A78-3896-4032-932A-8151416BFF75}" type="slidenum">
              <a:rPr lang="fi-FI" altLang="uk-UA"/>
              <a:pPr/>
              <a:t>23</a:t>
            </a:fld>
            <a:endParaRPr lang="fi-FI" altLang="uk-UA"/>
          </a:p>
        </p:txBody>
      </p:sp>
      <p:sp>
        <p:nvSpPr>
          <p:cNvPr id="706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4100674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286A0E-219D-4B59-87A4-CBB2149FBC54}" type="slidenum">
              <a:rPr lang="fi-FI" altLang="uk-UA"/>
              <a:pPr/>
              <a:t>24</a:t>
            </a:fld>
            <a:endParaRPr lang="fi-FI" altLang="uk-UA"/>
          </a:p>
        </p:txBody>
      </p:sp>
      <p:sp>
        <p:nvSpPr>
          <p:cNvPr id="727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625790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4866C5-6A37-4282-A050-B8CF2240862A}" type="slidenum">
              <a:rPr lang="fi-FI" altLang="uk-UA"/>
              <a:pPr/>
              <a:t>25</a:t>
            </a:fld>
            <a:endParaRPr lang="fi-FI" altLang="uk-UA"/>
          </a:p>
        </p:txBody>
      </p:sp>
      <p:sp>
        <p:nvSpPr>
          <p:cNvPr id="737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545682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73E8EA-A915-492A-98A8-1F36B254A52D}" type="slidenum">
              <a:rPr lang="fi-FI" altLang="uk-UA"/>
              <a:pPr/>
              <a:t>26</a:t>
            </a:fld>
            <a:endParaRPr lang="fi-FI" altLang="uk-UA"/>
          </a:p>
        </p:txBody>
      </p:sp>
      <p:sp>
        <p:nvSpPr>
          <p:cNvPr id="747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694208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707953-5160-4526-B3ED-0BC506A3AAEE}" type="slidenum">
              <a:rPr lang="fi-FI" altLang="uk-UA"/>
              <a:pPr/>
              <a:t>27</a:t>
            </a:fld>
            <a:endParaRPr lang="fi-FI" altLang="uk-UA"/>
          </a:p>
        </p:txBody>
      </p:sp>
      <p:sp>
        <p:nvSpPr>
          <p:cNvPr id="757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40422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C875FA-F38E-40DE-B282-F0E120329449}" type="slidenum">
              <a:rPr lang="fi-FI" altLang="uk-UA"/>
              <a:pPr/>
              <a:t>28</a:t>
            </a:fld>
            <a:endParaRPr lang="fi-FI" altLang="uk-UA"/>
          </a:p>
        </p:txBody>
      </p:sp>
      <p:sp>
        <p:nvSpPr>
          <p:cNvPr id="768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990158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3A4283-761F-4F69-BF3D-3C0694673933}" type="slidenum">
              <a:rPr lang="fi-FI" altLang="uk-UA"/>
              <a:pPr/>
              <a:t>29</a:t>
            </a:fld>
            <a:endParaRPr lang="fi-FI" altLang="uk-UA"/>
          </a:p>
        </p:txBody>
      </p:sp>
      <p:sp>
        <p:nvSpPr>
          <p:cNvPr id="778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076746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F3AFF6-C93E-4011-8F23-6A73295D2A00}" type="slidenum">
              <a:rPr lang="fi-FI" altLang="uk-UA"/>
              <a:pPr/>
              <a:t>30</a:t>
            </a:fld>
            <a:endParaRPr lang="fi-FI" altLang="uk-UA"/>
          </a:p>
        </p:txBody>
      </p:sp>
      <p:sp>
        <p:nvSpPr>
          <p:cNvPr id="788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916729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6AEF5E-F3E5-4F0F-AE96-949003F2BE3A}" type="slidenum">
              <a:rPr lang="fi-FI" altLang="uk-UA"/>
              <a:pPr/>
              <a:t>31</a:t>
            </a:fld>
            <a:endParaRPr lang="fi-FI" altLang="uk-UA"/>
          </a:p>
        </p:txBody>
      </p:sp>
      <p:sp>
        <p:nvSpPr>
          <p:cNvPr id="798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514522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AB4292-4E21-41DF-B940-9D322E10E9A9}" type="slidenum">
              <a:rPr lang="fi-FI" altLang="uk-UA"/>
              <a:pPr/>
              <a:t>32</a:t>
            </a:fld>
            <a:endParaRPr lang="fi-FI" altLang="uk-UA"/>
          </a:p>
        </p:txBody>
      </p:sp>
      <p:sp>
        <p:nvSpPr>
          <p:cNvPr id="808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82251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3FF72D-BCED-498D-AEA7-EF2BB931952D}" type="slidenum">
              <a:rPr lang="fi-FI" altLang="uk-UA"/>
              <a:pPr/>
              <a:t>15</a:t>
            </a:fld>
            <a:endParaRPr lang="fi-FI" altLang="uk-UA"/>
          </a:p>
        </p:txBody>
      </p:sp>
      <p:sp>
        <p:nvSpPr>
          <p:cNvPr id="552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576739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1494C7-2CA1-4C9B-B465-2C120C1BA1DF}" type="slidenum">
              <a:rPr lang="fi-FI" altLang="uk-UA"/>
              <a:pPr/>
              <a:t>33</a:t>
            </a:fld>
            <a:endParaRPr lang="fi-FI" altLang="uk-UA"/>
          </a:p>
        </p:txBody>
      </p:sp>
      <p:sp>
        <p:nvSpPr>
          <p:cNvPr id="819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280940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E1EAD6-0689-462A-81B3-16CEF4D2AB3C}" type="slidenum">
              <a:rPr lang="fi-FI" altLang="uk-UA"/>
              <a:pPr/>
              <a:t>34</a:t>
            </a:fld>
            <a:endParaRPr lang="fi-FI" altLang="uk-UA"/>
          </a:p>
        </p:txBody>
      </p:sp>
      <p:sp>
        <p:nvSpPr>
          <p:cNvPr id="829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073571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92C599-F055-4DA1-B49C-22A0E1F2DE3F}" type="slidenum">
              <a:rPr lang="fi-FI" altLang="uk-UA"/>
              <a:pPr/>
              <a:t>35</a:t>
            </a:fld>
            <a:endParaRPr lang="fi-FI" altLang="uk-UA"/>
          </a:p>
        </p:txBody>
      </p:sp>
      <p:sp>
        <p:nvSpPr>
          <p:cNvPr id="839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762374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72FBE4-7441-4731-9BA5-33DEE0FA84F4}" type="slidenum">
              <a:rPr lang="fi-FI" altLang="uk-UA"/>
              <a:pPr/>
              <a:t>36</a:t>
            </a:fld>
            <a:endParaRPr lang="fi-FI" altLang="uk-UA"/>
          </a:p>
        </p:txBody>
      </p:sp>
      <p:sp>
        <p:nvSpPr>
          <p:cNvPr id="849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548718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06188E-339F-4CA0-B691-BE80CCD85381}" type="slidenum">
              <a:rPr lang="fi-FI" altLang="uk-UA"/>
              <a:pPr/>
              <a:t>37</a:t>
            </a:fld>
            <a:endParaRPr lang="fi-FI" altLang="uk-UA"/>
          </a:p>
        </p:txBody>
      </p:sp>
      <p:sp>
        <p:nvSpPr>
          <p:cNvPr id="860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372128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CDC79E-001A-4226-AA1D-B90D9EBC88BE}" type="slidenum">
              <a:rPr lang="fi-FI" altLang="uk-UA"/>
              <a:pPr/>
              <a:t>38</a:t>
            </a:fld>
            <a:endParaRPr lang="fi-FI" altLang="uk-UA"/>
          </a:p>
        </p:txBody>
      </p:sp>
      <p:sp>
        <p:nvSpPr>
          <p:cNvPr id="870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386986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38A055-12B1-4CB0-B2FF-35E2CC46DC83}" type="slidenum">
              <a:rPr lang="fi-FI" altLang="uk-UA"/>
              <a:pPr/>
              <a:t>39</a:t>
            </a:fld>
            <a:endParaRPr lang="fi-FI" altLang="uk-UA"/>
          </a:p>
        </p:txBody>
      </p:sp>
      <p:sp>
        <p:nvSpPr>
          <p:cNvPr id="880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85739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BE21A5D-A79D-4D1C-ADA1-3703BD277DFD}" type="slidenum">
              <a:rPr lang="fi-FI" altLang="uk-UA"/>
              <a:pPr/>
              <a:t>16</a:t>
            </a:fld>
            <a:endParaRPr lang="fi-FI" altLang="uk-UA"/>
          </a:p>
        </p:txBody>
      </p:sp>
      <p:sp>
        <p:nvSpPr>
          <p:cNvPr id="563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99828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B20531-8242-48F2-B30F-9FA0DADC44AE}" type="slidenum">
              <a:rPr lang="fi-FI" altLang="uk-UA"/>
              <a:pPr/>
              <a:t>17</a:t>
            </a:fld>
            <a:endParaRPr lang="fi-FI" altLang="uk-UA"/>
          </a:p>
        </p:txBody>
      </p:sp>
      <p:sp>
        <p:nvSpPr>
          <p:cNvPr id="573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97167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B00D86-DEA0-4C5C-A39A-6FE22DD034A8}" type="slidenum">
              <a:rPr lang="fi-FI" altLang="uk-UA"/>
              <a:pPr/>
              <a:t>18</a:t>
            </a:fld>
            <a:endParaRPr lang="fi-FI" altLang="uk-UA"/>
          </a:p>
        </p:txBody>
      </p:sp>
      <p:sp>
        <p:nvSpPr>
          <p:cNvPr id="583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265023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C45A9B-10F5-4FD8-BAC4-3C1EB6FF6E1A}" type="slidenum">
              <a:rPr lang="fi-FI" altLang="uk-UA"/>
              <a:pPr/>
              <a:t>19</a:t>
            </a:fld>
            <a:endParaRPr lang="fi-FI" altLang="uk-UA"/>
          </a:p>
        </p:txBody>
      </p:sp>
      <p:sp>
        <p:nvSpPr>
          <p:cNvPr id="614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75865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BB0B05-57CD-443F-9C9F-B52593149618}" type="slidenum">
              <a:rPr lang="fi-FI" altLang="uk-UA"/>
              <a:pPr/>
              <a:t>20</a:t>
            </a:fld>
            <a:endParaRPr lang="fi-FI" altLang="uk-UA"/>
          </a:p>
        </p:txBody>
      </p:sp>
      <p:sp>
        <p:nvSpPr>
          <p:cNvPr id="634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74489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0985EE-4294-4E24-813A-B4DB13005515}" type="slidenum">
              <a:rPr lang="fi-FI" altLang="uk-UA"/>
              <a:pPr/>
              <a:t>21</a:t>
            </a:fld>
            <a:endParaRPr lang="fi-FI" altLang="uk-UA"/>
          </a:p>
        </p:txBody>
      </p:sp>
      <p:sp>
        <p:nvSpPr>
          <p:cNvPr id="655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4137731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5A826F-EB6B-4A0F-9DD0-DA50D0561E97}" type="slidenum">
              <a:rPr lang="fi-FI" altLang="uk-UA"/>
              <a:pPr/>
              <a:t>22</a:t>
            </a:fld>
            <a:endParaRPr lang="fi-FI" altLang="uk-UA"/>
          </a:p>
        </p:txBody>
      </p:sp>
      <p:sp>
        <p:nvSpPr>
          <p:cNvPr id="696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26029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C85D-89BB-47F9-9588-4B384694BA0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BB3-3CDD-4B48-A978-5073C536B3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C85D-89BB-47F9-9588-4B384694BA0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BB3-3CDD-4B48-A978-5073C536B3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C85D-89BB-47F9-9588-4B384694BA0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BB3-3CDD-4B48-A978-5073C536B3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37EB0CC-4D48-4640-A7A2-745E2B4F344D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93180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C85D-89BB-47F9-9588-4B384694BA0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BB3-3CDD-4B48-A978-5073C536B3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C85D-89BB-47F9-9588-4B384694BA0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BB3-3CDD-4B48-A978-5073C536B3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C85D-89BB-47F9-9588-4B384694BA0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BB3-3CDD-4B48-A978-5073C536B3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C85D-89BB-47F9-9588-4B384694BA0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BB3-3CDD-4B48-A978-5073C536B3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C85D-89BB-47F9-9588-4B384694BA0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BB3-3CDD-4B48-A978-5073C536B3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C85D-89BB-47F9-9588-4B384694BA0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BB3-3CDD-4B48-A978-5073C536B3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C85D-89BB-47F9-9588-4B384694BA0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BB3-3CDD-4B48-A978-5073C536B3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C85D-89BB-47F9-9588-4B384694BA0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BB3-3CDD-4B48-A978-5073C536B3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C85D-89BB-47F9-9588-4B384694BA0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BBB3-3CDD-4B48-A978-5073C536B34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sz="8800" dirty="0" smtClean="0"/>
              <a:t>Основи реляційних БД</a:t>
            </a:r>
            <a:endParaRPr lang="ru-RU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03440" y="5805264"/>
            <a:ext cx="4240560" cy="769640"/>
          </a:xfrm>
        </p:spPr>
        <p:txBody>
          <a:bodyPr/>
          <a:lstStyle/>
          <a:p>
            <a:r>
              <a:rPr lang="ru-RU" dirty="0" err="1" smtClean="0"/>
              <a:t>Гарасимів</a:t>
            </a:r>
            <a:r>
              <a:rPr lang="ru-RU" dirty="0" smtClean="0"/>
              <a:t> Т.Г., 2016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Один до одного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556792"/>
            <a:ext cx="6592759" cy="362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0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Багато до багатьох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2007790"/>
            <a:ext cx="4380952" cy="9714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284984"/>
            <a:ext cx="6605781" cy="219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2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Зовнішній ключ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dirty="0"/>
              <a:t>Для забезпечення </a:t>
            </a:r>
            <a:r>
              <a:rPr lang="uk-UA" sz="2800" dirty="0" err="1" smtClean="0"/>
              <a:t>ссилочної</a:t>
            </a:r>
            <a:r>
              <a:rPr lang="uk-UA" sz="2800" dirty="0" smtClean="0"/>
              <a:t> </a:t>
            </a:r>
            <a:r>
              <a:rPr lang="uk-UA" sz="2800" dirty="0"/>
              <a:t>цілісності в дочірній таблиці створюється зовнішній ключ. У зовнішній ключ входять поля зв'язку дочірньої таблиці. Для </a:t>
            </a:r>
            <a:r>
              <a:rPr lang="uk-UA" sz="2800" dirty="0" err="1"/>
              <a:t>зв'язків</a:t>
            </a:r>
            <a:r>
              <a:rPr lang="uk-UA" sz="2800" dirty="0"/>
              <a:t> типу "</a:t>
            </a:r>
            <a:r>
              <a:rPr lang="uk-UA" sz="2800" dirty="0" smtClean="0"/>
              <a:t>один до багатьох" </a:t>
            </a:r>
            <a:r>
              <a:rPr lang="uk-UA" sz="2800" dirty="0"/>
              <a:t>зовнішній ключ за складом полів повинен збігатися з первинним ключем батьківської таблиці.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336033"/>
            <a:ext cx="7272808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4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060" y="188640"/>
            <a:ext cx="8229600" cy="1143000"/>
          </a:xfrm>
        </p:spPr>
        <p:txBody>
          <a:bodyPr/>
          <a:lstStyle/>
          <a:p>
            <a:r>
              <a:rPr lang="uk-UA" dirty="0" smtClean="0"/>
              <a:t>СУБД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0060" y="1331640"/>
            <a:ext cx="8229600" cy="48336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500" dirty="0"/>
              <a:t> Система </a:t>
            </a:r>
            <a:r>
              <a:rPr lang="ru-RU" sz="2500" dirty="0" err="1"/>
              <a:t>управління</a:t>
            </a:r>
            <a:r>
              <a:rPr lang="ru-RU" sz="2500" dirty="0"/>
              <a:t> базами </a:t>
            </a:r>
            <a:r>
              <a:rPr lang="ru-RU" sz="2500" dirty="0" err="1"/>
              <a:t>даних</a:t>
            </a:r>
            <a:r>
              <a:rPr lang="ru-RU" sz="2500" dirty="0"/>
              <a:t> (СУБД) - </a:t>
            </a:r>
            <a:r>
              <a:rPr lang="ru-RU" sz="2500" dirty="0" err="1"/>
              <a:t>це</a:t>
            </a:r>
            <a:r>
              <a:rPr lang="ru-RU" sz="2500" dirty="0"/>
              <a:t> комплекс </a:t>
            </a:r>
            <a:r>
              <a:rPr lang="ru-RU" sz="2500" dirty="0" err="1"/>
              <a:t>програмних</a:t>
            </a:r>
            <a:r>
              <a:rPr lang="ru-RU" sz="2500" dirty="0"/>
              <a:t> і </a:t>
            </a:r>
            <a:r>
              <a:rPr lang="ru-RU" sz="2500" dirty="0" err="1"/>
              <a:t>мовних</a:t>
            </a:r>
            <a:r>
              <a:rPr lang="ru-RU" sz="2500" dirty="0"/>
              <a:t> </a:t>
            </a:r>
            <a:r>
              <a:rPr lang="ru-RU" sz="2500" dirty="0" err="1"/>
              <a:t>засобів</a:t>
            </a:r>
            <a:r>
              <a:rPr lang="ru-RU" sz="2500" dirty="0"/>
              <a:t>, </a:t>
            </a:r>
            <a:r>
              <a:rPr lang="ru-RU" sz="2500" dirty="0" err="1"/>
              <a:t>необхідних</a:t>
            </a:r>
            <a:r>
              <a:rPr lang="ru-RU" sz="2500" dirty="0"/>
              <a:t> для </a:t>
            </a:r>
            <a:r>
              <a:rPr lang="ru-RU" sz="2500" dirty="0" err="1"/>
              <a:t>створення</a:t>
            </a:r>
            <a:r>
              <a:rPr lang="ru-RU" sz="2500" dirty="0"/>
              <a:t> баз </a:t>
            </a:r>
            <a:r>
              <a:rPr lang="ru-RU" sz="2500" dirty="0" err="1"/>
              <a:t>даних</a:t>
            </a:r>
            <a:r>
              <a:rPr lang="ru-RU" sz="2500" dirty="0"/>
              <a:t>, </a:t>
            </a:r>
            <a:r>
              <a:rPr lang="ru-RU" sz="2500" dirty="0" err="1"/>
              <a:t>підтримання</a:t>
            </a:r>
            <a:r>
              <a:rPr lang="ru-RU" sz="2500" dirty="0"/>
              <a:t> </a:t>
            </a:r>
            <a:r>
              <a:rPr lang="ru-RU" sz="2500" dirty="0" err="1"/>
              <a:t>їх</a:t>
            </a:r>
            <a:r>
              <a:rPr lang="ru-RU" sz="2500" dirty="0"/>
              <a:t> в актуальному </a:t>
            </a:r>
            <a:r>
              <a:rPr lang="ru-RU" sz="2500" dirty="0" err="1"/>
              <a:t>стані</a:t>
            </a:r>
            <a:r>
              <a:rPr lang="ru-RU" sz="2500" dirty="0"/>
              <a:t> та </a:t>
            </a:r>
            <a:r>
              <a:rPr lang="ru-RU" sz="2500" dirty="0" err="1"/>
              <a:t>організації</a:t>
            </a:r>
            <a:r>
              <a:rPr lang="ru-RU" sz="2500" dirty="0"/>
              <a:t> </a:t>
            </a:r>
            <a:r>
              <a:rPr lang="ru-RU" sz="2500" dirty="0" err="1"/>
              <a:t>пошуку</a:t>
            </a:r>
            <a:r>
              <a:rPr lang="ru-RU" sz="2500" dirty="0"/>
              <a:t> в них </a:t>
            </a:r>
            <a:r>
              <a:rPr lang="ru-RU" sz="2500" dirty="0" err="1"/>
              <a:t>необхідної</a:t>
            </a:r>
            <a:r>
              <a:rPr lang="ru-RU" sz="2500" dirty="0"/>
              <a:t> </a:t>
            </a:r>
            <a:r>
              <a:rPr lang="ru-RU" sz="2500" dirty="0" err="1"/>
              <a:t>інформації</a:t>
            </a:r>
            <a:r>
              <a:rPr lang="ru-RU" sz="2500" dirty="0" smtClean="0"/>
              <a:t>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en-US" sz="2100" b="1" dirty="0" smtClean="0"/>
              <a:t>InterBase</a:t>
            </a:r>
            <a:endParaRPr lang="uk-UA" sz="2100" b="1" dirty="0" smtClean="0"/>
          </a:p>
          <a:p>
            <a:pPr marL="0" indent="0">
              <a:buNone/>
            </a:pPr>
            <a:r>
              <a:rPr lang="en-US" sz="2100" b="1" dirty="0"/>
              <a:t>Microsoft Access </a:t>
            </a:r>
            <a:endParaRPr lang="uk-UA" sz="2100" b="1" dirty="0" smtClean="0"/>
          </a:p>
          <a:p>
            <a:pPr marL="0" indent="0">
              <a:buNone/>
            </a:pPr>
            <a:r>
              <a:rPr lang="en-US" sz="2100" b="1" dirty="0"/>
              <a:t>Microsoft SQL Server </a:t>
            </a:r>
            <a:endParaRPr lang="uk-UA" sz="2100" b="1" dirty="0" smtClean="0"/>
          </a:p>
          <a:p>
            <a:pPr marL="0" indent="0">
              <a:buNone/>
            </a:pPr>
            <a:r>
              <a:rPr lang="en-US" sz="2100" b="1" dirty="0" smtClean="0"/>
              <a:t>MySQL</a:t>
            </a:r>
            <a:endParaRPr lang="uk-UA" sz="2100" b="1" dirty="0" smtClean="0"/>
          </a:p>
          <a:p>
            <a:pPr marL="0" indent="0">
              <a:buNone/>
            </a:pPr>
            <a:r>
              <a:rPr lang="en-US" sz="2100" b="1" dirty="0"/>
              <a:t>Oracle </a:t>
            </a:r>
            <a:r>
              <a:rPr lang="en-US" sz="2100" b="1" dirty="0" smtClean="0"/>
              <a:t>Database</a:t>
            </a:r>
            <a:endParaRPr lang="uk-UA" sz="2100" b="1" dirty="0" smtClean="0"/>
          </a:p>
          <a:p>
            <a:pPr marL="0" indent="0">
              <a:buNone/>
            </a:pPr>
            <a:r>
              <a:rPr lang="en-US" sz="2100" b="1" dirty="0" err="1" smtClean="0"/>
              <a:t>PostgreSQL</a:t>
            </a:r>
            <a:endParaRPr lang="uk-UA" sz="2100" b="1" dirty="0" smtClean="0"/>
          </a:p>
          <a:p>
            <a:pPr marL="0" indent="0">
              <a:buNone/>
            </a:pPr>
            <a:r>
              <a:rPr lang="en-US" sz="2100" b="1" dirty="0" smtClean="0"/>
              <a:t>SQLite</a:t>
            </a:r>
            <a:endParaRPr lang="uk-UA" sz="2100" b="1" dirty="0" smtClean="0"/>
          </a:p>
          <a:p>
            <a:pPr marL="0" indent="0">
              <a:buNone/>
            </a:pPr>
            <a:r>
              <a:rPr lang="en-US" sz="2100" b="1" dirty="0"/>
              <a:t>Visual </a:t>
            </a:r>
            <a:r>
              <a:rPr lang="en-US" sz="2100" b="1" dirty="0" err="1"/>
              <a:t>Foxpro</a:t>
            </a:r>
            <a:r>
              <a:rPr lang="en-US" sz="2100" b="1" dirty="0"/>
              <a:t> </a:t>
            </a:r>
            <a:endParaRPr lang="uk-UA" sz="2100" b="1" dirty="0" smtClean="0"/>
          </a:p>
          <a:p>
            <a:pPr marL="0" indent="0">
              <a:buNone/>
            </a:pPr>
            <a:endParaRPr lang="uk-UA" sz="2100" b="1" dirty="0"/>
          </a:p>
          <a:p>
            <a:pPr marL="0" indent="0" algn="ctr">
              <a:buNone/>
            </a:pPr>
            <a:r>
              <a:rPr lang="en-US" sz="2100" b="1" dirty="0"/>
              <a:t>http://</a:t>
            </a:r>
            <a:r>
              <a:rPr lang="en-US" sz="2100" b="1" dirty="0" smtClean="0"/>
              <a:t>sqlfiddle.com</a:t>
            </a:r>
            <a:endParaRPr lang="ru-RU" sz="2500" dirty="0" smtClean="0"/>
          </a:p>
          <a:p>
            <a:pPr marL="0" indent="0">
              <a:buNone/>
            </a:pPr>
            <a:endParaRPr lang="uk-UA" sz="2500" dirty="0"/>
          </a:p>
        </p:txBody>
      </p:sp>
    </p:spTree>
    <p:extLst>
      <p:ext uri="{BB962C8B-B14F-4D97-AF65-F5344CB8AC3E}">
        <p14:creationId xmlns:p14="http://schemas.microsoft.com/office/powerpoint/2010/main" val="45486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524709F-32AD-41F7-8189-6BA9F2B50080}" type="slidenum">
              <a:rPr lang="fi-FI" altLang="uk-UA"/>
              <a:pPr/>
              <a:t>14</a:t>
            </a:fld>
            <a:endParaRPr lang="fi-FI" altLang="uk-UA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тип</a:t>
            </a:r>
            <a:r>
              <a:rPr lang="uk-UA" altLang="uk-UA" dirty="0" smtClean="0"/>
              <a:t>и</a:t>
            </a:r>
            <a:r>
              <a:rPr lang="fi-FI" altLang="uk-UA" dirty="0" smtClean="0"/>
              <a:t> дан</a:t>
            </a:r>
            <a:r>
              <a:rPr lang="uk-UA" altLang="uk-UA" dirty="0" err="1" smtClean="0"/>
              <a:t>их</a:t>
            </a:r>
            <a:endParaRPr lang="fi-FI" altLang="uk-UA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4801" y="1391401"/>
            <a:ext cx="8228160" cy="5140800"/>
          </a:xfrm>
          <a:ln/>
        </p:spPr>
        <p:txBody>
          <a:bodyPr/>
          <a:lstStyle/>
          <a:p>
            <a:pPr marL="0" indent="0" algn="just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uk-UA" altLang="uk-UA" sz="3810" b="1" i="1" dirty="0"/>
              <a:t>Цілі числа</a:t>
            </a:r>
            <a:r>
              <a:rPr lang="fi-FI" altLang="uk-UA" sz="3810" b="1" i="1" dirty="0" smtClean="0"/>
              <a:t>:</a:t>
            </a:r>
            <a:endParaRPr lang="uk-UA" altLang="uk-UA" sz="3810" b="1" i="1" dirty="0" smtClean="0"/>
          </a:p>
          <a:p>
            <a:pPr marL="0" indent="0" algn="just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fi-FI" altLang="uk-UA" sz="3810" b="1" i="1" dirty="0"/>
          </a:p>
          <a:p>
            <a:pPr>
              <a:buClr>
                <a:srgbClr val="000000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/>
              <a:t>TINYINT</a:t>
            </a:r>
            <a:r>
              <a:rPr lang="fi-FI" altLang="uk-UA" sz="3810" dirty="0"/>
              <a:t> — 1 байт, -128..127 (0..255);</a:t>
            </a:r>
          </a:p>
          <a:p>
            <a:pPr>
              <a:buClr>
                <a:srgbClr val="000000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/>
              <a:t>SMALLINT</a:t>
            </a:r>
            <a:r>
              <a:rPr lang="fi-FI" altLang="uk-UA" sz="3810" dirty="0"/>
              <a:t> — 2 байт</a:t>
            </a:r>
            <a:r>
              <a:rPr lang="uk-UA" altLang="uk-UA" sz="3810" dirty="0"/>
              <a:t>и</a:t>
            </a:r>
            <a:r>
              <a:rPr lang="fi-FI" altLang="uk-UA" sz="3810" dirty="0"/>
              <a:t>, -32768..32767;</a:t>
            </a:r>
          </a:p>
          <a:p>
            <a:pPr>
              <a:buClr>
                <a:srgbClr val="000000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/>
              <a:t>MEDIUMINT</a:t>
            </a:r>
            <a:r>
              <a:rPr lang="fi-FI" altLang="uk-UA" sz="3810" dirty="0"/>
              <a:t>  — 3 байт</a:t>
            </a:r>
            <a:r>
              <a:rPr lang="uk-UA" altLang="uk-UA" sz="3810" dirty="0"/>
              <a:t>и</a:t>
            </a:r>
            <a:r>
              <a:rPr lang="fi-FI" altLang="uk-UA" sz="3810" dirty="0"/>
              <a:t>;</a:t>
            </a:r>
          </a:p>
          <a:p>
            <a:pPr>
              <a:buClr>
                <a:srgbClr val="000000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/>
              <a:t>INT</a:t>
            </a:r>
            <a:r>
              <a:rPr lang="fi-FI" altLang="uk-UA" sz="3810" dirty="0"/>
              <a:t> — 4 байт</a:t>
            </a:r>
            <a:r>
              <a:rPr lang="uk-UA" altLang="uk-UA" sz="3810" dirty="0"/>
              <a:t>и</a:t>
            </a:r>
            <a:r>
              <a:rPr lang="fi-FI" altLang="uk-UA" sz="3810" dirty="0"/>
              <a:t>;</a:t>
            </a:r>
          </a:p>
          <a:p>
            <a:pPr>
              <a:buClr>
                <a:srgbClr val="000000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/>
              <a:t>BIGINT</a:t>
            </a:r>
            <a:r>
              <a:rPr lang="fi-FI" altLang="uk-UA" sz="3810" dirty="0"/>
              <a:t> — 8 байт.</a:t>
            </a:r>
          </a:p>
        </p:txBody>
      </p:sp>
    </p:spTree>
    <p:extLst>
      <p:ext uri="{BB962C8B-B14F-4D97-AF65-F5344CB8AC3E}">
        <p14:creationId xmlns:p14="http://schemas.microsoft.com/office/powerpoint/2010/main" val="732563722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C8F04FC-7CB0-4ADF-B87C-9CF21FEBC604}" type="slidenum">
              <a:rPr lang="fi-FI" altLang="uk-UA"/>
              <a:pPr/>
              <a:t>15</a:t>
            </a:fld>
            <a:endParaRPr lang="fi-FI" altLang="uk-UA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тип</a:t>
            </a:r>
            <a:r>
              <a:rPr lang="uk-UA" altLang="uk-UA" dirty="0" smtClean="0"/>
              <a:t>и</a:t>
            </a:r>
            <a:r>
              <a:rPr lang="fi-FI" altLang="uk-UA" dirty="0" smtClean="0"/>
              <a:t> дан</a:t>
            </a:r>
            <a:r>
              <a:rPr lang="uk-UA" altLang="uk-UA" dirty="0" err="1" smtClean="0"/>
              <a:t>их</a:t>
            </a:r>
            <a:endParaRPr lang="fi-FI" altLang="uk-UA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4443840"/>
          </a:xfrm>
          <a:ln/>
        </p:spPr>
        <p:txBody>
          <a:bodyPr/>
          <a:lstStyle/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uk-UA" altLang="uk-UA" sz="3810" dirty="0"/>
              <a:t>Дробові</a:t>
            </a:r>
            <a:r>
              <a:rPr lang="fi-FI" altLang="uk-UA" sz="3810" dirty="0"/>
              <a:t> числа</a:t>
            </a:r>
            <a:r>
              <a:rPr lang="fi-FI" altLang="uk-UA" sz="3810" dirty="0" smtClean="0"/>
              <a:t>:</a:t>
            </a:r>
            <a:endParaRPr lang="uk-UA" altLang="uk-UA" sz="3810" dirty="0" smtClean="0"/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fi-FI" altLang="uk-UA" sz="3810" dirty="0"/>
          </a:p>
          <a:p>
            <a:pPr marL="963186" lvl="1" indent="-571500" algn="just"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/>
              <a:t> FLOAT</a:t>
            </a:r>
            <a:r>
              <a:rPr lang="fi-FI" altLang="uk-UA" sz="3810" dirty="0"/>
              <a:t> (4 байт</a:t>
            </a:r>
            <a:r>
              <a:rPr lang="uk-UA" altLang="uk-UA" sz="3810" dirty="0"/>
              <a:t>и</a:t>
            </a:r>
            <a:r>
              <a:rPr lang="fi-FI" altLang="uk-UA" sz="3810" dirty="0"/>
              <a:t>);</a:t>
            </a:r>
          </a:p>
          <a:p>
            <a:pPr marL="963186" lvl="1" indent="-571500"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/>
              <a:t> DOUBLE</a:t>
            </a:r>
            <a:r>
              <a:rPr lang="fi-FI" altLang="uk-UA" sz="3810" dirty="0"/>
              <a:t> (8 байт).</a:t>
            </a:r>
          </a:p>
        </p:txBody>
      </p:sp>
    </p:spTree>
    <p:extLst>
      <p:ext uri="{BB962C8B-B14F-4D97-AF65-F5344CB8AC3E}">
        <p14:creationId xmlns:p14="http://schemas.microsoft.com/office/powerpoint/2010/main" val="25188525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F04FDF0-C23B-49FE-AB08-A9C4775D307C}" type="slidenum">
              <a:rPr lang="fi-FI" altLang="uk-UA"/>
              <a:pPr/>
              <a:t>16</a:t>
            </a:fld>
            <a:endParaRPr lang="fi-FI" altLang="uk-UA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тип</a:t>
            </a:r>
            <a:r>
              <a:rPr lang="uk-UA" altLang="uk-UA" dirty="0" smtClean="0"/>
              <a:t>и</a:t>
            </a:r>
            <a:r>
              <a:rPr lang="fi-FI" altLang="uk-UA" dirty="0" smtClean="0"/>
              <a:t> дан</a:t>
            </a:r>
            <a:r>
              <a:rPr lang="uk-UA" altLang="uk-UA" dirty="0" err="1" smtClean="0"/>
              <a:t>их</a:t>
            </a:r>
            <a:endParaRPr lang="fi-FI" altLang="uk-UA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2721" y="1306441"/>
            <a:ext cx="8652960" cy="5303520"/>
          </a:xfrm>
          <a:ln/>
        </p:spPr>
        <p:txBody>
          <a:bodyPr>
            <a:normAutofit/>
          </a:bodyPr>
          <a:lstStyle/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uk-UA" altLang="uk-UA" sz="3810" dirty="0" smtClean="0"/>
              <a:t>Рядки</a:t>
            </a:r>
            <a:r>
              <a:rPr lang="fi-FI" altLang="uk-UA" sz="3810" dirty="0" smtClean="0"/>
              <a:t>:</a:t>
            </a:r>
            <a:endParaRPr lang="fi-FI" altLang="uk-UA" sz="3810" dirty="0"/>
          </a:p>
          <a:p>
            <a:pPr>
              <a:buClr>
                <a:srgbClr val="000000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fi-FI" altLang="uk-UA" sz="3810" b="1" dirty="0"/>
              <a:t> CHAR</a:t>
            </a:r>
            <a:r>
              <a:rPr lang="fi-FI" altLang="uk-UA" sz="3810" dirty="0"/>
              <a:t>  — </a:t>
            </a:r>
            <a:r>
              <a:rPr lang="fi-FI" altLang="uk-UA" sz="3810" dirty="0" smtClean="0"/>
              <a:t>допо</a:t>
            </a:r>
            <a:r>
              <a:rPr lang="uk-UA" altLang="uk-UA" sz="3810" dirty="0" err="1" smtClean="0"/>
              <a:t>вняє</a:t>
            </a:r>
            <a:r>
              <a:rPr lang="fi-FI" altLang="uk-UA" sz="3810" dirty="0" smtClean="0"/>
              <a:t> </a:t>
            </a:r>
            <a:r>
              <a:rPr lang="fi-FI" altLang="uk-UA" sz="3810" dirty="0"/>
              <a:t>до «</a:t>
            </a:r>
            <a:r>
              <a:rPr lang="fi-FI" altLang="uk-UA" sz="3810" dirty="0" smtClean="0"/>
              <a:t>ширин</a:t>
            </a:r>
            <a:r>
              <a:rPr lang="uk-UA" altLang="uk-UA" sz="3810" dirty="0" smtClean="0"/>
              <a:t>и</a:t>
            </a:r>
            <a:r>
              <a:rPr lang="fi-FI" altLang="uk-UA" sz="3810" dirty="0" smtClean="0"/>
              <a:t>»;</a:t>
            </a:r>
            <a:endParaRPr lang="fi-FI" altLang="uk-UA" sz="3810" dirty="0"/>
          </a:p>
          <a:p>
            <a:pPr>
              <a:buClr>
                <a:srgbClr val="000000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fi-FI" altLang="uk-UA" sz="3810" b="1" dirty="0"/>
              <a:t> VARCHAR</a:t>
            </a:r>
            <a:r>
              <a:rPr lang="fi-FI" altLang="uk-UA" sz="3810" dirty="0"/>
              <a:t> — </a:t>
            </a:r>
            <a:r>
              <a:rPr lang="uk-UA" altLang="uk-UA" sz="3810" dirty="0" smtClean="0"/>
              <a:t>використовує</a:t>
            </a:r>
            <a:r>
              <a:rPr lang="fi-FI" altLang="uk-UA" sz="3810" dirty="0" smtClean="0"/>
              <a:t> м</a:t>
            </a:r>
            <a:r>
              <a:rPr lang="uk-UA" altLang="uk-UA" sz="3810" dirty="0" err="1" smtClean="0"/>
              <a:t>інімум</a:t>
            </a:r>
            <a:r>
              <a:rPr lang="fi-FI" altLang="uk-UA" sz="3810" dirty="0" smtClean="0"/>
              <a:t>;</a:t>
            </a:r>
            <a:endParaRPr lang="fi-FI" altLang="uk-UA" sz="3810" dirty="0"/>
          </a:p>
          <a:p>
            <a:pPr>
              <a:buClr>
                <a:srgbClr val="000000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fi-FI" altLang="uk-UA" sz="3810" dirty="0"/>
              <a:t> (</a:t>
            </a:r>
            <a:r>
              <a:rPr lang="fi-FI" altLang="uk-UA" sz="3810" b="1" dirty="0"/>
              <a:t>TINY|MEDIUM|LONG)BLOB</a:t>
            </a:r>
            <a:r>
              <a:rPr lang="fi-FI" altLang="uk-UA" sz="3810" dirty="0"/>
              <a:t> — </a:t>
            </a:r>
            <a:r>
              <a:rPr lang="fi-FI" altLang="uk-UA" sz="3810" dirty="0" smtClean="0"/>
              <a:t>б</a:t>
            </a:r>
            <a:r>
              <a:rPr lang="uk-UA" altLang="uk-UA" sz="3810" dirty="0" smtClean="0"/>
              <a:t>і</a:t>
            </a:r>
            <a:r>
              <a:rPr lang="fi-FI" altLang="uk-UA" sz="3810" dirty="0" smtClean="0"/>
              <a:t>нар</a:t>
            </a:r>
            <a:r>
              <a:rPr lang="uk-UA" altLang="uk-UA" sz="3810" dirty="0" smtClean="0"/>
              <a:t>ні дані</a:t>
            </a:r>
            <a:r>
              <a:rPr lang="fi-FI" altLang="uk-UA" sz="3810" dirty="0" smtClean="0"/>
              <a:t>;</a:t>
            </a:r>
            <a:endParaRPr lang="fi-FI" altLang="uk-UA" sz="3810" dirty="0"/>
          </a:p>
          <a:p>
            <a:pPr>
              <a:buClr>
                <a:srgbClr val="000000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fi-FI" altLang="uk-UA" sz="3810" b="1" dirty="0"/>
              <a:t> TEXT</a:t>
            </a:r>
            <a:r>
              <a:rPr lang="fi-FI" altLang="uk-UA" sz="3810" dirty="0"/>
              <a:t> — </a:t>
            </a:r>
            <a:r>
              <a:rPr lang="fi-FI" altLang="uk-UA" sz="3810" dirty="0" smtClean="0"/>
              <a:t>текстов</a:t>
            </a:r>
            <a:r>
              <a:rPr lang="uk-UA" altLang="uk-UA" sz="3810" dirty="0"/>
              <a:t>і</a:t>
            </a:r>
            <a:r>
              <a:rPr lang="fi-FI" altLang="uk-UA" sz="3810" dirty="0" smtClean="0"/>
              <a:t> дан</a:t>
            </a:r>
            <a:r>
              <a:rPr lang="uk-UA" altLang="uk-UA" sz="3810" dirty="0" smtClean="0"/>
              <a:t>і</a:t>
            </a:r>
            <a:r>
              <a:rPr lang="uk-UA" altLang="uk-UA" sz="3810" dirty="0"/>
              <a:t>.</a:t>
            </a:r>
            <a:endParaRPr lang="fi-FI" altLang="uk-UA" sz="3810" dirty="0"/>
          </a:p>
        </p:txBody>
      </p:sp>
    </p:spTree>
    <p:extLst>
      <p:ext uri="{BB962C8B-B14F-4D97-AF65-F5344CB8AC3E}">
        <p14:creationId xmlns:p14="http://schemas.microsoft.com/office/powerpoint/2010/main" val="1291427150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7975DE8-186A-4E2D-9FD7-54528ED88944}" type="slidenum">
              <a:rPr lang="fi-FI" altLang="uk-UA"/>
              <a:pPr/>
              <a:t>17</a:t>
            </a:fld>
            <a:endParaRPr lang="fi-FI" altLang="uk-UA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тип</a:t>
            </a:r>
            <a:r>
              <a:rPr lang="uk-UA" altLang="uk-UA" dirty="0" smtClean="0"/>
              <a:t>и</a:t>
            </a:r>
            <a:r>
              <a:rPr lang="fi-FI" altLang="uk-UA" dirty="0" smtClean="0"/>
              <a:t> дан</a:t>
            </a:r>
            <a:r>
              <a:rPr lang="uk-UA" altLang="uk-UA" dirty="0" err="1" smtClean="0"/>
              <a:t>их</a:t>
            </a:r>
            <a:endParaRPr lang="fi-FI" altLang="uk-UA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4443840"/>
          </a:xfrm>
          <a:ln/>
        </p:spPr>
        <p:txBody>
          <a:bodyPr/>
          <a:lstStyle/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uk-UA" altLang="uk-UA" sz="3810" dirty="0" smtClean="0"/>
              <a:t>Інші</a:t>
            </a:r>
            <a:r>
              <a:rPr lang="fi-FI" altLang="uk-UA" sz="3810" dirty="0" smtClean="0"/>
              <a:t>:</a:t>
            </a:r>
            <a:endParaRPr lang="fi-FI" altLang="uk-UA" sz="3810" dirty="0"/>
          </a:p>
          <a:p>
            <a:pPr>
              <a:buClr>
                <a:srgbClr val="000000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/>
              <a:t> BOOL</a:t>
            </a:r>
            <a:r>
              <a:rPr lang="fi-FI" altLang="uk-UA" sz="3810" dirty="0"/>
              <a:t>, </a:t>
            </a:r>
            <a:r>
              <a:rPr lang="fi-FI" altLang="uk-UA" sz="3810" b="1" dirty="0"/>
              <a:t>BOOLEAN</a:t>
            </a:r>
            <a:r>
              <a:rPr lang="fi-FI" altLang="uk-UA" sz="3810" dirty="0"/>
              <a:t>;</a:t>
            </a:r>
          </a:p>
          <a:p>
            <a:pPr>
              <a:buClr>
                <a:srgbClr val="000000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/>
              <a:t> SERIAL</a:t>
            </a:r>
            <a:r>
              <a:rPr lang="fi-FI" altLang="uk-UA" sz="3810" dirty="0"/>
              <a:t> — BIGINT UNSIGNED NOT NULL AUTO_INCREMENT UNIQUE;</a:t>
            </a:r>
          </a:p>
          <a:p>
            <a:pPr>
              <a:buClr>
                <a:srgbClr val="000000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/>
              <a:t> DATETIME</a:t>
            </a:r>
            <a:r>
              <a:rPr lang="fi-FI" altLang="uk-UA" sz="3810" dirty="0"/>
              <a:t>, </a:t>
            </a:r>
            <a:r>
              <a:rPr lang="fi-FI" altLang="uk-UA" sz="3810" b="1" dirty="0"/>
              <a:t>DATE</a:t>
            </a:r>
            <a:r>
              <a:rPr lang="fi-FI" altLang="uk-UA" sz="3810" dirty="0"/>
              <a:t>, </a:t>
            </a:r>
            <a:r>
              <a:rPr lang="fi-FI" altLang="uk-UA" sz="3810" b="1" dirty="0"/>
              <a:t>TIMESTAMP</a:t>
            </a:r>
            <a:r>
              <a:rPr lang="fi-FI" altLang="uk-UA" sz="3810" dirty="0"/>
              <a:t>, </a:t>
            </a:r>
            <a:r>
              <a:rPr lang="fi-FI" altLang="uk-UA" sz="3810" b="1" dirty="0"/>
              <a:t>TIME</a:t>
            </a:r>
            <a:r>
              <a:rPr lang="fi-FI" altLang="uk-UA" sz="3810" dirty="0"/>
              <a:t>, </a:t>
            </a:r>
            <a:r>
              <a:rPr lang="fi-FI" altLang="uk-UA" sz="3810" b="1" dirty="0"/>
              <a:t>YEAR</a:t>
            </a:r>
            <a:r>
              <a:rPr lang="fi-FI" altLang="uk-UA" sz="381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174778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4F13B2-4BF4-4FDD-B0F4-57F9C921A21D}" type="slidenum">
              <a:rPr lang="fi-FI" altLang="uk-UA"/>
              <a:pPr/>
              <a:t>18</a:t>
            </a:fld>
            <a:endParaRPr lang="fi-FI" altLang="uk-UA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команд</a:t>
            </a:r>
            <a:r>
              <a:rPr lang="uk-UA" altLang="uk-UA" dirty="0" smtClean="0"/>
              <a:t>и</a:t>
            </a:r>
            <a:endParaRPr lang="fi-FI" altLang="uk-UA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523360" cy="5283360"/>
          </a:xfrm>
          <a:ln/>
        </p:spPr>
        <p:txBody>
          <a:bodyPr/>
          <a:lstStyle/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 smtClean="0"/>
              <a:t>Баз</a:t>
            </a:r>
            <a:r>
              <a:rPr lang="uk-UA" altLang="uk-UA" sz="3810" b="1" dirty="0" smtClean="0"/>
              <a:t>и</a:t>
            </a:r>
            <a:r>
              <a:rPr lang="fi-FI" altLang="uk-UA" sz="3810" b="1" dirty="0" smtClean="0"/>
              <a:t> дан</a:t>
            </a:r>
            <a:r>
              <a:rPr lang="uk-UA" altLang="uk-UA" sz="3810" b="1" dirty="0" smtClean="0"/>
              <a:t>и</a:t>
            </a:r>
            <a:r>
              <a:rPr lang="fi-FI" altLang="uk-UA" sz="3810" b="1" dirty="0" smtClean="0"/>
              <a:t>х</a:t>
            </a:r>
            <a:r>
              <a:rPr lang="fi-FI" altLang="uk-UA" sz="3810" b="1" dirty="0"/>
              <a:t>: </a:t>
            </a:r>
            <a:r>
              <a:rPr lang="uk-UA" altLang="uk-UA" sz="3810" b="1" dirty="0" smtClean="0"/>
              <a:t>створення</a:t>
            </a:r>
            <a:endParaRPr lang="fi-FI" altLang="uk-UA" sz="3810" b="1" dirty="0"/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fi-FI" altLang="uk-UA" sz="3810" b="1" dirty="0"/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uk-UA" sz="4173" b="1" dirty="0">
                <a:latin typeface="Courier New" panose="02070309020205020404" pitchFamily="49" charset="0"/>
              </a:rPr>
              <a:t>CREATE DATABASE `</a:t>
            </a:r>
            <a:r>
              <a:rPr lang="en-US" altLang="uk-UA" sz="4173" b="1" dirty="0" err="1">
                <a:latin typeface="Courier New" panose="02070309020205020404" pitchFamily="49" charset="0"/>
              </a:rPr>
              <a:t>db_name</a:t>
            </a:r>
            <a:r>
              <a:rPr lang="en-US" altLang="uk-UA" sz="4173" b="1" dirty="0">
                <a:latin typeface="Courier New" panose="02070309020205020404" pitchFamily="49" charset="0"/>
              </a:rPr>
              <a:t>`;</a:t>
            </a:r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uk-UA" sz="3266" dirty="0"/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uk-UA" sz="3266" dirty="0"/>
              <a:t>* MySQL </a:t>
            </a:r>
            <a:r>
              <a:rPr lang="uk-UA" altLang="uk-UA" sz="3266" dirty="0" smtClean="0"/>
              <a:t>дозволяє</a:t>
            </a:r>
            <a:r>
              <a:rPr lang="en-US" altLang="uk-UA" sz="3266" dirty="0" smtClean="0"/>
              <a:t> с</a:t>
            </a:r>
            <a:r>
              <a:rPr lang="uk-UA" altLang="uk-UA" sz="3266" dirty="0" err="1" smtClean="0"/>
              <a:t>творювати</a:t>
            </a:r>
            <a:r>
              <a:rPr lang="en-US" altLang="uk-UA" sz="3266" dirty="0" smtClean="0"/>
              <a:t> </a:t>
            </a:r>
            <a:r>
              <a:rPr lang="en-US" altLang="uk-UA" sz="3266" dirty="0"/>
              <a:t>БД с </a:t>
            </a:r>
            <a:r>
              <a:rPr lang="en-US" altLang="uk-UA" sz="3266" dirty="0" err="1" smtClean="0"/>
              <a:t>кири</a:t>
            </a:r>
            <a:r>
              <a:rPr lang="uk-UA" altLang="uk-UA" sz="3266" dirty="0" err="1" smtClean="0"/>
              <a:t>личними</a:t>
            </a:r>
            <a:r>
              <a:rPr lang="en-US" altLang="uk-UA" sz="3266" dirty="0" smtClean="0"/>
              <a:t> </a:t>
            </a:r>
            <a:r>
              <a:rPr lang="en-US" altLang="uk-UA" sz="3266" dirty="0"/>
              <a:t>и </a:t>
            </a:r>
            <a:r>
              <a:rPr lang="en-US" altLang="uk-UA" sz="3266" dirty="0" err="1"/>
              <a:t>спец</a:t>
            </a:r>
            <a:r>
              <a:rPr lang="en-US" altLang="uk-UA" sz="3266" dirty="0"/>
              <a:t>. </a:t>
            </a:r>
            <a:r>
              <a:rPr lang="en-US" altLang="uk-UA" sz="3266" dirty="0" err="1"/>
              <a:t>символами</a:t>
            </a:r>
            <a:r>
              <a:rPr lang="en-US" altLang="uk-UA" sz="3266" dirty="0"/>
              <a:t> в </a:t>
            </a:r>
            <a:r>
              <a:rPr lang="en-US" altLang="uk-UA" sz="3266" dirty="0" err="1" smtClean="0"/>
              <a:t>назв</a:t>
            </a:r>
            <a:r>
              <a:rPr lang="uk-UA" altLang="uk-UA" sz="3266" dirty="0" smtClean="0"/>
              <a:t>і</a:t>
            </a:r>
            <a:r>
              <a:rPr lang="en-US" altLang="uk-UA" sz="3266" dirty="0" smtClean="0"/>
              <a:t>, </a:t>
            </a:r>
            <a:r>
              <a:rPr lang="uk-UA" altLang="uk-UA" sz="3266" dirty="0" smtClean="0"/>
              <a:t>але</a:t>
            </a:r>
            <a:r>
              <a:rPr lang="en-US" altLang="uk-UA" sz="3266" dirty="0" smtClean="0"/>
              <a:t> </a:t>
            </a:r>
            <a:r>
              <a:rPr lang="en-US" altLang="uk-UA" sz="3266" dirty="0" err="1" smtClean="0"/>
              <a:t>при</a:t>
            </a:r>
            <a:r>
              <a:rPr lang="uk-UA" altLang="uk-UA" sz="3266" dirty="0" smtClean="0"/>
              <a:t>й</a:t>
            </a:r>
            <a:r>
              <a:rPr lang="en-US" altLang="uk-UA" sz="3266" dirty="0" err="1" smtClean="0"/>
              <a:t>нято</a:t>
            </a:r>
            <a:r>
              <a:rPr lang="en-US" altLang="uk-UA" sz="3266" dirty="0" smtClean="0"/>
              <a:t> </a:t>
            </a:r>
            <a:r>
              <a:rPr lang="uk-UA" altLang="uk-UA" sz="3266" dirty="0" smtClean="0"/>
              <a:t>використовувати</a:t>
            </a:r>
            <a:r>
              <a:rPr lang="en-US" altLang="uk-UA" sz="3266" dirty="0" smtClean="0"/>
              <a:t> </a:t>
            </a:r>
            <a:r>
              <a:rPr lang="en-US" altLang="uk-UA" sz="3266" dirty="0" err="1" smtClean="0"/>
              <a:t>латинск</a:t>
            </a:r>
            <a:r>
              <a:rPr lang="uk-UA" altLang="uk-UA" sz="3266" dirty="0" smtClean="0"/>
              <a:t>і</a:t>
            </a:r>
            <a:r>
              <a:rPr lang="en-US" altLang="uk-UA" sz="3266" dirty="0" smtClean="0"/>
              <a:t> </a:t>
            </a:r>
            <a:r>
              <a:rPr lang="en-US" altLang="uk-UA" sz="3266" dirty="0" err="1" smtClean="0"/>
              <a:t>букв</a:t>
            </a:r>
            <a:r>
              <a:rPr lang="uk-UA" altLang="uk-UA" sz="3266" dirty="0" smtClean="0"/>
              <a:t>и</a:t>
            </a:r>
            <a:r>
              <a:rPr lang="en-US" altLang="uk-UA" sz="3266" dirty="0" smtClean="0"/>
              <a:t>, </a:t>
            </a:r>
            <a:r>
              <a:rPr lang="en-US" altLang="uk-UA" sz="3266" dirty="0" err="1" smtClean="0"/>
              <a:t>цифр</a:t>
            </a:r>
            <a:r>
              <a:rPr lang="uk-UA" altLang="uk-UA" sz="3266" dirty="0" smtClean="0"/>
              <a:t>и</a:t>
            </a:r>
            <a:r>
              <a:rPr lang="en-US" altLang="uk-UA" sz="3266" dirty="0" smtClean="0"/>
              <a:t> </a:t>
            </a:r>
            <a:r>
              <a:rPr lang="uk-UA" altLang="uk-UA" sz="3266" dirty="0" smtClean="0"/>
              <a:t>і</a:t>
            </a:r>
            <a:r>
              <a:rPr lang="en-US" altLang="uk-UA" sz="3266" dirty="0" smtClean="0"/>
              <a:t> </a:t>
            </a:r>
            <a:r>
              <a:rPr lang="en-US" altLang="uk-UA" sz="3266" dirty="0"/>
              <a:t>«_».</a:t>
            </a:r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fi-FI" altLang="uk-UA" sz="3266" dirty="0"/>
          </a:p>
        </p:txBody>
      </p:sp>
    </p:spTree>
    <p:extLst>
      <p:ext uri="{BB962C8B-B14F-4D97-AF65-F5344CB8AC3E}">
        <p14:creationId xmlns:p14="http://schemas.microsoft.com/office/powerpoint/2010/main" val="3909126227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A079BB5-0B15-47E0-A972-5DA379141D44}" type="slidenum">
              <a:rPr lang="fi-FI" altLang="uk-UA"/>
              <a:pPr/>
              <a:t>19</a:t>
            </a:fld>
            <a:endParaRPr lang="fi-FI" altLang="uk-UA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команд</a:t>
            </a:r>
            <a:r>
              <a:rPr lang="uk-UA" altLang="uk-UA" dirty="0" smtClean="0"/>
              <a:t>и</a:t>
            </a:r>
            <a:endParaRPr lang="fi-FI" altLang="uk-UA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4443840"/>
          </a:xfrm>
          <a:ln/>
        </p:spPr>
        <p:txBody>
          <a:bodyPr/>
          <a:lstStyle/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 smtClean="0"/>
              <a:t>Таблиц</a:t>
            </a:r>
            <a:r>
              <a:rPr lang="uk-UA" altLang="uk-UA" sz="3810" b="1" dirty="0"/>
              <a:t>і</a:t>
            </a:r>
            <a:r>
              <a:rPr lang="fi-FI" altLang="uk-UA" sz="3810" b="1" dirty="0" smtClean="0"/>
              <a:t>: </a:t>
            </a:r>
            <a:r>
              <a:rPr lang="uk-UA" altLang="uk-UA" sz="3810" b="1" dirty="0" smtClean="0"/>
              <a:t>створення</a:t>
            </a:r>
            <a:endParaRPr lang="fi-FI" altLang="uk-UA" sz="3810" b="1" dirty="0"/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fi-FI" altLang="uk-UA" sz="3810" b="1" dirty="0"/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CREATE TABLE `table_name` (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  </a:t>
            </a:r>
            <a:r>
              <a:rPr lang="uk-UA" altLang="uk-UA" sz="3810" b="1" dirty="0" smtClean="0">
                <a:latin typeface="Courier New" panose="02070309020205020404" pitchFamily="49" charset="0"/>
              </a:rPr>
              <a:t>опис полів </a:t>
            </a:r>
            <a:r>
              <a:rPr lang="fi-FI" altLang="uk-UA" sz="3810" b="1" dirty="0" smtClean="0">
                <a:latin typeface="Courier New" panose="02070309020205020404" pitchFamily="49" charset="0"/>
              </a:rPr>
              <a:t>таблиц</a:t>
            </a:r>
            <a:r>
              <a:rPr lang="uk-UA" altLang="uk-UA" sz="3810" b="1" dirty="0" smtClean="0">
                <a:latin typeface="Courier New" panose="02070309020205020404" pitchFamily="49" charset="0"/>
              </a:rPr>
              <a:t>і</a:t>
            </a:r>
            <a:endParaRPr lang="fi-FI" altLang="uk-UA" sz="3810" b="1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);</a:t>
            </a:r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fi-FI" altLang="uk-UA" sz="3810" b="1" dirty="0"/>
          </a:p>
        </p:txBody>
      </p:sp>
    </p:spTree>
    <p:extLst>
      <p:ext uri="{BB962C8B-B14F-4D97-AF65-F5344CB8AC3E}">
        <p14:creationId xmlns:p14="http://schemas.microsoft.com/office/powerpoint/2010/main" val="3532162014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Бази даних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b="1" dirty="0"/>
              <a:t>База даних</a:t>
            </a:r>
            <a:r>
              <a:rPr lang="uk-UA" dirty="0"/>
              <a:t> (БД) — впорядкований набір </a:t>
            </a:r>
            <a:r>
              <a:rPr lang="uk-UA" dirty="0" err="1"/>
              <a:t>логічно</a:t>
            </a:r>
            <a:r>
              <a:rPr lang="uk-UA" dirty="0"/>
              <a:t> взаємопов'язаних даних, що використовуються спільно та призначені для задоволення інформаційних </a:t>
            </a:r>
            <a:r>
              <a:rPr lang="uk-UA" dirty="0" smtClean="0"/>
              <a:t>потреб користувачів</a:t>
            </a:r>
            <a:r>
              <a:rPr lang="uk-UA" dirty="0"/>
              <a:t>. У технічному розумінні включно й система керування БД.</a:t>
            </a:r>
          </a:p>
          <a:p>
            <a:r>
              <a:rPr lang="uk-UA" dirty="0"/>
              <a:t>Головне завдання БД — гарантоване збереження значних обсягів інформації (так звані записи даних) та надання доступу до неї користувачеві або ж прикладній програмі. Таким чином, БД складається з двох частин: збереженої інформації та системи керування нею.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14244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EEB3006-7443-4FCE-9BA2-D61D5CAA1296}" type="slidenum">
              <a:rPr lang="fi-FI" altLang="uk-UA"/>
              <a:pPr/>
              <a:t>20</a:t>
            </a:fld>
            <a:endParaRPr lang="fi-FI" altLang="uk-UA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команд</a:t>
            </a:r>
            <a:r>
              <a:rPr lang="uk-UA" altLang="uk-UA" dirty="0" smtClean="0"/>
              <a:t>и</a:t>
            </a:r>
            <a:endParaRPr lang="fi-FI" altLang="uk-UA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2721" y="1348201"/>
            <a:ext cx="8817120" cy="5346720"/>
          </a:xfrm>
          <a:ln/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fi-FI" altLang="uk-UA" sz="3810" b="1" dirty="0"/>
              <a:t>Таблицы: </a:t>
            </a:r>
            <a:r>
              <a:rPr lang="uk-UA" altLang="uk-UA" sz="3810" b="1" dirty="0" smtClean="0"/>
              <a:t>створення</a:t>
            </a:r>
            <a:endParaRPr lang="fi-FI" altLang="uk-UA" sz="3810" b="1" dirty="0"/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fi-FI" altLang="uk-UA" sz="3810" b="1" dirty="0"/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fi-FI" altLang="uk-UA" sz="3810" b="1" dirty="0" smtClean="0">
                <a:latin typeface="Courier New" panose="02070309020205020404" pitchFamily="49" charset="0"/>
              </a:rPr>
              <a:t>CREATE </a:t>
            </a:r>
            <a:r>
              <a:rPr lang="fi-FI" altLang="uk-UA" sz="3810" b="1" dirty="0">
                <a:latin typeface="Courier New" panose="02070309020205020404" pitchFamily="49" charset="0"/>
              </a:rPr>
              <a:t>TABLE `departments` (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  `id` int(11) NOT NULL AUTO_INCREMENT,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  `name` varchar(255) DEFAULT NULL,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  PRIMARY KEY (`id`)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) ENGINE=MyISAM AUTO_INCREMENT=5 DEFAULT CHARSET=utf8;);</a:t>
            </a:r>
          </a:p>
        </p:txBody>
      </p:sp>
    </p:spTree>
    <p:extLst>
      <p:ext uri="{BB962C8B-B14F-4D97-AF65-F5344CB8AC3E}">
        <p14:creationId xmlns:p14="http://schemas.microsoft.com/office/powerpoint/2010/main" val="4087624518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BA11402-DACC-42B6-B149-64EE23A2D445}" type="slidenum">
              <a:rPr lang="fi-FI" altLang="uk-UA"/>
              <a:pPr/>
              <a:t>21</a:t>
            </a:fld>
            <a:endParaRPr lang="fi-FI" altLang="uk-UA"/>
          </a:p>
        </p:txBody>
      </p:sp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команд</a:t>
            </a:r>
            <a:r>
              <a:rPr lang="uk-UA" altLang="uk-UA" dirty="0" smtClean="0"/>
              <a:t>и</a:t>
            </a:r>
            <a:endParaRPr lang="fi-FI" altLang="uk-UA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4799520"/>
          </a:xfrm>
          <a:ln/>
        </p:spPr>
        <p:txBody>
          <a:bodyPr/>
          <a:lstStyle/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 smtClean="0"/>
              <a:t>Таблиц</a:t>
            </a:r>
            <a:r>
              <a:rPr lang="uk-UA" altLang="uk-UA" sz="3810" b="1" dirty="0" smtClean="0"/>
              <a:t>і</a:t>
            </a:r>
            <a:r>
              <a:rPr lang="fi-FI" altLang="uk-UA" sz="3810" b="1" dirty="0" smtClean="0"/>
              <a:t>: модификац</a:t>
            </a:r>
            <a:r>
              <a:rPr lang="uk-UA" altLang="uk-UA" sz="3810" b="1" dirty="0" err="1" smtClean="0"/>
              <a:t>ії</a:t>
            </a:r>
            <a:endParaRPr lang="fi-FI" altLang="uk-UA" sz="3810" b="1" dirty="0"/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uk-UA" altLang="uk-UA" sz="3810" b="1" dirty="0" smtClean="0"/>
              <a:t>Додавання</a:t>
            </a:r>
            <a:r>
              <a:rPr lang="fi-FI" altLang="uk-UA" sz="3810" b="1" dirty="0" smtClean="0"/>
              <a:t> сто</a:t>
            </a:r>
            <a:r>
              <a:rPr lang="uk-UA" altLang="uk-UA" sz="3810" b="1" dirty="0" err="1" smtClean="0"/>
              <a:t>впця</a:t>
            </a:r>
            <a:endParaRPr lang="fi-FI" altLang="uk-UA" sz="3810" b="1" dirty="0"/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ALTER TABLE `table_name`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  ADD COLUMN `new_column`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  </a:t>
            </a:r>
            <a:r>
              <a:rPr lang="fi-FI" altLang="uk-UA" sz="3810" b="1" dirty="0" smtClean="0">
                <a:latin typeface="Courier New" panose="02070309020205020404" pitchFamily="49" charset="0"/>
              </a:rPr>
              <a:t>опис_ст</a:t>
            </a:r>
            <a:r>
              <a:rPr lang="uk-UA" altLang="uk-UA" sz="3810" b="1" dirty="0" err="1" smtClean="0">
                <a:latin typeface="Courier New" panose="02070309020205020404" pitchFamily="49" charset="0"/>
              </a:rPr>
              <a:t>овпця</a:t>
            </a:r>
            <a:endParaRPr lang="uk-UA" altLang="uk-UA" sz="3810" b="1" dirty="0" smtClean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 smtClean="0">
                <a:latin typeface="Courier New" panose="02070309020205020404" pitchFamily="49" charset="0"/>
              </a:rPr>
              <a:t>  </a:t>
            </a:r>
            <a:r>
              <a:rPr lang="fi-FI" altLang="uk-UA" sz="3810" b="1" dirty="0">
                <a:latin typeface="Courier New" panose="02070309020205020404" pitchFamily="49" charset="0"/>
              </a:rPr>
              <a:t>[ FIRST | AFTER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  `after_column` ];</a:t>
            </a:r>
          </a:p>
        </p:txBody>
      </p:sp>
    </p:spTree>
    <p:extLst>
      <p:ext uri="{BB962C8B-B14F-4D97-AF65-F5344CB8AC3E}">
        <p14:creationId xmlns:p14="http://schemas.microsoft.com/office/powerpoint/2010/main" val="3715110178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2A4B109-621D-453C-ADF1-E34740F5DD6D}" type="slidenum">
              <a:rPr lang="fi-FI" altLang="uk-UA"/>
              <a:pPr/>
              <a:t>22</a:t>
            </a:fld>
            <a:endParaRPr lang="fi-FI" altLang="uk-UA"/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команд</a:t>
            </a:r>
            <a:r>
              <a:rPr lang="uk-UA" altLang="uk-UA" dirty="0" smtClean="0"/>
              <a:t>и</a:t>
            </a:r>
            <a:endParaRPr lang="fi-FI" altLang="uk-UA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4799520"/>
          </a:xfrm>
          <a:ln/>
        </p:spPr>
        <p:txBody>
          <a:bodyPr>
            <a:normAutofit lnSpcReduction="10000"/>
          </a:bodyPr>
          <a:lstStyle/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uk-UA" altLang="uk-UA" sz="3810" b="1" dirty="0" smtClean="0"/>
              <a:t>Рядки</a:t>
            </a:r>
            <a:r>
              <a:rPr lang="fi-FI" altLang="uk-UA" sz="3810" b="1" dirty="0" smtClean="0"/>
              <a:t>: </a:t>
            </a:r>
            <a:r>
              <a:rPr lang="uk-UA" altLang="uk-UA" sz="3810" b="1" dirty="0" smtClean="0"/>
              <a:t>додавання</a:t>
            </a:r>
            <a:endParaRPr lang="fi-FI" altLang="uk-UA" sz="3810" b="1" dirty="0"/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fi-FI" altLang="uk-UA" sz="3810" b="1" dirty="0"/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INSERT INTO `table_name`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  [ (`field1`,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  `field2`, ..., `fieldN`) ]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  VALUES ('value1',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  'value2', ..., `valueN`);</a:t>
            </a:r>
          </a:p>
        </p:txBody>
      </p:sp>
    </p:spTree>
    <p:extLst>
      <p:ext uri="{BB962C8B-B14F-4D97-AF65-F5344CB8AC3E}">
        <p14:creationId xmlns:p14="http://schemas.microsoft.com/office/powerpoint/2010/main" val="586053142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5687CFA-1C73-4A73-AB60-8AE9598CCB3A}" type="slidenum">
              <a:rPr lang="fi-FI" altLang="uk-UA"/>
              <a:pPr/>
              <a:t>23</a:t>
            </a:fld>
            <a:endParaRPr lang="fi-FI" altLang="uk-UA"/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команд</a:t>
            </a:r>
            <a:r>
              <a:rPr lang="uk-UA" altLang="uk-UA" dirty="0" smtClean="0"/>
              <a:t>и</a:t>
            </a:r>
            <a:endParaRPr lang="fi-FI" altLang="uk-UA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520"/>
            <a:ext cx="8228160" cy="4936320"/>
          </a:xfrm>
          <a:ln/>
        </p:spPr>
        <p:txBody>
          <a:bodyPr/>
          <a:lstStyle/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uk-UA" altLang="uk-UA" sz="3810" b="1" dirty="0" smtClean="0"/>
              <a:t>Рядки</a:t>
            </a:r>
            <a:r>
              <a:rPr lang="fi-FI" altLang="uk-UA" sz="3810" b="1" dirty="0" smtClean="0"/>
              <a:t>: мод</a:t>
            </a:r>
            <a:r>
              <a:rPr lang="uk-UA" altLang="uk-UA" sz="3810" b="1" dirty="0" err="1" smtClean="0"/>
              <a:t>ифікація</a:t>
            </a:r>
            <a:endParaRPr lang="fi-FI" altLang="uk-UA" sz="3810" b="1" dirty="0"/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fi-FI" altLang="uk-UA" sz="3810" b="1" dirty="0"/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991" b="1" dirty="0">
                <a:latin typeface="Courier New" panose="02070309020205020404" pitchFamily="49" charset="0"/>
              </a:rPr>
              <a:t>UPDATE `table_name`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991" b="1" dirty="0">
                <a:latin typeface="Courier New" panose="02070309020205020404" pitchFamily="49" charset="0"/>
              </a:rPr>
              <a:t>  SET `field1`='value1',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991" b="1" dirty="0">
                <a:latin typeface="Courier New" panose="02070309020205020404" pitchFamily="49" charset="0"/>
              </a:rPr>
              <a:t>   `field2`='value2', ...,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991" b="1" dirty="0">
                <a:latin typeface="Courier New" panose="02070309020205020404" pitchFamily="49" charset="0"/>
              </a:rPr>
              <a:t>   `fieldN`='valueN'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991" b="1" dirty="0">
                <a:latin typeface="Courier New" panose="02070309020205020404" pitchFamily="49" charset="0"/>
              </a:rPr>
              <a:t>  [ WHERE </a:t>
            </a:r>
            <a:r>
              <a:rPr lang="uk-UA" altLang="uk-UA" sz="3991" b="1" dirty="0" smtClean="0">
                <a:latin typeface="Courier New" panose="02070309020205020404" pitchFamily="49" charset="0"/>
              </a:rPr>
              <a:t>умова</a:t>
            </a:r>
            <a:r>
              <a:rPr lang="fi-FI" altLang="uk-UA" sz="3991" b="1" dirty="0" smtClean="0">
                <a:latin typeface="Courier New" panose="02070309020205020404" pitchFamily="49" charset="0"/>
              </a:rPr>
              <a:t> </a:t>
            </a:r>
            <a:r>
              <a:rPr lang="fi-FI" altLang="uk-UA" sz="3991" b="1" dirty="0">
                <a:latin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90372816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8302C79-9701-4E83-898A-95BDE794B8D9}" type="slidenum">
              <a:rPr lang="fi-FI" altLang="uk-UA"/>
              <a:pPr/>
              <a:t>24</a:t>
            </a:fld>
            <a:endParaRPr lang="fi-FI" altLang="uk-UA"/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б</a:t>
            </a:r>
            <a:r>
              <a:rPr lang="uk-UA" altLang="uk-UA" dirty="0" smtClean="0"/>
              <a:t>і</a:t>
            </a:r>
            <a:r>
              <a:rPr lang="fi-FI" altLang="uk-UA" dirty="0" smtClean="0"/>
              <a:t>рка</a:t>
            </a:r>
            <a:endParaRPr lang="fi-FI" altLang="uk-UA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4801" y="1171081"/>
            <a:ext cx="8228160" cy="5523840"/>
          </a:xfrm>
          <a:ln/>
        </p:spPr>
        <p:txBody>
          <a:bodyPr/>
          <a:lstStyle/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SELECT `field1`,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   `field2`, ..., `fieldN`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 FROM `table1`,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   `table2`, ..., `tableN`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 [ WHERE </a:t>
            </a:r>
            <a:r>
              <a:rPr lang="fi-FI" altLang="uk-UA" sz="3810" b="1" dirty="0" smtClean="0">
                <a:latin typeface="Courier New" panose="02070309020205020404" pitchFamily="49" charset="0"/>
              </a:rPr>
              <a:t>у</a:t>
            </a:r>
            <a:r>
              <a:rPr lang="uk-UA" altLang="uk-UA" sz="3810" b="1" dirty="0" smtClean="0">
                <a:latin typeface="Courier New" panose="02070309020205020404" pitchFamily="49" charset="0"/>
              </a:rPr>
              <a:t>мова</a:t>
            </a:r>
            <a:r>
              <a:rPr lang="fi-FI" altLang="uk-UA" sz="3810" b="1" dirty="0" smtClean="0">
                <a:latin typeface="Courier New" panose="02070309020205020404" pitchFamily="49" charset="0"/>
              </a:rPr>
              <a:t> </a:t>
            </a:r>
            <a:r>
              <a:rPr lang="fi-FI" altLang="uk-UA" sz="3810" b="1" dirty="0"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 [ ORDER BY `field1`,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   `field2`, ..., `fieldN`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810" b="1" dirty="0">
                <a:latin typeface="Courier New" panose="02070309020205020404" pitchFamily="49" charset="0"/>
              </a:rPr>
              <a:t> [ ASC | DESC ] ]</a:t>
            </a:r>
          </a:p>
        </p:txBody>
      </p:sp>
    </p:spTree>
    <p:extLst>
      <p:ext uri="{BB962C8B-B14F-4D97-AF65-F5344CB8AC3E}">
        <p14:creationId xmlns:p14="http://schemas.microsoft.com/office/powerpoint/2010/main" val="3070790513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2C42F8B-1D94-4714-9B2C-10CF961E9C05}" type="slidenum">
              <a:rPr lang="fi-FI" altLang="uk-UA"/>
              <a:pPr/>
              <a:t>25</a:t>
            </a:fld>
            <a:endParaRPr lang="fi-FI" altLang="uk-UA"/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б</a:t>
            </a:r>
            <a:r>
              <a:rPr lang="uk-UA" altLang="uk-UA" dirty="0" smtClean="0"/>
              <a:t>і</a:t>
            </a:r>
            <a:r>
              <a:rPr lang="fi-FI" altLang="uk-UA" dirty="0" smtClean="0"/>
              <a:t>рка</a:t>
            </a:r>
            <a:endParaRPr lang="fi-FI" altLang="uk-UA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4801" y="1171081"/>
            <a:ext cx="8228160" cy="5649120"/>
          </a:xfrm>
          <a:ln/>
        </p:spPr>
        <p:txBody>
          <a:bodyPr/>
          <a:lstStyle/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540" b="1">
                <a:latin typeface="Courier New" panose="02070309020205020404" pitchFamily="49" charset="0"/>
              </a:rPr>
              <a:t>SELECT * FROM `table_name`;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540" b="1">
                <a:latin typeface="Courier New" panose="02070309020205020404" pitchFamily="49" charset="0"/>
              </a:rPr>
              <a:t>+------+------+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540" b="1">
                <a:latin typeface="Courier New" panose="02070309020205020404" pitchFamily="49" charset="0"/>
              </a:rPr>
              <a:t>| num  | id  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540" b="1">
                <a:latin typeface="Courier New" panose="02070309020205020404" pitchFamily="49" charset="0"/>
              </a:rPr>
              <a:t>+------+------+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540" b="1">
                <a:latin typeface="Courier New" panose="02070309020205020404" pitchFamily="49" charset="0"/>
              </a:rPr>
              <a:t>|    1 |    1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540" b="1">
                <a:latin typeface="Courier New" panose="02070309020205020404" pitchFamily="49" charset="0"/>
              </a:rPr>
              <a:t>|    1 |    2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540" b="1">
                <a:latin typeface="Courier New" panose="02070309020205020404" pitchFamily="49" charset="0"/>
              </a:rPr>
              <a:t>|    3 |    2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540" b="1">
                <a:latin typeface="Courier New" panose="02070309020205020404" pitchFamily="49" charset="0"/>
              </a:rPr>
              <a:t>|    1 |    7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540" b="1">
                <a:latin typeface="Courier New" panose="02070309020205020404" pitchFamily="49" charset="0"/>
              </a:rPr>
              <a:t>|    2 |    1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540" b="1">
                <a:latin typeface="Courier New" panose="02070309020205020404" pitchFamily="49" charset="0"/>
              </a:rPr>
              <a:t>|    1 |   42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540" b="1">
                <a:latin typeface="Courier New" panose="02070309020205020404" pitchFamily="49" charset="0"/>
              </a:rPr>
              <a:t>+------+------+ </a:t>
            </a:r>
          </a:p>
        </p:txBody>
      </p:sp>
    </p:spTree>
    <p:extLst>
      <p:ext uri="{BB962C8B-B14F-4D97-AF65-F5344CB8AC3E}">
        <p14:creationId xmlns:p14="http://schemas.microsoft.com/office/powerpoint/2010/main" val="3388035829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EF8501-D0EB-4F76-BC12-36EA40330D0F}" type="slidenum">
              <a:rPr lang="fi-FI" altLang="uk-UA"/>
              <a:pPr/>
              <a:t>26</a:t>
            </a:fld>
            <a:endParaRPr lang="fi-FI" altLang="uk-UA"/>
          </a:p>
        </p:txBody>
      </p:sp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б</a:t>
            </a:r>
            <a:r>
              <a:rPr lang="uk-UA" altLang="uk-UA" dirty="0" smtClean="0"/>
              <a:t>і</a:t>
            </a:r>
            <a:r>
              <a:rPr lang="fi-FI" altLang="uk-UA" dirty="0" smtClean="0"/>
              <a:t>рка</a:t>
            </a:r>
            <a:endParaRPr lang="fi-FI" altLang="uk-UA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4801" y="1171081"/>
            <a:ext cx="8228160" cy="4443840"/>
          </a:xfrm>
          <a:ln/>
        </p:spPr>
        <p:txBody>
          <a:bodyPr/>
          <a:lstStyle/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4354" b="1" dirty="0">
                <a:latin typeface="Times New Roman" panose="02020603050405020304" pitchFamily="18" charset="0"/>
              </a:rPr>
              <a:t>WHERE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uk-UA" sz="3810" b="1" dirty="0" smtClean="0">
                <a:latin typeface="Times New Roman" panose="02020603050405020304" pitchFamily="18" charset="0"/>
              </a:rPr>
              <a:t>У</a:t>
            </a:r>
            <a:r>
              <a:rPr lang="uk-UA" altLang="uk-UA" sz="3810" b="1" dirty="0" err="1" smtClean="0">
                <a:latin typeface="Times New Roman" panose="02020603050405020304" pitchFamily="18" charset="0"/>
              </a:rPr>
              <a:t>мовний</a:t>
            </a:r>
            <a:r>
              <a:rPr lang="uk-UA" altLang="uk-UA" sz="3810" b="1" dirty="0" smtClean="0">
                <a:latin typeface="Times New Roman" panose="02020603050405020304" pitchFamily="18" charset="0"/>
              </a:rPr>
              <a:t> оператор</a:t>
            </a:r>
            <a:endParaRPr lang="en-US" altLang="uk-UA" sz="3810" b="1" dirty="0">
              <a:latin typeface="Times New Roman" panose="02020603050405020304" pitchFamily="18" charset="0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uk-UA" altLang="uk-UA" sz="3810" b="1" dirty="0" err="1" smtClean="0">
                <a:latin typeface="Times New Roman" panose="02020603050405020304" pitchFamily="18" charset="0"/>
              </a:rPr>
              <a:t>Використовуться</a:t>
            </a:r>
            <a:r>
              <a:rPr lang="uk-UA" altLang="uk-UA" sz="3810" b="1" dirty="0" smtClean="0">
                <a:latin typeface="Times New Roman" panose="02020603050405020304" pitchFamily="18" charset="0"/>
              </a:rPr>
              <a:t> для </a:t>
            </a:r>
            <a:r>
              <a:rPr lang="uk-UA" altLang="uk-UA" sz="3810" b="1" dirty="0" err="1" smtClean="0">
                <a:latin typeface="Times New Roman" panose="02020603050405020304" pitchFamily="18" charset="0"/>
              </a:rPr>
              <a:t>вибру</a:t>
            </a:r>
            <a:r>
              <a:rPr lang="uk-UA" altLang="uk-UA" sz="3810" b="1" dirty="0" smtClean="0">
                <a:latin typeface="Times New Roman" panose="02020603050405020304" pitchFamily="18" charset="0"/>
              </a:rPr>
              <a:t> записів</a:t>
            </a:r>
            <a:endParaRPr lang="en-US" altLang="uk-UA" sz="3810" b="1" dirty="0">
              <a:latin typeface="Times New Roman" panose="02020603050405020304" pitchFamily="18" charset="0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uk-UA" altLang="uk-UA" sz="3810" b="1" dirty="0" smtClean="0">
                <a:latin typeface="Times New Roman" panose="02020603050405020304" pitchFamily="18" charset="0"/>
              </a:rPr>
              <a:t>Використовується  з</a:t>
            </a:r>
            <a:r>
              <a:rPr lang="en-US" altLang="uk-UA" sz="3810" b="1" dirty="0" smtClean="0">
                <a:latin typeface="Times New Roman" panose="02020603050405020304" pitchFamily="18" charset="0"/>
              </a:rPr>
              <a:t>SELECT</a:t>
            </a:r>
            <a:endParaRPr lang="en-US" altLang="uk-UA" sz="381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326448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5FEFE0E-F208-4A47-8ABE-080B40C22FEA}" type="slidenum">
              <a:rPr lang="fi-FI" altLang="uk-UA"/>
              <a:pPr/>
              <a:t>27</a:t>
            </a:fld>
            <a:endParaRPr lang="fi-FI" altLang="uk-UA"/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б</a:t>
            </a:r>
            <a:r>
              <a:rPr lang="uk-UA" altLang="uk-UA" dirty="0" smtClean="0"/>
              <a:t>і</a:t>
            </a:r>
            <a:r>
              <a:rPr lang="fi-FI" altLang="uk-UA" dirty="0" smtClean="0"/>
              <a:t>рка</a:t>
            </a:r>
            <a:endParaRPr lang="fi-FI" altLang="uk-UA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4801" y="1161000"/>
            <a:ext cx="8228160" cy="5696640"/>
          </a:xfrm>
          <a:ln/>
        </p:spPr>
        <p:txBody>
          <a:bodyPr/>
          <a:lstStyle/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b="1">
                <a:latin typeface="Courier New" panose="02070309020205020404" pitchFamily="49" charset="0"/>
              </a:rPr>
              <a:t>SELECT * FROM `table_name`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b="1">
                <a:latin typeface="Courier New" panose="02070309020205020404" pitchFamily="49" charset="0"/>
              </a:rPr>
              <a:t>  WHERE `num` = 1 AND ( `id` &gt; 5 OR `id` &lt; 2 );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fi-FI" altLang="uk-UA" b="1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540" b="1">
                <a:latin typeface="Courier New" panose="02070309020205020404" pitchFamily="49" charset="0"/>
              </a:rPr>
              <a:t>+------+------+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540" b="1">
                <a:latin typeface="Courier New" panose="02070309020205020404" pitchFamily="49" charset="0"/>
              </a:rPr>
              <a:t>| num  | id  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540" b="1">
                <a:latin typeface="Courier New" panose="02070309020205020404" pitchFamily="49" charset="0"/>
              </a:rPr>
              <a:t>+------+------+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540" b="1">
                <a:latin typeface="Courier New" panose="02070309020205020404" pitchFamily="49" charset="0"/>
              </a:rPr>
              <a:t>|    1 |    1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540" b="1">
                <a:latin typeface="Courier New" panose="02070309020205020404" pitchFamily="49" charset="0"/>
              </a:rPr>
              <a:t>|    1 |    7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540" b="1">
                <a:latin typeface="Courier New" panose="02070309020205020404" pitchFamily="49" charset="0"/>
              </a:rPr>
              <a:t>|    1 |   42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540" b="1">
                <a:latin typeface="Courier New" panose="02070309020205020404" pitchFamily="49" charset="0"/>
              </a:rPr>
              <a:t>+------+------+ </a:t>
            </a:r>
          </a:p>
        </p:txBody>
      </p:sp>
    </p:spTree>
    <p:extLst>
      <p:ext uri="{BB962C8B-B14F-4D97-AF65-F5344CB8AC3E}">
        <p14:creationId xmlns:p14="http://schemas.microsoft.com/office/powerpoint/2010/main" val="3176436994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F1D87D2-3C48-4C33-987F-200F63F1D1BD}" type="slidenum">
              <a:rPr lang="fi-FI" altLang="uk-UA"/>
              <a:pPr/>
              <a:t>28</a:t>
            </a:fld>
            <a:endParaRPr lang="fi-FI" altLang="uk-UA"/>
          </a:p>
        </p:txBody>
      </p: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б</a:t>
            </a:r>
            <a:r>
              <a:rPr lang="uk-UA" altLang="uk-UA" dirty="0" smtClean="0"/>
              <a:t>і</a:t>
            </a:r>
            <a:r>
              <a:rPr lang="fi-FI" altLang="uk-UA" dirty="0" smtClean="0"/>
              <a:t>рка</a:t>
            </a:r>
            <a:endParaRPr lang="fi-FI" altLang="uk-UA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4801" y="1171081"/>
            <a:ext cx="8228160" cy="4443840"/>
          </a:xfrm>
          <a:ln/>
        </p:spPr>
        <p:txBody>
          <a:bodyPr/>
          <a:lstStyle/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4354" b="1" dirty="0">
                <a:latin typeface="Times New Roman" panose="02020603050405020304" pitchFamily="18" charset="0"/>
              </a:rPr>
              <a:t>ORDER BY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uk-UA" altLang="uk-UA" sz="3810" b="1" dirty="0" smtClean="0">
                <a:latin typeface="Times New Roman" panose="02020603050405020304" pitchFamily="18" charset="0"/>
              </a:rPr>
              <a:t>Визначає порядок сортування</a:t>
            </a:r>
            <a:endParaRPr lang="en-US" altLang="uk-UA" sz="3810" b="1" dirty="0">
              <a:latin typeface="Times New Roman" panose="02020603050405020304" pitchFamily="18" charset="0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uk-UA" altLang="uk-UA" sz="3810" b="1" dirty="0" smtClean="0">
                <a:latin typeface="Times New Roman" panose="02020603050405020304" pitchFamily="18" charset="0"/>
              </a:rPr>
              <a:t>Додається після</a:t>
            </a:r>
            <a:r>
              <a:rPr lang="en-US" altLang="uk-UA" sz="3810" b="1" dirty="0" smtClean="0">
                <a:latin typeface="Times New Roman" panose="02020603050405020304" pitchFamily="18" charset="0"/>
              </a:rPr>
              <a:t>WHERE</a:t>
            </a:r>
            <a:endParaRPr lang="en-US" altLang="uk-UA" sz="381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237828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81BB611-BFB6-4055-B626-ED59E35BF459}" type="slidenum">
              <a:rPr lang="fi-FI" altLang="uk-UA"/>
              <a:pPr/>
              <a:t>29</a:t>
            </a:fld>
            <a:endParaRPr lang="fi-FI" altLang="uk-UA"/>
          </a:p>
        </p:txBody>
      </p:sp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б</a:t>
            </a:r>
            <a:r>
              <a:rPr lang="uk-UA" altLang="uk-UA" dirty="0" smtClean="0"/>
              <a:t>і</a:t>
            </a:r>
            <a:r>
              <a:rPr lang="fi-FI" altLang="uk-UA" dirty="0" smtClean="0"/>
              <a:t>рка</a:t>
            </a:r>
            <a:endParaRPr lang="fi-FI" altLang="uk-UA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4801" y="1161001"/>
            <a:ext cx="8228160" cy="5614560"/>
          </a:xfrm>
          <a:ln/>
        </p:spPr>
        <p:txBody>
          <a:bodyPr/>
          <a:lstStyle/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358" b="1">
                <a:latin typeface="Courier New" panose="02070309020205020404" pitchFamily="49" charset="0"/>
              </a:rPr>
              <a:t>SELECT * FROM `table_name`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358" b="1">
                <a:latin typeface="Courier New" panose="02070309020205020404" pitchFamily="49" charset="0"/>
              </a:rPr>
              <a:t>  ORDER BY `num` ASC, `id` DESC;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177" b="1">
                <a:latin typeface="Courier New" panose="02070309020205020404" pitchFamily="49" charset="0"/>
              </a:rPr>
              <a:t>+------+------+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177" b="1">
                <a:latin typeface="Courier New" panose="02070309020205020404" pitchFamily="49" charset="0"/>
              </a:rPr>
              <a:t>| num  | id  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177" b="1">
                <a:latin typeface="Courier New" panose="02070309020205020404" pitchFamily="49" charset="0"/>
              </a:rPr>
              <a:t>+------+------+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177" b="1">
                <a:latin typeface="Courier New" panose="02070309020205020404" pitchFamily="49" charset="0"/>
              </a:rPr>
              <a:t>|    1 |   42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177" b="1">
                <a:latin typeface="Courier New" panose="02070309020205020404" pitchFamily="49" charset="0"/>
              </a:rPr>
              <a:t>|    1 |    7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177" b="1">
                <a:latin typeface="Courier New" panose="02070309020205020404" pitchFamily="49" charset="0"/>
              </a:rPr>
              <a:t>|    1 |    2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177" b="1">
                <a:latin typeface="Courier New" panose="02070309020205020404" pitchFamily="49" charset="0"/>
              </a:rPr>
              <a:t>|    1 |    1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177" b="1">
                <a:latin typeface="Courier New" panose="02070309020205020404" pitchFamily="49" charset="0"/>
              </a:rPr>
              <a:t>|    2 |    1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177" b="1">
                <a:latin typeface="Courier New" panose="02070309020205020404" pitchFamily="49" charset="0"/>
              </a:rPr>
              <a:t>|    3 |    2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2177" b="1">
                <a:latin typeface="Courier New" panose="02070309020205020404" pitchFamily="49" charset="0"/>
              </a:rPr>
              <a:t>+------+------+ </a:t>
            </a:r>
          </a:p>
        </p:txBody>
      </p:sp>
    </p:spTree>
    <p:extLst>
      <p:ext uri="{BB962C8B-B14F-4D97-AF65-F5344CB8AC3E}">
        <p14:creationId xmlns:p14="http://schemas.microsoft.com/office/powerpoint/2010/main" val="3749511504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altLang="uk-UA" dirty="0">
                <a:latin typeface="Calibri" panose="020F0502020204030204" pitchFamily="34" charset="0"/>
              </a:rPr>
              <a:t>Основні  типи  моделей  даних </a:t>
            </a:r>
            <a:endParaRPr lang="ru-RU" altLang="uk-UA" dirty="0">
              <a:latin typeface="Calibri" panose="020F0502020204030204" pitchFamily="34" charset="0"/>
            </a:endParaRPr>
          </a:p>
        </p:txBody>
      </p:sp>
      <p:graphicFrame>
        <p:nvGraphicFramePr>
          <p:cNvPr id="2" name="Схема 1"/>
          <p:cNvGraphicFramePr/>
          <p:nvPr/>
        </p:nvGraphicFramePr>
        <p:xfrm>
          <a:off x="899592" y="1223229"/>
          <a:ext cx="7056784" cy="3326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47971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33400" indent="-533400" algn="l"/>
            <a:r>
              <a:rPr lang="uk-UA" altLang="uk-UA" sz="2400" b="1" i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     Модель  </a:t>
            </a:r>
            <a:r>
              <a:rPr lang="uk-UA" altLang="uk-UA" sz="2400" b="1" i="1" dirty="0">
                <a:solidFill>
                  <a:srgbClr val="FF0000"/>
                </a:solidFill>
                <a:latin typeface="Calibri" panose="020F0502020204030204" pitchFamily="34" charset="0"/>
              </a:rPr>
              <a:t>в базах  даних – спосіб визначення  логічного  </a:t>
            </a:r>
            <a:r>
              <a:rPr lang="uk-UA" altLang="uk-UA" sz="2400" b="1" i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      подання  </a:t>
            </a:r>
            <a:r>
              <a:rPr lang="uk-UA" altLang="uk-UA" sz="2400" b="1" i="1" dirty="0">
                <a:solidFill>
                  <a:srgbClr val="FF0000"/>
                </a:solidFill>
                <a:latin typeface="Calibri" panose="020F0502020204030204" pitchFamily="34" charset="0"/>
              </a:rPr>
              <a:t>фізичних  даних.</a:t>
            </a:r>
            <a:endParaRPr lang="uk-UA" altLang="uk-UA" sz="24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533400" indent="-533400" algn="l"/>
            <a:r>
              <a:rPr lang="uk-UA" altLang="uk-UA" sz="2400" dirty="0" smtClean="0">
                <a:latin typeface="Calibri" panose="020F0502020204030204" pitchFamily="34" charset="0"/>
              </a:rPr>
              <a:t>        </a:t>
            </a:r>
            <a:endParaRPr lang="uk-UA" altLang="uk-UA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16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7496DF7-6E53-4B60-9B68-1B2101784356}" type="slidenum">
              <a:rPr lang="fi-FI" altLang="uk-UA"/>
              <a:pPr/>
              <a:t>30</a:t>
            </a:fld>
            <a:endParaRPr lang="fi-FI" altLang="uk-UA"/>
          </a:p>
        </p:txBody>
      </p: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борка</a:t>
            </a:r>
            <a:endParaRPr lang="fi-FI" altLang="uk-UA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4801" y="1171081"/>
            <a:ext cx="8228160" cy="4443840"/>
          </a:xfrm>
          <a:ln/>
        </p:spPr>
        <p:txBody>
          <a:bodyPr/>
          <a:lstStyle/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4354" b="1" dirty="0">
                <a:latin typeface="Times New Roman" panose="02020603050405020304" pitchFamily="18" charset="0"/>
              </a:rPr>
              <a:t>LIMIT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uk-UA" altLang="uk-UA" sz="3810" b="1" dirty="0" smtClean="0">
                <a:latin typeface="Times New Roman" panose="02020603050405020304" pitchFamily="18" charset="0"/>
              </a:rPr>
              <a:t>Обмежує кількість записів</a:t>
            </a:r>
            <a:endParaRPr lang="en-US" altLang="uk-UA" sz="3810" b="1" dirty="0">
              <a:latin typeface="Times New Roman" panose="02020603050405020304" pitchFamily="18" charset="0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uk-UA" altLang="uk-UA" sz="3810" b="1" dirty="0" smtClean="0">
                <a:latin typeface="Times New Roman" panose="02020603050405020304" pitchFamily="18" charset="0"/>
              </a:rPr>
              <a:t>Додається в кінці</a:t>
            </a:r>
            <a:endParaRPr lang="en-US" altLang="uk-UA" sz="381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073228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5E01C34-77C7-4371-9888-95437D5A8869}" type="slidenum">
              <a:rPr lang="fi-FI" altLang="uk-UA"/>
              <a:pPr/>
              <a:t>31</a:t>
            </a:fld>
            <a:endParaRPr lang="fi-FI" altLang="uk-UA"/>
          </a:p>
        </p:txBody>
      </p:sp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б</a:t>
            </a:r>
            <a:r>
              <a:rPr lang="uk-UA" altLang="uk-UA" dirty="0" smtClean="0"/>
              <a:t>і</a:t>
            </a:r>
            <a:r>
              <a:rPr lang="fi-FI" altLang="uk-UA" dirty="0" smtClean="0"/>
              <a:t>рка</a:t>
            </a:r>
            <a:endParaRPr lang="fi-FI" altLang="uk-UA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4801" y="1161001"/>
            <a:ext cx="8228160" cy="5997600"/>
          </a:xfrm>
          <a:ln/>
        </p:spPr>
        <p:txBody>
          <a:bodyPr/>
          <a:lstStyle/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628" b="1" dirty="0">
                <a:latin typeface="Courier New" panose="02070309020205020404" pitchFamily="49" charset="0"/>
              </a:rPr>
              <a:t>SELECT * FROM `table_name`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628" b="1" dirty="0">
                <a:latin typeface="Courier New" panose="02070309020205020404" pitchFamily="49" charset="0"/>
              </a:rPr>
              <a:t>  LIMIT 2;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628" b="1" dirty="0">
                <a:latin typeface="Courier New" panose="02070309020205020404" pitchFamily="49" charset="0"/>
              </a:rPr>
              <a:t>+------+------+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628" b="1" dirty="0">
                <a:latin typeface="Courier New" panose="02070309020205020404" pitchFamily="49" charset="0"/>
              </a:rPr>
              <a:t>| num  | id   |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628" b="1" dirty="0">
                <a:latin typeface="Courier New" panose="02070309020205020404" pitchFamily="49" charset="0"/>
              </a:rPr>
              <a:t>+------+------+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628" b="1" dirty="0">
                <a:latin typeface="Courier New" panose="02070309020205020404" pitchFamily="49" charset="0"/>
              </a:rPr>
              <a:t>|    1 |    1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628" b="1" dirty="0">
                <a:latin typeface="Courier New" panose="02070309020205020404" pitchFamily="49" charset="0"/>
              </a:rPr>
              <a:t>|    1 |    2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628" b="1" dirty="0">
                <a:latin typeface="Courier New" panose="02070309020205020404" pitchFamily="49" charset="0"/>
              </a:rPr>
              <a:t>+------+------+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fi-FI" altLang="uk-UA" sz="3628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589912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4547DE6-9611-425C-BD90-C55CBD692590}" type="slidenum">
              <a:rPr lang="fi-FI" altLang="uk-UA"/>
              <a:pPr/>
              <a:t>32</a:t>
            </a:fld>
            <a:endParaRPr lang="fi-FI" altLang="uk-UA"/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б</a:t>
            </a:r>
            <a:r>
              <a:rPr lang="uk-UA" altLang="uk-UA" dirty="0" smtClean="0"/>
              <a:t>і</a:t>
            </a:r>
            <a:r>
              <a:rPr lang="fi-FI" altLang="uk-UA" dirty="0" smtClean="0"/>
              <a:t>рка</a:t>
            </a:r>
            <a:endParaRPr lang="fi-FI" altLang="uk-UA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4801" y="1171081"/>
            <a:ext cx="8228160" cy="4443840"/>
          </a:xfrm>
          <a:ln/>
        </p:spPr>
        <p:txBody>
          <a:bodyPr/>
          <a:lstStyle/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4354" b="1" dirty="0">
                <a:latin typeface="Times New Roman" panose="02020603050405020304" pitchFamily="18" charset="0"/>
              </a:rPr>
              <a:t>GROUP BY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uk-UA" altLang="uk-UA" sz="3810" b="1" dirty="0" smtClean="0">
                <a:latin typeface="Times New Roman" panose="02020603050405020304" pitchFamily="18" charset="0"/>
              </a:rPr>
              <a:t>Групує рядки</a:t>
            </a:r>
            <a:endParaRPr lang="en-US" altLang="uk-UA" sz="3810" b="1" dirty="0">
              <a:latin typeface="Times New Roman" panose="02020603050405020304" pitchFamily="18" charset="0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uk-UA" altLang="uk-UA" sz="3810" b="1" dirty="0" smtClean="0">
                <a:latin typeface="Times New Roman" panose="02020603050405020304" pitchFamily="18" charset="0"/>
              </a:rPr>
              <a:t>Кожне значення має бути унікальним</a:t>
            </a:r>
            <a:endParaRPr lang="en-US" altLang="uk-UA" sz="381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61146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668714-4255-4691-B71C-47C0B98B04E2}" type="slidenum">
              <a:rPr lang="fi-FI" altLang="uk-UA"/>
              <a:pPr/>
              <a:t>33</a:t>
            </a:fld>
            <a:endParaRPr lang="fi-FI" altLang="uk-UA"/>
          </a:p>
        </p:txBody>
      </p:sp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б</a:t>
            </a:r>
            <a:r>
              <a:rPr lang="uk-UA" altLang="uk-UA" dirty="0" smtClean="0"/>
              <a:t>і</a:t>
            </a:r>
            <a:r>
              <a:rPr lang="fi-FI" altLang="uk-UA" dirty="0" smtClean="0"/>
              <a:t>рка</a:t>
            </a:r>
            <a:endParaRPr lang="fi-FI" altLang="uk-UA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4801" y="1306441"/>
            <a:ext cx="8228160" cy="5535360"/>
          </a:xfrm>
          <a:ln/>
        </p:spPr>
        <p:txBody>
          <a:bodyPr/>
          <a:lstStyle/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266" b="1">
                <a:latin typeface="Courier New" panose="02070309020205020404" pitchFamily="49" charset="0"/>
              </a:rPr>
              <a:t>SELECT * FROM `table_name`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266" b="1">
                <a:latin typeface="Courier New" panose="02070309020205020404" pitchFamily="49" charset="0"/>
              </a:rPr>
              <a:t>  GROUP BY `num`;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266" b="1">
                <a:latin typeface="Courier New" panose="02070309020205020404" pitchFamily="49" charset="0"/>
              </a:rPr>
              <a:t>+------+------+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266" b="1">
                <a:latin typeface="Courier New" panose="02070309020205020404" pitchFamily="49" charset="0"/>
              </a:rPr>
              <a:t>| num  | id   |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266" b="1">
                <a:latin typeface="Courier New" panose="02070309020205020404" pitchFamily="49" charset="0"/>
              </a:rPr>
              <a:t>+------+------+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266" b="1">
                <a:latin typeface="Courier New" panose="02070309020205020404" pitchFamily="49" charset="0"/>
              </a:rPr>
              <a:t>|    1 |    1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266" b="1">
                <a:latin typeface="Courier New" panose="02070309020205020404" pitchFamily="49" charset="0"/>
              </a:rPr>
              <a:t>|    2 |    1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266" b="1">
                <a:latin typeface="Courier New" panose="02070309020205020404" pitchFamily="49" charset="0"/>
              </a:rPr>
              <a:t>|    3 |    2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266" b="1">
                <a:latin typeface="Courier New" panose="02070309020205020404" pitchFamily="49" charset="0"/>
              </a:rPr>
              <a:t>+------+------+</a:t>
            </a:r>
          </a:p>
        </p:txBody>
      </p:sp>
    </p:spTree>
    <p:extLst>
      <p:ext uri="{BB962C8B-B14F-4D97-AF65-F5344CB8AC3E}">
        <p14:creationId xmlns:p14="http://schemas.microsoft.com/office/powerpoint/2010/main" val="3235939319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34A3A17-EFC6-4A9D-B606-8E26EDD97B27}" type="slidenum">
              <a:rPr lang="fi-FI" altLang="uk-UA"/>
              <a:pPr/>
              <a:t>34</a:t>
            </a:fld>
            <a:endParaRPr lang="fi-FI" altLang="uk-UA"/>
          </a:p>
        </p:txBody>
      </p:sp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б</a:t>
            </a:r>
            <a:r>
              <a:rPr lang="uk-UA" altLang="uk-UA" dirty="0" smtClean="0"/>
              <a:t>і</a:t>
            </a:r>
            <a:r>
              <a:rPr lang="fi-FI" altLang="uk-UA" dirty="0" smtClean="0"/>
              <a:t>рка</a:t>
            </a:r>
            <a:endParaRPr lang="fi-FI" altLang="uk-UA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0490" y="1764101"/>
            <a:ext cx="8228160" cy="4443840"/>
          </a:xfrm>
          <a:ln/>
        </p:spPr>
        <p:txBody>
          <a:bodyPr/>
          <a:lstStyle/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4354" b="1" dirty="0">
                <a:latin typeface="Times New Roman" panose="02020603050405020304" pitchFamily="18" charset="0"/>
              </a:rPr>
              <a:t>HAVING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uk-UA" sz="3810" b="1" dirty="0" err="1">
                <a:latin typeface="Times New Roman" panose="02020603050405020304" pitchFamily="18" charset="0"/>
              </a:rPr>
              <a:t>Аналог</a:t>
            </a:r>
            <a:r>
              <a:rPr lang="en-US" altLang="uk-UA" sz="3810" b="1" dirty="0">
                <a:latin typeface="Times New Roman" panose="02020603050405020304" pitchFamily="18" charset="0"/>
              </a:rPr>
              <a:t> WHERE </a:t>
            </a:r>
            <a:r>
              <a:rPr lang="en-US" altLang="uk-UA" sz="3810" b="1" dirty="0" err="1">
                <a:latin typeface="Times New Roman" panose="02020603050405020304" pitchFamily="18" charset="0"/>
              </a:rPr>
              <a:t>для</a:t>
            </a:r>
            <a:r>
              <a:rPr lang="en-US" altLang="uk-UA" sz="3810" b="1" dirty="0">
                <a:latin typeface="Times New Roman" panose="02020603050405020304" pitchFamily="18" charset="0"/>
              </a:rPr>
              <a:t> ORDER BY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uk-UA" altLang="uk-UA" sz="3810" b="1" dirty="0" smtClean="0">
                <a:latin typeface="Times New Roman" panose="02020603050405020304" pitchFamily="18" charset="0"/>
              </a:rPr>
              <a:t>Додається</a:t>
            </a:r>
            <a:r>
              <a:rPr lang="en-US" altLang="uk-UA" sz="3810" b="1" dirty="0" smtClean="0">
                <a:latin typeface="Times New Roman" panose="02020603050405020304" pitchFamily="18" charset="0"/>
              </a:rPr>
              <a:t>я п</a:t>
            </a:r>
            <a:r>
              <a:rPr lang="uk-UA" altLang="uk-UA" sz="3810" b="1" dirty="0" smtClean="0">
                <a:latin typeface="Times New Roman" panose="02020603050405020304" pitchFamily="18" charset="0"/>
              </a:rPr>
              <a:t>і</a:t>
            </a:r>
            <a:r>
              <a:rPr lang="en-US" altLang="uk-UA" sz="3810" b="1" dirty="0" err="1" smtClean="0">
                <a:latin typeface="Times New Roman" panose="02020603050405020304" pitchFamily="18" charset="0"/>
              </a:rPr>
              <a:t>сл</a:t>
            </a:r>
            <a:r>
              <a:rPr lang="uk-UA" altLang="uk-UA" sz="3810" b="1" dirty="0" smtClean="0">
                <a:latin typeface="Times New Roman" panose="02020603050405020304" pitchFamily="18" charset="0"/>
              </a:rPr>
              <a:t>я</a:t>
            </a:r>
            <a:r>
              <a:rPr lang="en-US" altLang="uk-UA" sz="3810" b="1" dirty="0" smtClean="0">
                <a:latin typeface="Times New Roman" panose="02020603050405020304" pitchFamily="18" charset="0"/>
              </a:rPr>
              <a:t> </a:t>
            </a:r>
            <a:r>
              <a:rPr lang="en-US" altLang="uk-UA" sz="3810" b="1" dirty="0">
                <a:latin typeface="Times New Roman" panose="02020603050405020304" pitchFamily="18" charset="0"/>
              </a:rPr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3584334099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4CE165-9671-42AE-AF99-F54BB5C89F46}" type="slidenum">
              <a:rPr lang="fi-FI" altLang="uk-UA"/>
              <a:pPr/>
              <a:t>35</a:t>
            </a:fld>
            <a:endParaRPr lang="fi-FI" altLang="uk-UA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б</a:t>
            </a:r>
            <a:r>
              <a:rPr lang="uk-UA" altLang="uk-UA" dirty="0" smtClean="0"/>
              <a:t>і</a:t>
            </a:r>
            <a:r>
              <a:rPr lang="fi-FI" altLang="uk-UA" dirty="0" smtClean="0"/>
              <a:t>рка</a:t>
            </a:r>
            <a:endParaRPr lang="fi-FI" altLang="uk-UA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4801" y="1306441"/>
            <a:ext cx="8228160" cy="5535360"/>
          </a:xfrm>
          <a:ln/>
        </p:spPr>
        <p:txBody>
          <a:bodyPr/>
          <a:lstStyle/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266" b="1">
                <a:latin typeface="Courier New" panose="02070309020205020404" pitchFamily="49" charset="0"/>
              </a:rPr>
              <a:t>SELECT * FROM `table_name`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266" b="1">
                <a:latin typeface="Courier New" panose="02070309020205020404" pitchFamily="49" charset="0"/>
              </a:rPr>
              <a:t>  GROUP BY `id` HAVING `id` &gt; 1;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266" b="1">
                <a:latin typeface="Courier New" panose="02070309020205020404" pitchFamily="49" charset="0"/>
              </a:rPr>
              <a:t>+------+------+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266" b="1">
                <a:latin typeface="Courier New" panose="02070309020205020404" pitchFamily="49" charset="0"/>
              </a:rPr>
              <a:t>| num  | id   |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266" b="1">
                <a:latin typeface="Courier New" panose="02070309020205020404" pitchFamily="49" charset="0"/>
              </a:rPr>
              <a:t>+------+------+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266" b="1">
                <a:latin typeface="Courier New" panose="02070309020205020404" pitchFamily="49" charset="0"/>
              </a:rPr>
              <a:t>|    1 |    2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266" b="1">
                <a:latin typeface="Courier New" panose="02070309020205020404" pitchFamily="49" charset="0"/>
              </a:rPr>
              <a:t>|    1 |    7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266" b="1">
                <a:latin typeface="Courier New" panose="02070309020205020404" pitchFamily="49" charset="0"/>
              </a:rPr>
              <a:t>|    1 |   42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3266" b="1">
                <a:latin typeface="Courier New" panose="02070309020205020404" pitchFamily="49" charset="0"/>
              </a:rPr>
              <a:t>+------+------+</a:t>
            </a:r>
          </a:p>
        </p:txBody>
      </p:sp>
    </p:spTree>
    <p:extLst>
      <p:ext uri="{BB962C8B-B14F-4D97-AF65-F5344CB8AC3E}">
        <p14:creationId xmlns:p14="http://schemas.microsoft.com/office/powerpoint/2010/main" val="2285302329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FFBDAE-3D69-4D66-803E-34C18E8E8C55}" type="slidenum">
              <a:rPr lang="fi-FI" altLang="uk-UA"/>
              <a:pPr/>
              <a:t>36</a:t>
            </a:fld>
            <a:endParaRPr lang="fi-FI" altLang="uk-UA"/>
          </a:p>
        </p:txBody>
      </p:sp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функц</a:t>
            </a:r>
            <a:r>
              <a:rPr lang="uk-UA" altLang="uk-UA" dirty="0" err="1" smtClean="0"/>
              <a:t>ії</a:t>
            </a:r>
            <a:endParaRPr lang="fi-FI" altLang="uk-UA" dirty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4801" y="1171081"/>
            <a:ext cx="8228160" cy="5425920"/>
          </a:xfrm>
          <a:ln/>
        </p:spPr>
        <p:txBody>
          <a:bodyPr>
            <a:normAutofit lnSpcReduction="10000"/>
          </a:bodyPr>
          <a:lstStyle/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4354" b="1" dirty="0">
                <a:latin typeface="Times New Roman" panose="02020603050405020304" pitchFamily="18" charset="0"/>
              </a:rPr>
              <a:t>SUM – </a:t>
            </a:r>
            <a:r>
              <a:rPr lang="uk-UA" altLang="uk-UA" sz="4354" b="1" dirty="0" smtClean="0">
                <a:latin typeface="Times New Roman" panose="02020603050405020304" pitchFamily="18" charset="0"/>
              </a:rPr>
              <a:t>додавання</a:t>
            </a:r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uk-UA" sz="3810" b="1" dirty="0" smtClean="0">
                <a:latin typeface="Courier New" panose="02070309020205020404" pitchFamily="49" charset="0"/>
              </a:rPr>
              <a:t>SELECT </a:t>
            </a:r>
            <a:r>
              <a:rPr lang="en-US" altLang="uk-UA" sz="3810" b="1" dirty="0">
                <a:latin typeface="Courier New" panose="02070309020205020404" pitchFamily="49" charset="0"/>
              </a:rPr>
              <a:t>SUM(`</a:t>
            </a:r>
            <a:r>
              <a:rPr lang="en-US" altLang="uk-UA" sz="3810" b="1" dirty="0" err="1">
                <a:latin typeface="Courier New" panose="02070309020205020404" pitchFamily="49" charset="0"/>
              </a:rPr>
              <a:t>num</a:t>
            </a:r>
            <a:r>
              <a:rPr lang="en-US" altLang="uk-UA" sz="3810" b="1" dirty="0">
                <a:latin typeface="Courier New" panose="02070309020205020404" pitchFamily="49" charset="0"/>
              </a:rPr>
              <a:t>`), SUM(`id`) FROM `</a:t>
            </a:r>
            <a:r>
              <a:rPr lang="en-US" altLang="uk-UA" sz="3810" b="1" dirty="0" err="1">
                <a:latin typeface="Courier New" panose="02070309020205020404" pitchFamily="49" charset="0"/>
              </a:rPr>
              <a:t>table_name</a:t>
            </a:r>
            <a:r>
              <a:rPr lang="en-US" altLang="uk-UA" sz="3810" b="1" dirty="0">
                <a:latin typeface="Courier New" panose="02070309020205020404" pitchFamily="49" charset="0"/>
              </a:rPr>
              <a:t>`;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uk-UA" sz="3810" b="1" dirty="0">
                <a:latin typeface="Courier New" panose="02070309020205020404" pitchFamily="49" charset="0"/>
              </a:rPr>
              <a:t>+------------+-----------+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uk-UA" sz="3810" b="1" dirty="0">
                <a:latin typeface="Courier New" panose="02070309020205020404" pitchFamily="49" charset="0"/>
              </a:rPr>
              <a:t>| SUM(`</a:t>
            </a:r>
            <a:r>
              <a:rPr lang="en-US" altLang="uk-UA" sz="3810" b="1" dirty="0" err="1">
                <a:latin typeface="Courier New" panose="02070309020205020404" pitchFamily="49" charset="0"/>
              </a:rPr>
              <a:t>num</a:t>
            </a:r>
            <a:r>
              <a:rPr lang="en-US" altLang="uk-UA" sz="3810" b="1" dirty="0">
                <a:latin typeface="Courier New" panose="02070309020205020404" pitchFamily="49" charset="0"/>
              </a:rPr>
              <a:t>`) | SUM(`id`) |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uk-UA" sz="3810" b="1" dirty="0">
                <a:latin typeface="Courier New" panose="02070309020205020404" pitchFamily="49" charset="0"/>
              </a:rPr>
              <a:t>+------------+-----------+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uk-UA" sz="3810" b="1" dirty="0">
                <a:latin typeface="Courier New" panose="02070309020205020404" pitchFamily="49" charset="0"/>
              </a:rPr>
              <a:t>|          9 |        55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uk-UA" sz="3810" b="1" dirty="0">
                <a:latin typeface="Courier New" panose="02070309020205020404" pitchFamily="49" charset="0"/>
              </a:rPr>
              <a:t>+------------+-----------+</a:t>
            </a:r>
          </a:p>
        </p:txBody>
      </p:sp>
    </p:spTree>
    <p:extLst>
      <p:ext uri="{BB962C8B-B14F-4D97-AF65-F5344CB8AC3E}">
        <p14:creationId xmlns:p14="http://schemas.microsoft.com/office/powerpoint/2010/main" val="2949646822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5C2F78E-EA8A-421B-A041-6B117D183F7E}" type="slidenum">
              <a:rPr lang="fi-FI" altLang="uk-UA"/>
              <a:pPr/>
              <a:t>37</a:t>
            </a:fld>
            <a:endParaRPr lang="fi-FI" altLang="uk-UA"/>
          </a:p>
        </p:txBody>
      </p:sp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функц</a:t>
            </a:r>
            <a:r>
              <a:rPr lang="uk-UA" altLang="uk-UA" dirty="0" err="1" smtClean="0"/>
              <a:t>ії</a:t>
            </a:r>
            <a:endParaRPr lang="fi-FI" altLang="uk-UA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98440"/>
            <a:ext cx="8979840" cy="4515840"/>
          </a:xfrm>
          <a:ln/>
        </p:spPr>
        <p:txBody>
          <a:bodyPr>
            <a:normAutofit fontScale="85000" lnSpcReduction="10000"/>
          </a:bodyPr>
          <a:lstStyle/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fi-FI" altLang="uk-UA" sz="4354" b="1" dirty="0">
                <a:latin typeface="Times New Roman" panose="02020603050405020304" pitchFamily="18" charset="0"/>
              </a:rPr>
              <a:t>COUNT – </a:t>
            </a:r>
            <a:r>
              <a:rPr lang="uk-UA" altLang="uk-UA" sz="4354" b="1" dirty="0" smtClean="0">
                <a:latin typeface="Times New Roman" panose="02020603050405020304" pitchFamily="18" charset="0"/>
              </a:rPr>
              <a:t>підрахунок записів</a:t>
            </a:r>
            <a:endParaRPr lang="fi-FI" altLang="uk-UA" sz="4354" b="1" dirty="0">
              <a:latin typeface="Times New Roman" panose="02020603050405020304" pitchFamily="18" charset="0"/>
            </a:endParaRP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altLang="uk-UA" b="1" dirty="0">
                <a:latin typeface="Courier New" panose="02070309020205020404" pitchFamily="49" charset="0"/>
              </a:rPr>
              <a:t>SELECT COUNT(`</a:t>
            </a:r>
            <a:r>
              <a:rPr lang="en-US" altLang="uk-UA" b="1" dirty="0" err="1">
                <a:latin typeface="Courier New" panose="02070309020205020404" pitchFamily="49" charset="0"/>
              </a:rPr>
              <a:t>num</a:t>
            </a:r>
            <a:r>
              <a:rPr lang="en-US" altLang="uk-UA" b="1" dirty="0">
                <a:latin typeface="Courier New" panose="02070309020205020404" pitchFamily="49" charset="0"/>
              </a:rPr>
              <a:t>`), COUNT(DISTINCT `id`) FROM `</a:t>
            </a:r>
            <a:r>
              <a:rPr lang="en-US" altLang="uk-UA" b="1" dirty="0" err="1">
                <a:latin typeface="Courier New" panose="02070309020205020404" pitchFamily="49" charset="0"/>
              </a:rPr>
              <a:t>table_name</a:t>
            </a:r>
            <a:r>
              <a:rPr lang="en-US" altLang="uk-UA" b="1" dirty="0">
                <a:latin typeface="Courier New" panose="02070309020205020404" pitchFamily="49" charset="0"/>
              </a:rPr>
              <a:t>`;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altLang="uk-UA" b="1" dirty="0">
                <a:latin typeface="Courier New" panose="02070309020205020404" pitchFamily="49" charset="0"/>
              </a:rPr>
              <a:t>+--------------+-----------------------+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altLang="uk-UA" b="1" dirty="0">
                <a:latin typeface="Courier New" panose="02070309020205020404" pitchFamily="49" charset="0"/>
              </a:rPr>
              <a:t>| COUNT(`</a:t>
            </a:r>
            <a:r>
              <a:rPr lang="en-US" altLang="uk-UA" b="1" dirty="0" err="1">
                <a:latin typeface="Courier New" panose="02070309020205020404" pitchFamily="49" charset="0"/>
              </a:rPr>
              <a:t>num</a:t>
            </a:r>
            <a:r>
              <a:rPr lang="en-US" altLang="uk-UA" b="1" dirty="0">
                <a:latin typeface="Courier New" panose="02070309020205020404" pitchFamily="49" charset="0"/>
              </a:rPr>
              <a:t>`) | COUNT(DISTINCT `</a:t>
            </a:r>
            <a:r>
              <a:rPr lang="en-US" altLang="uk-UA" b="1" dirty="0" err="1">
                <a:latin typeface="Courier New" panose="02070309020205020404" pitchFamily="49" charset="0"/>
              </a:rPr>
              <a:t>num</a:t>
            </a:r>
            <a:r>
              <a:rPr lang="en-US" altLang="uk-UA" b="1" dirty="0">
                <a:latin typeface="Courier New" panose="02070309020205020404" pitchFamily="49" charset="0"/>
              </a:rPr>
              <a:t>`) |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altLang="uk-UA" b="1" dirty="0">
                <a:latin typeface="Courier New" panose="02070309020205020404" pitchFamily="49" charset="0"/>
              </a:rPr>
              <a:t>+--------------+-----------------------+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altLang="uk-UA" b="1" dirty="0">
                <a:latin typeface="Courier New" panose="02070309020205020404" pitchFamily="49" charset="0"/>
              </a:rPr>
              <a:t>|            6 |                     3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altLang="uk-UA" b="1" dirty="0">
                <a:latin typeface="Courier New" panose="02070309020205020404" pitchFamily="49" charset="0"/>
              </a:rPr>
              <a:t>+--------------+-----------------------+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2866468181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B8588BE-126E-40A2-B84A-BD7371ED6243}" type="slidenum">
              <a:rPr lang="fi-FI" altLang="uk-UA"/>
              <a:pPr/>
              <a:t>38</a:t>
            </a:fld>
            <a:endParaRPr lang="fi-FI" altLang="uk-UA"/>
          </a:p>
        </p:txBody>
      </p:sp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функц</a:t>
            </a:r>
            <a:r>
              <a:rPr lang="uk-UA" altLang="uk-UA" dirty="0" err="1" smtClean="0"/>
              <a:t>ії</a:t>
            </a:r>
            <a:endParaRPr lang="fi-FI" altLang="uk-UA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4801" y="1171081"/>
            <a:ext cx="8228160" cy="5925600"/>
          </a:xfrm>
          <a:ln/>
        </p:spPr>
        <p:txBody>
          <a:bodyPr/>
          <a:lstStyle/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4354" b="1" dirty="0">
                <a:latin typeface="Times New Roman" panose="02020603050405020304" pitchFamily="18" charset="0"/>
              </a:rPr>
              <a:t>MIN, MAX – </a:t>
            </a:r>
            <a:r>
              <a:rPr lang="fi-FI" altLang="uk-UA" sz="3991" b="1" dirty="0" smtClean="0">
                <a:latin typeface="Times New Roman" panose="02020603050405020304" pitchFamily="18" charset="0"/>
              </a:rPr>
              <a:t>м</a:t>
            </a:r>
            <a:r>
              <a:rPr lang="uk-UA" altLang="uk-UA" sz="3991" b="1" dirty="0" err="1" smtClean="0">
                <a:latin typeface="Times New Roman" panose="02020603050405020304" pitchFamily="18" charset="0"/>
              </a:rPr>
              <a:t>інімум</a:t>
            </a:r>
            <a:r>
              <a:rPr lang="fi-FI" altLang="uk-UA" sz="3991" b="1" dirty="0" smtClean="0">
                <a:latin typeface="Times New Roman" panose="02020603050405020304" pitchFamily="18" charset="0"/>
              </a:rPr>
              <a:t>/максимум</a:t>
            </a:r>
            <a:endParaRPr lang="fi-FI" altLang="uk-UA" sz="3991" b="1" dirty="0">
              <a:latin typeface="Times New Roman" panose="02020603050405020304" pitchFamily="18" charset="0"/>
            </a:endParaRP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uk-UA" sz="3628" b="1" dirty="0">
                <a:latin typeface="Courier New" panose="02070309020205020404" pitchFamily="49" charset="0"/>
              </a:rPr>
              <a:t>SELECT MIN(`</a:t>
            </a:r>
            <a:r>
              <a:rPr lang="en-US" altLang="uk-UA" sz="3628" b="1" dirty="0" err="1">
                <a:latin typeface="Courier New" panose="02070309020205020404" pitchFamily="49" charset="0"/>
              </a:rPr>
              <a:t>num</a:t>
            </a:r>
            <a:r>
              <a:rPr lang="en-US" altLang="uk-UA" sz="3628" b="1" dirty="0">
                <a:latin typeface="Courier New" panose="02070309020205020404" pitchFamily="49" charset="0"/>
              </a:rPr>
              <a:t>`), MAX(`</a:t>
            </a:r>
            <a:r>
              <a:rPr lang="en-US" altLang="uk-UA" sz="3628" b="1" dirty="0" err="1">
                <a:latin typeface="Courier New" panose="02070309020205020404" pitchFamily="49" charset="0"/>
              </a:rPr>
              <a:t>num</a:t>
            </a:r>
            <a:r>
              <a:rPr lang="en-US" altLang="uk-UA" sz="3628" b="1" dirty="0">
                <a:latin typeface="Courier New" panose="02070309020205020404" pitchFamily="49" charset="0"/>
              </a:rPr>
              <a:t>`)  FROM `</a:t>
            </a:r>
            <a:r>
              <a:rPr lang="en-US" altLang="uk-UA" sz="3628" b="1" dirty="0" err="1">
                <a:latin typeface="Courier New" panose="02070309020205020404" pitchFamily="49" charset="0"/>
              </a:rPr>
              <a:t>table_name</a:t>
            </a:r>
            <a:r>
              <a:rPr lang="en-US" altLang="uk-UA" sz="3628" b="1" dirty="0">
                <a:latin typeface="Courier New" panose="02070309020205020404" pitchFamily="49" charset="0"/>
              </a:rPr>
              <a:t>`;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uk-UA" sz="3628" b="1" dirty="0">
                <a:latin typeface="Courier New" panose="02070309020205020404" pitchFamily="49" charset="0"/>
              </a:rPr>
              <a:t>+------------+------------+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uk-UA" sz="3628" b="1" dirty="0">
                <a:latin typeface="Courier New" panose="02070309020205020404" pitchFamily="49" charset="0"/>
              </a:rPr>
              <a:t>| MIN(`</a:t>
            </a:r>
            <a:r>
              <a:rPr lang="en-US" altLang="uk-UA" sz="3628" b="1" dirty="0" err="1">
                <a:latin typeface="Courier New" panose="02070309020205020404" pitchFamily="49" charset="0"/>
              </a:rPr>
              <a:t>num</a:t>
            </a:r>
            <a:r>
              <a:rPr lang="en-US" altLang="uk-UA" sz="3628" b="1" dirty="0">
                <a:latin typeface="Courier New" panose="02070309020205020404" pitchFamily="49" charset="0"/>
              </a:rPr>
              <a:t>`) | MAX(`</a:t>
            </a:r>
            <a:r>
              <a:rPr lang="en-US" altLang="uk-UA" sz="3628" b="1" dirty="0" err="1">
                <a:latin typeface="Courier New" panose="02070309020205020404" pitchFamily="49" charset="0"/>
              </a:rPr>
              <a:t>num</a:t>
            </a:r>
            <a:r>
              <a:rPr lang="en-US" altLang="uk-UA" sz="3628" b="1" dirty="0">
                <a:latin typeface="Courier New" panose="02070309020205020404" pitchFamily="49" charset="0"/>
              </a:rPr>
              <a:t>`) |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uk-UA" sz="3628" b="1" dirty="0">
                <a:latin typeface="Courier New" panose="02070309020205020404" pitchFamily="49" charset="0"/>
              </a:rPr>
              <a:t>+------------+------------+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uk-UA" sz="3628" b="1" dirty="0">
                <a:latin typeface="Courier New" panose="02070309020205020404" pitchFamily="49" charset="0"/>
              </a:rPr>
              <a:t>|          1 |          3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uk-UA" sz="3628" b="1" dirty="0">
                <a:latin typeface="Courier New" panose="02070309020205020404" pitchFamily="49" charset="0"/>
              </a:rPr>
              <a:t>+------------+------------+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uk-UA" sz="3628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90252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FC5F757-159A-4DEF-9049-D654C120BFB7}" type="slidenum">
              <a:rPr lang="fi-FI" altLang="uk-UA"/>
              <a:pPr/>
              <a:t>39</a:t>
            </a:fld>
            <a:endParaRPr lang="fi-FI" altLang="uk-UA"/>
          </a:p>
        </p:txBody>
      </p:sp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681"/>
            <a:ext cx="8228160" cy="106272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dirty="0" smtClean="0"/>
              <a:t>Основ</a:t>
            </a:r>
            <a:r>
              <a:rPr lang="uk-UA" altLang="uk-UA" dirty="0" smtClean="0"/>
              <a:t>и</a:t>
            </a:r>
            <a:r>
              <a:rPr lang="fi-FI" altLang="uk-UA" dirty="0" smtClean="0"/>
              <a:t> </a:t>
            </a:r>
            <a:r>
              <a:rPr lang="fi-FI" altLang="uk-UA" dirty="0"/>
              <a:t>SQL: </a:t>
            </a:r>
            <a:r>
              <a:rPr lang="fi-FI" altLang="uk-UA" dirty="0" smtClean="0"/>
              <a:t>функц</a:t>
            </a:r>
            <a:r>
              <a:rPr lang="uk-UA" altLang="uk-UA" dirty="0" err="1" smtClean="0"/>
              <a:t>ії</a:t>
            </a:r>
            <a:endParaRPr lang="fi-FI" altLang="uk-UA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4801" y="1171081"/>
            <a:ext cx="8228160" cy="6300000"/>
          </a:xfrm>
          <a:ln/>
        </p:spPr>
        <p:txBody>
          <a:bodyPr/>
          <a:lstStyle/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i-FI" altLang="uk-UA" sz="4354" b="1" dirty="0">
                <a:latin typeface="Times New Roman" panose="02020603050405020304" pitchFamily="18" charset="0"/>
              </a:rPr>
              <a:t>AVG – </a:t>
            </a:r>
            <a:r>
              <a:rPr lang="fi-FI" altLang="uk-UA" sz="4354" b="1" dirty="0" smtClean="0">
                <a:latin typeface="Times New Roman" panose="02020603050405020304" pitchFamily="18" charset="0"/>
              </a:rPr>
              <a:t>с</a:t>
            </a:r>
            <a:r>
              <a:rPr lang="uk-UA" altLang="uk-UA" sz="4354" b="1" dirty="0" err="1" smtClean="0">
                <a:latin typeface="Times New Roman" panose="02020603050405020304" pitchFamily="18" charset="0"/>
              </a:rPr>
              <a:t>ереднє</a:t>
            </a:r>
            <a:r>
              <a:rPr lang="fi-FI" altLang="uk-UA" sz="4354" b="1" dirty="0" smtClean="0">
                <a:latin typeface="Times New Roman" panose="02020603050405020304" pitchFamily="18" charset="0"/>
              </a:rPr>
              <a:t> значен</a:t>
            </a:r>
            <a:r>
              <a:rPr lang="uk-UA" altLang="uk-UA" sz="4354" b="1" dirty="0" smtClean="0">
                <a:latin typeface="Times New Roman" panose="02020603050405020304" pitchFamily="18" charset="0"/>
              </a:rPr>
              <a:t>ня</a:t>
            </a:r>
            <a:endParaRPr lang="fi-FI" altLang="uk-UA" sz="4354" b="1" dirty="0">
              <a:latin typeface="Times New Roman" panose="02020603050405020304" pitchFamily="18" charset="0"/>
            </a:endParaRP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uk-UA" sz="3810" b="1" dirty="0">
                <a:latin typeface="Courier New" panose="02070309020205020404" pitchFamily="49" charset="0"/>
              </a:rPr>
              <a:t>SELECT AVG(`</a:t>
            </a:r>
            <a:r>
              <a:rPr lang="en-US" altLang="uk-UA" sz="3810" b="1" dirty="0" err="1">
                <a:latin typeface="Courier New" panose="02070309020205020404" pitchFamily="49" charset="0"/>
              </a:rPr>
              <a:t>num</a:t>
            </a:r>
            <a:r>
              <a:rPr lang="en-US" altLang="uk-UA" sz="3810" b="1" dirty="0">
                <a:latin typeface="Courier New" panose="02070309020205020404" pitchFamily="49" charset="0"/>
              </a:rPr>
              <a:t>`)</a:t>
            </a:r>
            <a:r>
              <a:rPr lang="ar-SA" altLang="uk-UA" sz="3810" b="1" dirty="0">
                <a:latin typeface="Courier New" panose="02070309020205020404" pitchFamily="49" charset="0"/>
                <a:cs typeface="Arial" panose="020B0604020202020204" pitchFamily="34" charset="0"/>
              </a:rPr>
              <a:t>‏</a:t>
            </a:r>
            <a:endParaRPr lang="en-US" altLang="uk-UA" sz="3810" b="1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uk-UA" sz="3810" b="1" dirty="0">
                <a:latin typeface="Courier New" panose="02070309020205020404" pitchFamily="49" charset="0"/>
              </a:rPr>
              <a:t>  FROM `</a:t>
            </a:r>
            <a:r>
              <a:rPr lang="en-US" altLang="uk-UA" sz="3810" b="1" dirty="0" err="1">
                <a:latin typeface="Courier New" panose="02070309020205020404" pitchFamily="49" charset="0"/>
              </a:rPr>
              <a:t>table_name</a:t>
            </a:r>
            <a:r>
              <a:rPr lang="en-US" altLang="uk-UA" sz="3810" b="1" dirty="0">
                <a:latin typeface="Courier New" panose="02070309020205020404" pitchFamily="49" charset="0"/>
              </a:rPr>
              <a:t>`;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uk-UA" sz="3810" b="1" dirty="0">
                <a:latin typeface="Courier New" panose="02070309020205020404" pitchFamily="49" charset="0"/>
              </a:rPr>
              <a:t>+------------+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uk-UA" sz="3810" b="1" dirty="0">
                <a:latin typeface="Courier New" panose="02070309020205020404" pitchFamily="49" charset="0"/>
              </a:rPr>
              <a:t>| AVG(`</a:t>
            </a:r>
            <a:r>
              <a:rPr lang="en-US" altLang="uk-UA" sz="3810" b="1" dirty="0" err="1">
                <a:latin typeface="Courier New" panose="02070309020205020404" pitchFamily="49" charset="0"/>
              </a:rPr>
              <a:t>num</a:t>
            </a:r>
            <a:r>
              <a:rPr lang="en-US" altLang="uk-UA" sz="3810" b="1" dirty="0">
                <a:latin typeface="Courier New" panose="02070309020205020404" pitchFamily="49" charset="0"/>
              </a:rPr>
              <a:t>`) |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uk-UA" sz="3810" b="1" dirty="0">
                <a:latin typeface="Courier New" panose="02070309020205020404" pitchFamily="49" charset="0"/>
              </a:rPr>
              <a:t>+------------+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uk-UA" sz="3810" b="1" dirty="0">
                <a:latin typeface="Courier New" panose="02070309020205020404" pitchFamily="49" charset="0"/>
              </a:rPr>
              <a:t>|     1.5000 | 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uk-UA" sz="3810" b="1" dirty="0">
                <a:latin typeface="Courier New" panose="02070309020205020404" pitchFamily="49" charset="0"/>
              </a:rPr>
              <a:t>+------------+</a:t>
            </a:r>
          </a:p>
          <a:p>
            <a:pPr>
              <a:lnSpc>
                <a:spcPct val="94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uk-UA" sz="381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0176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229600" cy="1143000"/>
          </a:xfrm>
        </p:spPr>
        <p:txBody>
          <a:bodyPr>
            <a:normAutofit/>
          </a:bodyPr>
          <a:lstStyle/>
          <a:p>
            <a:r>
              <a:rPr lang="uk-UA" altLang="uk-UA" sz="2400" b="1" i="1" u="sng" dirty="0">
                <a:latin typeface="Monotype Corsiva" panose="03010101010201010101" pitchFamily="66" charset="0"/>
              </a:rPr>
              <a:t>Ієрархічні  моделі  БД</a:t>
            </a:r>
            <a:r>
              <a:rPr lang="uk-UA" altLang="uk-UA" sz="2400" b="1" u="sng" dirty="0">
                <a:latin typeface="Monotype Corsiva" panose="03010101010201010101" pitchFamily="66" charset="0"/>
              </a:rPr>
              <a:t>  </a:t>
            </a:r>
            <a:r>
              <a:rPr lang="uk-UA" altLang="uk-UA" sz="2400" u="sng" dirty="0">
                <a:latin typeface="Monotype Corsiva" panose="03010101010201010101" pitchFamily="66" charset="0"/>
              </a:rPr>
              <a:t>- </a:t>
            </a:r>
            <a:r>
              <a:rPr lang="uk-UA" altLang="uk-UA" sz="2400" dirty="0">
                <a:latin typeface="Monotype Corsiva" panose="03010101010201010101" pitchFamily="66" charset="0"/>
              </a:rPr>
              <a:t>це структури даних,  які впорядковані за підляганням від загального  до </a:t>
            </a:r>
            <a:r>
              <a:rPr lang="uk-UA" altLang="uk-UA" sz="2400" dirty="0" smtClean="0">
                <a:latin typeface="Monotype Corsiva" panose="03010101010201010101" pitchFamily="66" charset="0"/>
              </a:rPr>
              <a:t>конкретного</a:t>
            </a:r>
            <a:endParaRPr lang="ru-RU" altLang="uk-UA" sz="2400" dirty="0">
              <a:latin typeface="Monotype Corsiva" panose="03010101010201010101" pitchFamily="66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uk-UA" altLang="uk-UA" dirty="0"/>
              <a:t> </a:t>
            </a:r>
            <a:endParaRPr lang="ru-RU" altLang="uk-UA" dirty="0"/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684213" y="2060575"/>
            <a:ext cx="7345362" cy="3455988"/>
            <a:chOff x="1800" y="10134"/>
            <a:chExt cx="9900" cy="396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2520" y="10134"/>
              <a:ext cx="9180" cy="3960"/>
              <a:chOff x="1881" y="1314"/>
              <a:chExt cx="9180" cy="3960"/>
            </a:xfrm>
          </p:grpSpPr>
          <p:grpSp>
            <p:nvGrpSpPr>
              <p:cNvPr id="8200" name="Group 8"/>
              <p:cNvGrpSpPr>
                <a:grpSpLocks/>
              </p:cNvGrpSpPr>
              <p:nvPr/>
            </p:nvGrpSpPr>
            <p:grpSpPr bwMode="auto">
              <a:xfrm>
                <a:off x="1881" y="2754"/>
                <a:ext cx="9180" cy="2520"/>
                <a:chOff x="1881" y="2754"/>
                <a:chExt cx="9180" cy="2520"/>
              </a:xfrm>
            </p:grpSpPr>
            <p:grpSp>
              <p:nvGrpSpPr>
                <p:cNvPr id="8201" name="Group 9"/>
                <p:cNvGrpSpPr>
                  <a:grpSpLocks/>
                </p:cNvGrpSpPr>
                <p:nvPr/>
              </p:nvGrpSpPr>
              <p:grpSpPr bwMode="auto">
                <a:xfrm>
                  <a:off x="1881" y="2754"/>
                  <a:ext cx="3060" cy="2520"/>
                  <a:chOff x="1701" y="2754"/>
                  <a:chExt cx="3060" cy="2520"/>
                </a:xfrm>
              </p:grpSpPr>
              <p:grpSp>
                <p:nvGrpSpPr>
                  <p:cNvPr id="8202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701" y="3834"/>
                    <a:ext cx="1440" cy="1440"/>
                    <a:chOff x="1701" y="3834"/>
                    <a:chExt cx="1440" cy="1440"/>
                  </a:xfrm>
                </p:grpSpPr>
                <p:sp>
                  <p:nvSpPr>
                    <p:cNvPr id="8203" name="AutoShap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1" y="3834"/>
                      <a:ext cx="900" cy="54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00CC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marL="342900" indent="-342900"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20000"/>
                        </a:spcBef>
                      </a:pPr>
                      <a:r>
                        <a:rPr lang="uk-UA" altLang="uk-UA" sz="1200">
                          <a:latin typeface="Times New Roman" panose="02020603050405020304" pitchFamily="18" charset="0"/>
                        </a:rPr>
                        <a:t>1- кл</a:t>
                      </a:r>
                      <a:endParaRPr lang="ru-RU" altLang="uk-UA"/>
                    </a:p>
                  </p:txBody>
                </p:sp>
                <p:grpSp>
                  <p:nvGrpSpPr>
                    <p:cNvPr id="8204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01" y="4374"/>
                      <a:ext cx="1440" cy="900"/>
                      <a:chOff x="1701" y="4374"/>
                      <a:chExt cx="1440" cy="900"/>
                    </a:xfrm>
                  </p:grpSpPr>
                  <p:sp>
                    <p:nvSpPr>
                      <p:cNvPr id="8205" name="Rectangl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01" y="4734"/>
                        <a:ext cx="540" cy="54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 marL="342900" indent="-342900"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20000"/>
                          </a:spcBef>
                        </a:pPr>
                        <a:r>
                          <a:rPr lang="uk-UA" altLang="uk-UA" sz="1000" b="1">
                            <a:latin typeface="Arial Narrow" panose="020B0606020202030204" pitchFamily="34" charset="0"/>
                          </a:rPr>
                          <a:t>1а</a:t>
                        </a:r>
                        <a:endParaRPr lang="ru-RU" altLang="uk-UA"/>
                      </a:p>
                    </p:txBody>
                  </p:sp>
                  <p:sp>
                    <p:nvSpPr>
                      <p:cNvPr id="8206" name="Rectangle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01" y="4734"/>
                        <a:ext cx="540" cy="54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 marL="342900" indent="-342900"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20000"/>
                          </a:spcBef>
                        </a:pPr>
                        <a:r>
                          <a:rPr lang="uk-UA" altLang="uk-UA" sz="1000" b="1">
                            <a:latin typeface="Arial Narrow" panose="020B0606020202030204" pitchFamily="34" charset="0"/>
                          </a:rPr>
                          <a:t>1б</a:t>
                        </a:r>
                        <a:endParaRPr lang="ru-RU" altLang="uk-UA"/>
                      </a:p>
                    </p:txBody>
                  </p:sp>
                  <p:sp>
                    <p:nvSpPr>
                      <p:cNvPr id="8207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061" y="4374"/>
                        <a:ext cx="36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uk-UA"/>
                      </a:p>
                    </p:txBody>
                  </p:sp>
                  <p:sp>
                    <p:nvSpPr>
                      <p:cNvPr id="8208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01" y="4374"/>
                        <a:ext cx="18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uk-UA"/>
                      </a:p>
                    </p:txBody>
                  </p:sp>
                </p:grpSp>
              </p:grpSp>
              <p:grpSp>
                <p:nvGrpSpPr>
                  <p:cNvPr id="8209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321" y="3834"/>
                    <a:ext cx="1440" cy="1440"/>
                    <a:chOff x="3681" y="3834"/>
                    <a:chExt cx="1440" cy="1440"/>
                  </a:xfrm>
                </p:grpSpPr>
                <p:sp>
                  <p:nvSpPr>
                    <p:cNvPr id="8210" name="AutoShap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41" y="3834"/>
                      <a:ext cx="900" cy="54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00CC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marL="342900" indent="-342900"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20000"/>
                        </a:spcBef>
                      </a:pPr>
                      <a:r>
                        <a:rPr lang="uk-UA" altLang="uk-UA" sz="1200">
                          <a:latin typeface="Times New Roman" panose="02020603050405020304" pitchFamily="18" charset="0"/>
                        </a:rPr>
                        <a:t>2 - кл</a:t>
                      </a:r>
                      <a:endParaRPr lang="ru-RU" altLang="uk-UA"/>
                    </a:p>
                  </p:txBody>
                </p:sp>
                <p:grpSp>
                  <p:nvGrpSpPr>
                    <p:cNvPr id="8211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81" y="4374"/>
                      <a:ext cx="1440" cy="900"/>
                      <a:chOff x="3681" y="4374"/>
                      <a:chExt cx="1440" cy="900"/>
                    </a:xfrm>
                  </p:grpSpPr>
                  <p:sp>
                    <p:nvSpPr>
                      <p:cNvPr id="8212" name="Rectangl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81" y="4734"/>
                        <a:ext cx="540" cy="54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 marL="342900" indent="-342900"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20000"/>
                          </a:spcBef>
                        </a:pPr>
                        <a:r>
                          <a:rPr lang="uk-UA" altLang="uk-UA" sz="1000" b="1">
                            <a:latin typeface="Arial Narrow" panose="020B0606020202030204" pitchFamily="34" charset="0"/>
                          </a:rPr>
                          <a:t>2б</a:t>
                        </a:r>
                        <a:endParaRPr lang="ru-RU" altLang="uk-UA"/>
                      </a:p>
                    </p:txBody>
                  </p:sp>
                  <p:sp>
                    <p:nvSpPr>
                      <p:cNvPr id="8213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81" y="4734"/>
                        <a:ext cx="540" cy="54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 marL="342900" indent="-342900"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20000"/>
                          </a:spcBef>
                        </a:pPr>
                        <a:r>
                          <a:rPr lang="uk-UA" altLang="uk-UA" sz="1000" b="1">
                            <a:latin typeface="Arial Narrow" panose="020B0606020202030204" pitchFamily="34" charset="0"/>
                          </a:rPr>
                          <a:t>2а</a:t>
                        </a:r>
                        <a:endParaRPr lang="ru-RU" altLang="uk-UA"/>
                      </a:p>
                    </p:txBody>
                  </p:sp>
                  <p:sp>
                    <p:nvSpPr>
                      <p:cNvPr id="8214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861" y="4374"/>
                        <a:ext cx="54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uk-UA"/>
                      </a:p>
                    </p:txBody>
                  </p:sp>
                  <p:sp>
                    <p:nvSpPr>
                      <p:cNvPr id="8215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81" y="4374"/>
                        <a:ext cx="18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uk-UA"/>
                      </a:p>
                    </p:txBody>
                  </p:sp>
                </p:grpSp>
              </p:grpSp>
              <p:grpSp>
                <p:nvGrpSpPr>
                  <p:cNvPr id="8216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421" y="2754"/>
                    <a:ext cx="1980" cy="1080"/>
                    <a:chOff x="2421" y="2754"/>
                    <a:chExt cx="1980" cy="1080"/>
                  </a:xfrm>
                </p:grpSpPr>
                <p:sp>
                  <p:nvSpPr>
                    <p:cNvPr id="8217" name="AutoShap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1" y="2754"/>
                      <a:ext cx="1980" cy="540"/>
                    </a:xfrm>
                    <a:prstGeom prst="flowChartAlternateProcess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marL="342900" indent="-342900"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20000"/>
                        </a:spcBef>
                      </a:pPr>
                      <a:r>
                        <a:rPr lang="uk-UA" altLang="uk-UA" sz="1000" b="1">
                          <a:latin typeface="Times New Roman" panose="02020603050405020304" pitchFamily="18" charset="0"/>
                        </a:rPr>
                        <a:t>Молодша школа</a:t>
                      </a:r>
                      <a:endParaRPr lang="ru-RU" altLang="uk-UA"/>
                    </a:p>
                  </p:txBody>
                </p:sp>
                <p:sp>
                  <p:nvSpPr>
                    <p:cNvPr id="8218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01" y="3294"/>
                      <a:ext cx="72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  <p:sp>
                  <p:nvSpPr>
                    <p:cNvPr id="8219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21" y="3294"/>
                      <a:ext cx="90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</p:grpSp>
            </p:grpSp>
            <p:grpSp>
              <p:nvGrpSpPr>
                <p:cNvPr id="8220" name="Group 28"/>
                <p:cNvGrpSpPr>
                  <a:grpSpLocks/>
                </p:cNvGrpSpPr>
                <p:nvPr/>
              </p:nvGrpSpPr>
              <p:grpSpPr bwMode="auto">
                <a:xfrm>
                  <a:off x="5121" y="2754"/>
                  <a:ext cx="3060" cy="2520"/>
                  <a:chOff x="5301" y="2754"/>
                  <a:chExt cx="3060" cy="2520"/>
                </a:xfrm>
              </p:grpSpPr>
              <p:grpSp>
                <p:nvGrpSpPr>
                  <p:cNvPr id="8221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5301" y="3834"/>
                    <a:ext cx="1440" cy="1440"/>
                    <a:chOff x="6021" y="3834"/>
                    <a:chExt cx="1440" cy="1440"/>
                  </a:xfrm>
                </p:grpSpPr>
                <p:sp>
                  <p:nvSpPr>
                    <p:cNvPr id="8222" name="AutoShap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01" y="3834"/>
                      <a:ext cx="900" cy="54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00CC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marL="342900" indent="-342900"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20000"/>
                        </a:spcBef>
                      </a:pPr>
                      <a:r>
                        <a:rPr lang="uk-UA" altLang="uk-UA" sz="1200">
                          <a:latin typeface="Times New Roman" panose="02020603050405020304" pitchFamily="18" charset="0"/>
                        </a:rPr>
                        <a:t>5 - кл</a:t>
                      </a:r>
                      <a:endParaRPr lang="ru-RU" altLang="uk-UA"/>
                    </a:p>
                  </p:txBody>
                </p:sp>
                <p:grpSp>
                  <p:nvGrpSpPr>
                    <p:cNvPr id="8223" name="Group 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021" y="4374"/>
                      <a:ext cx="1440" cy="900"/>
                      <a:chOff x="6021" y="4374"/>
                      <a:chExt cx="1440" cy="900"/>
                    </a:xfrm>
                  </p:grpSpPr>
                  <p:sp>
                    <p:nvSpPr>
                      <p:cNvPr id="8224" name="Rectangle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021" y="4734"/>
                        <a:ext cx="540" cy="54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 marL="342900" indent="-342900"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20000"/>
                          </a:spcBef>
                        </a:pPr>
                        <a:r>
                          <a:rPr lang="uk-UA" altLang="uk-UA" sz="1000" b="1">
                            <a:latin typeface="Arial Narrow" panose="020B0606020202030204" pitchFamily="34" charset="0"/>
                          </a:rPr>
                          <a:t>5а</a:t>
                        </a:r>
                        <a:endParaRPr lang="ru-RU" altLang="uk-UA"/>
                      </a:p>
                    </p:txBody>
                  </p:sp>
                  <p:sp>
                    <p:nvSpPr>
                      <p:cNvPr id="8225" name="Rectangle 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921" y="4734"/>
                        <a:ext cx="540" cy="54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 marL="342900" indent="-342900"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20000"/>
                          </a:spcBef>
                        </a:pPr>
                        <a:r>
                          <a:rPr lang="uk-UA" altLang="uk-UA" sz="1000" b="1">
                            <a:latin typeface="Arial Narrow" panose="020B0606020202030204" pitchFamily="34" charset="0"/>
                          </a:rPr>
                          <a:t>5б</a:t>
                        </a:r>
                        <a:endParaRPr lang="ru-RU" altLang="uk-UA"/>
                      </a:p>
                    </p:txBody>
                  </p:sp>
                  <p:sp>
                    <p:nvSpPr>
                      <p:cNvPr id="8226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6201" y="4374"/>
                        <a:ext cx="36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uk-UA"/>
                      </a:p>
                    </p:txBody>
                  </p:sp>
                  <p:sp>
                    <p:nvSpPr>
                      <p:cNvPr id="8227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41" y="4374"/>
                        <a:ext cx="54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uk-UA"/>
                      </a:p>
                    </p:txBody>
                  </p:sp>
                </p:grpSp>
              </p:grpSp>
              <p:grpSp>
                <p:nvGrpSpPr>
                  <p:cNvPr id="8228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7101" y="3834"/>
                    <a:ext cx="1260" cy="1440"/>
                    <a:chOff x="7101" y="3834"/>
                    <a:chExt cx="1260" cy="1440"/>
                  </a:xfrm>
                </p:grpSpPr>
                <p:sp>
                  <p:nvSpPr>
                    <p:cNvPr id="8229" name="AutoShap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81" y="3834"/>
                      <a:ext cx="900" cy="54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00CC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marL="342900" indent="-342900"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20000"/>
                        </a:spcBef>
                      </a:pPr>
                      <a:r>
                        <a:rPr lang="uk-UA" altLang="uk-UA" sz="1200">
                          <a:latin typeface="Times New Roman" panose="02020603050405020304" pitchFamily="18" charset="0"/>
                        </a:rPr>
                        <a:t>7 - кл</a:t>
                      </a:r>
                      <a:endParaRPr lang="ru-RU" altLang="uk-UA"/>
                    </a:p>
                  </p:txBody>
                </p:sp>
                <p:grpSp>
                  <p:nvGrpSpPr>
                    <p:cNvPr id="8230" name="Group 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101" y="4374"/>
                      <a:ext cx="1260" cy="900"/>
                      <a:chOff x="7101" y="4374"/>
                      <a:chExt cx="1260" cy="900"/>
                    </a:xfrm>
                  </p:grpSpPr>
                  <p:sp>
                    <p:nvSpPr>
                      <p:cNvPr id="8231" name="Rectangle 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01" y="4734"/>
                        <a:ext cx="540" cy="54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 marL="342900" indent="-342900"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20000"/>
                          </a:spcBef>
                        </a:pPr>
                        <a:r>
                          <a:rPr lang="uk-UA" altLang="uk-UA" sz="1000" b="1">
                            <a:latin typeface="Arial Narrow" panose="020B0606020202030204" pitchFamily="34" charset="0"/>
                          </a:rPr>
                          <a:t>7а</a:t>
                        </a:r>
                        <a:endParaRPr lang="ru-RU" altLang="uk-UA"/>
                      </a:p>
                    </p:txBody>
                  </p:sp>
                  <p:sp>
                    <p:nvSpPr>
                      <p:cNvPr id="8232" name="Rectangle 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821" y="4734"/>
                        <a:ext cx="540" cy="54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 marL="342900" indent="-342900"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20000"/>
                          </a:spcBef>
                        </a:pPr>
                        <a:r>
                          <a:rPr lang="uk-UA" altLang="uk-UA" sz="1000" b="1">
                            <a:latin typeface="Arial Narrow" panose="020B0606020202030204" pitchFamily="34" charset="0"/>
                          </a:rPr>
                          <a:t>7б</a:t>
                        </a:r>
                        <a:endParaRPr lang="ru-RU" altLang="uk-UA"/>
                      </a:p>
                    </p:txBody>
                  </p:sp>
                  <p:sp>
                    <p:nvSpPr>
                      <p:cNvPr id="8233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281" y="4374"/>
                        <a:ext cx="36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uk-UA"/>
                      </a:p>
                    </p:txBody>
                  </p:sp>
                  <p:sp>
                    <p:nvSpPr>
                      <p:cNvPr id="8234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821" y="4374"/>
                        <a:ext cx="36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uk-UA"/>
                      </a:p>
                    </p:txBody>
                  </p:sp>
                </p:grpSp>
              </p:grpSp>
              <p:grpSp>
                <p:nvGrpSpPr>
                  <p:cNvPr id="8235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5841" y="2754"/>
                    <a:ext cx="1980" cy="1080"/>
                    <a:chOff x="5841" y="2754"/>
                    <a:chExt cx="1980" cy="1080"/>
                  </a:xfrm>
                </p:grpSpPr>
                <p:sp>
                  <p:nvSpPr>
                    <p:cNvPr id="8236" name="AutoShap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841" y="2754"/>
                      <a:ext cx="1980" cy="540"/>
                    </a:xfrm>
                    <a:prstGeom prst="flowChartAlternateProcess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marL="342900" indent="-342900"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20000"/>
                        </a:spcBef>
                      </a:pPr>
                      <a:r>
                        <a:rPr lang="uk-UA" altLang="uk-UA" sz="1000" b="1">
                          <a:latin typeface="Times New Roman" panose="02020603050405020304" pitchFamily="18" charset="0"/>
                        </a:rPr>
                        <a:t>Середня школа</a:t>
                      </a:r>
                      <a:endParaRPr lang="ru-RU" altLang="uk-UA"/>
                    </a:p>
                  </p:txBody>
                </p:sp>
                <p:sp>
                  <p:nvSpPr>
                    <p:cNvPr id="8237" name="Line 4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021" y="3294"/>
                      <a:ext cx="72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  <p:sp>
                  <p:nvSpPr>
                    <p:cNvPr id="8238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41" y="3294"/>
                      <a:ext cx="90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</p:grpSp>
            </p:grpSp>
            <p:grpSp>
              <p:nvGrpSpPr>
                <p:cNvPr id="8239" name="Group 47"/>
                <p:cNvGrpSpPr>
                  <a:grpSpLocks/>
                </p:cNvGrpSpPr>
                <p:nvPr/>
              </p:nvGrpSpPr>
              <p:grpSpPr bwMode="auto">
                <a:xfrm>
                  <a:off x="8361" y="2754"/>
                  <a:ext cx="2700" cy="2520"/>
                  <a:chOff x="8541" y="2754"/>
                  <a:chExt cx="2700" cy="2520"/>
                </a:xfrm>
              </p:grpSpPr>
              <p:grpSp>
                <p:nvGrpSpPr>
                  <p:cNvPr id="8240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8541" y="3834"/>
                    <a:ext cx="1620" cy="1440"/>
                    <a:chOff x="8901" y="3834"/>
                    <a:chExt cx="1620" cy="1440"/>
                  </a:xfrm>
                </p:grpSpPr>
                <p:sp>
                  <p:nvSpPr>
                    <p:cNvPr id="8241" name="AutoShap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61" y="3834"/>
                      <a:ext cx="900" cy="54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00CC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marL="342900" indent="-342900"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20000"/>
                        </a:spcBef>
                      </a:pPr>
                      <a:r>
                        <a:rPr lang="uk-UA" altLang="uk-UA" sz="1200">
                          <a:latin typeface="Times New Roman" panose="02020603050405020304" pitchFamily="18" charset="0"/>
                        </a:rPr>
                        <a:t>10 кл</a:t>
                      </a:r>
                      <a:endParaRPr lang="ru-RU" altLang="uk-UA"/>
                    </a:p>
                  </p:txBody>
                </p:sp>
                <p:grpSp>
                  <p:nvGrpSpPr>
                    <p:cNvPr id="8242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1" y="4374"/>
                      <a:ext cx="1620" cy="900"/>
                      <a:chOff x="8901" y="4374"/>
                      <a:chExt cx="1620" cy="900"/>
                    </a:xfrm>
                  </p:grpSpPr>
                  <p:sp>
                    <p:nvSpPr>
                      <p:cNvPr id="8243" name="Rectangle 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901" y="4734"/>
                        <a:ext cx="720" cy="54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 marL="342900" indent="-342900"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20000"/>
                          </a:spcBef>
                        </a:pPr>
                        <a:r>
                          <a:rPr lang="uk-UA" altLang="uk-UA" sz="1000" b="1">
                            <a:latin typeface="Arial Narrow" panose="020B0606020202030204" pitchFamily="34" charset="0"/>
                          </a:rPr>
                          <a:t>10 а</a:t>
                        </a:r>
                        <a:endParaRPr lang="ru-RU" altLang="uk-UA"/>
                      </a:p>
                    </p:txBody>
                  </p:sp>
                  <p:sp>
                    <p:nvSpPr>
                      <p:cNvPr id="8244" name="Rectangle 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801" y="4734"/>
                        <a:ext cx="720" cy="54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 marL="342900" indent="-342900"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>
                          <a:spcBef>
                            <a:spcPct val="0"/>
                          </a:spcBef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20000"/>
                          </a:spcBef>
                        </a:pPr>
                        <a:r>
                          <a:rPr lang="uk-UA" altLang="uk-UA" sz="1000" b="1">
                            <a:latin typeface="Arial Narrow" panose="020B0606020202030204" pitchFamily="34" charset="0"/>
                          </a:rPr>
                          <a:t>10 б</a:t>
                        </a:r>
                        <a:endParaRPr lang="ru-RU" altLang="uk-UA"/>
                      </a:p>
                    </p:txBody>
                  </p:sp>
                  <p:sp>
                    <p:nvSpPr>
                      <p:cNvPr id="8245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261" y="4374"/>
                        <a:ext cx="36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uk-UA"/>
                      </a:p>
                    </p:txBody>
                  </p:sp>
                  <p:sp>
                    <p:nvSpPr>
                      <p:cNvPr id="8246" name="Line 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801" y="4374"/>
                        <a:ext cx="36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uk-UA"/>
                      </a:p>
                    </p:txBody>
                  </p:sp>
                </p:grpSp>
              </p:grpSp>
              <p:grpSp>
                <p:nvGrpSpPr>
                  <p:cNvPr id="8247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8721" y="2754"/>
                    <a:ext cx="2160" cy="1080"/>
                    <a:chOff x="8721" y="2754"/>
                    <a:chExt cx="2160" cy="1080"/>
                  </a:xfrm>
                </p:grpSpPr>
                <p:sp>
                  <p:nvSpPr>
                    <p:cNvPr id="8248" name="AutoShap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21" y="2754"/>
                      <a:ext cx="2160" cy="540"/>
                    </a:xfrm>
                    <a:prstGeom prst="flowChartAlternateProcess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marL="342900" indent="-342900"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20000"/>
                        </a:spcBef>
                      </a:pPr>
                      <a:r>
                        <a:rPr lang="uk-UA" altLang="uk-UA" sz="1000" b="1" dirty="0">
                          <a:latin typeface="Times New Roman" panose="02020603050405020304" pitchFamily="18" charset="0"/>
                        </a:rPr>
                        <a:t>Старша  школа</a:t>
                      </a:r>
                      <a:endParaRPr lang="ru-RU" altLang="uk-UA" dirty="0"/>
                    </a:p>
                  </p:txBody>
                </p:sp>
                <p:sp>
                  <p:nvSpPr>
                    <p:cNvPr id="8249" name="Line 5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9261" y="3294"/>
                      <a:ext cx="54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  <p:sp>
                  <p:nvSpPr>
                    <p:cNvPr id="8250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981" y="3294"/>
                      <a:ext cx="54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</p:grpSp>
              <p:grpSp>
                <p:nvGrpSpPr>
                  <p:cNvPr id="8251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10341" y="3834"/>
                    <a:ext cx="900" cy="1440"/>
                    <a:chOff x="10341" y="3834"/>
                    <a:chExt cx="900" cy="1440"/>
                  </a:xfrm>
                </p:grpSpPr>
                <p:sp>
                  <p:nvSpPr>
                    <p:cNvPr id="8252" name="AutoShap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341" y="3834"/>
                      <a:ext cx="900" cy="54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00CC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marL="342900" indent="-342900"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20000"/>
                        </a:spcBef>
                      </a:pPr>
                      <a:r>
                        <a:rPr lang="uk-UA" altLang="uk-UA" sz="1000" b="1">
                          <a:latin typeface="Times New Roman" panose="02020603050405020304" pitchFamily="18" charset="0"/>
                        </a:rPr>
                        <a:t>11 -кл</a:t>
                      </a:r>
                      <a:endParaRPr lang="ru-RU" altLang="uk-UA"/>
                    </a:p>
                  </p:txBody>
                </p:sp>
                <p:sp>
                  <p:nvSpPr>
                    <p:cNvPr id="8253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21" y="4734"/>
                      <a:ext cx="720" cy="540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marL="342900" indent="-342900"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>
                        <a:spcBef>
                          <a:spcPct val="20000"/>
                        </a:spcBef>
                      </a:pPr>
                      <a:r>
                        <a:rPr lang="uk-UA" altLang="uk-UA" sz="1200">
                          <a:latin typeface="Times New Roman" panose="02020603050405020304" pitchFamily="18" charset="0"/>
                        </a:rPr>
                        <a:t>11 а</a:t>
                      </a:r>
                      <a:endParaRPr lang="ru-RU" altLang="uk-UA"/>
                    </a:p>
                  </p:txBody>
                </p:sp>
                <p:sp>
                  <p:nvSpPr>
                    <p:cNvPr id="8254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881" y="4374"/>
                      <a:ext cx="0" cy="3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</p:grpSp>
            </p:grpSp>
          </p:grpSp>
          <p:grpSp>
            <p:nvGrpSpPr>
              <p:cNvPr id="8255" name="Group 63"/>
              <p:cNvGrpSpPr>
                <a:grpSpLocks/>
              </p:cNvGrpSpPr>
              <p:nvPr/>
            </p:nvGrpSpPr>
            <p:grpSpPr bwMode="auto">
              <a:xfrm>
                <a:off x="3681" y="1314"/>
                <a:ext cx="5940" cy="1440"/>
                <a:chOff x="3681" y="1314"/>
                <a:chExt cx="5940" cy="1440"/>
              </a:xfrm>
            </p:grpSpPr>
            <p:sp>
              <p:nvSpPr>
                <p:cNvPr id="8256" name="AutoShape 64"/>
                <p:cNvSpPr>
                  <a:spLocks noChangeArrowheads="1"/>
                </p:cNvSpPr>
                <p:nvPr/>
              </p:nvSpPr>
              <p:spPr bwMode="auto">
                <a:xfrm>
                  <a:off x="5121" y="1314"/>
                  <a:ext cx="3240" cy="5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342900" indent="-3429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20000"/>
                    </a:spcBef>
                  </a:pPr>
                  <a:r>
                    <a:rPr lang="uk-UA" altLang="uk-UA" sz="1400" b="1">
                      <a:solidFill>
                        <a:srgbClr val="000080"/>
                      </a:solidFill>
                      <a:latin typeface="Times New Roman" panose="02020603050405020304" pitchFamily="18" charset="0"/>
                    </a:rPr>
                    <a:t>Школа  № 25</a:t>
                  </a:r>
                  <a:endParaRPr lang="ru-RU" altLang="uk-UA"/>
                </a:p>
              </p:txBody>
            </p:sp>
            <p:sp>
              <p:nvSpPr>
                <p:cNvPr id="8257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3681" y="1854"/>
                  <a:ext cx="2880" cy="9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8258" name="Line 66"/>
                <p:cNvSpPr>
                  <a:spLocks noChangeShapeType="1"/>
                </p:cNvSpPr>
                <p:nvPr/>
              </p:nvSpPr>
              <p:spPr bwMode="auto">
                <a:xfrm>
                  <a:off x="6561" y="1854"/>
                  <a:ext cx="3060" cy="9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8259" name="Line 67"/>
                <p:cNvSpPr>
                  <a:spLocks noChangeShapeType="1"/>
                </p:cNvSpPr>
                <p:nvPr/>
              </p:nvSpPr>
              <p:spPr bwMode="auto">
                <a:xfrm>
                  <a:off x="6561" y="1854"/>
                  <a:ext cx="0" cy="9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</p:grpSp>
        </p:grpSp>
        <p:grpSp>
          <p:nvGrpSpPr>
            <p:cNvPr id="8260" name="Group 68"/>
            <p:cNvGrpSpPr>
              <a:grpSpLocks/>
            </p:cNvGrpSpPr>
            <p:nvPr/>
          </p:nvGrpSpPr>
          <p:grpSpPr bwMode="auto">
            <a:xfrm>
              <a:off x="1800" y="10314"/>
              <a:ext cx="720" cy="3600"/>
              <a:chOff x="1800" y="10314"/>
              <a:chExt cx="720" cy="3600"/>
            </a:xfrm>
          </p:grpSpPr>
          <p:sp>
            <p:nvSpPr>
              <p:cNvPr id="8261" name="WordArt 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00" y="10314"/>
                <a:ext cx="720" cy="18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CanDown">
                  <a:avLst>
                    <a:gd name="adj" fmla="val 0"/>
                  </a:avLst>
                </a:prstTxWarp>
              </a:bodyPr>
              <a:lstStyle/>
              <a:p>
                <a:pPr algn="ctr"/>
                <a:endParaRPr lang="uk-UA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WordArt 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00" y="11754"/>
                <a:ext cx="720" cy="18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CanDown">
                  <a:avLst>
                    <a:gd name="adj" fmla="val 0"/>
                  </a:avLst>
                </a:prstTxWarp>
              </a:bodyPr>
              <a:lstStyle/>
              <a:p>
                <a:pPr algn="ctr"/>
                <a:endParaRPr lang="uk-UA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3" name="WordArt 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00" y="12834"/>
                <a:ext cx="720" cy="18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CanDown">
                  <a:avLst>
                    <a:gd name="adj" fmla="val 0"/>
                  </a:avLst>
                </a:prstTxWarp>
              </a:bodyPr>
              <a:lstStyle/>
              <a:p>
                <a:pPr algn="ctr"/>
                <a:endParaRPr lang="uk-UA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4" name="WordArt 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00" y="13734"/>
                <a:ext cx="720" cy="18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CanDown">
                  <a:avLst>
                    <a:gd name="adj" fmla="val 0"/>
                  </a:avLst>
                </a:prstTxWarp>
              </a:bodyPr>
              <a:lstStyle/>
              <a:p>
                <a:pPr algn="ctr"/>
                <a:endParaRPr lang="uk-UA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121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uk-UA" dirty="0"/>
              <a:t>Основ</a:t>
            </a:r>
            <a:r>
              <a:rPr lang="uk-UA" altLang="uk-UA" dirty="0"/>
              <a:t>и</a:t>
            </a:r>
            <a:r>
              <a:rPr lang="fi-FI" altLang="uk-UA" dirty="0"/>
              <a:t> SQL: функц</a:t>
            </a:r>
            <a:r>
              <a:rPr lang="uk-UA" altLang="uk-UA" dirty="0" err="1"/>
              <a:t>ії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60968" y="2564904"/>
            <a:ext cx="4140172" cy="2667235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/>
              <a:t>Table A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                                     </a:t>
            </a:r>
            <a:r>
              <a:rPr lang="en-US" sz="2000" b="1" dirty="0"/>
              <a:t>Table B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id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name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                                  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id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name</a:t>
            </a:r>
            <a:endParaRPr kumimoji="0" lang="uk-UA" altLang="uk-UA" sz="2000" b="0" i="0" u="none" strike="noStrike" cap="none" normalizeH="0" baseline="0" dirty="0" smtClean="0">
              <a:ln>
                <a:noFill/>
              </a:ln>
              <a:solidFill>
                <a:srgbClr val="3A4145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 -- ----                                        -- 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 1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Pirate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                             1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Rutabaga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2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Monkey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                          2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Pirate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3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Ninja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                               3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Darth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Vader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4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Spaghetti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Calibri" panose="020F0502020204030204" pitchFamily="34" charset="0"/>
              </a:rPr>
              <a:t>                        4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Ninja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411759" y="1442542"/>
            <a:ext cx="43204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b="1" dirty="0" smtClean="0"/>
              <a:t>Об</a:t>
            </a:r>
            <a:r>
              <a:rPr lang="en-US" b="1" dirty="0" smtClean="0"/>
              <a:t>’</a:t>
            </a:r>
            <a:r>
              <a:rPr lang="uk-UA" b="1" dirty="0" smtClean="0"/>
              <a:t>єднання </a:t>
            </a:r>
            <a:r>
              <a:rPr lang="en-US" b="1" dirty="0" smtClean="0"/>
              <a:t>Join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253203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uk-UA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8906" y="1595917"/>
            <a:ext cx="3867150" cy="277177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-2228850" y="89058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44" y="1600200"/>
            <a:ext cx="4009162" cy="334096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82482" y="5123730"/>
            <a:ext cx="763284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Inner </a:t>
            </a:r>
            <a:r>
              <a:rPr lang="en-US" sz="2800" dirty="0" smtClean="0"/>
              <a:t>Join </a:t>
            </a:r>
            <a:r>
              <a:rPr lang="uk-UA" sz="2500" dirty="0" smtClean="0"/>
              <a:t>створює </a:t>
            </a:r>
            <a:r>
              <a:rPr lang="uk-UA" sz="2500" dirty="0"/>
              <a:t>тільки набір записів, які є</a:t>
            </a:r>
            <a:r>
              <a:rPr lang="uk-UA" sz="2500" dirty="0" smtClean="0"/>
              <a:t> </a:t>
            </a:r>
            <a:r>
              <a:rPr lang="uk-UA" sz="2500" dirty="0"/>
              <a:t>як в таблиці А </a:t>
            </a:r>
            <a:r>
              <a:rPr lang="uk-UA" sz="2500" dirty="0" smtClean="0"/>
              <a:t>,  так і таблиці </a:t>
            </a:r>
            <a:r>
              <a:rPr lang="uk-UA" sz="2500" dirty="0"/>
              <a:t>В.</a:t>
            </a:r>
          </a:p>
        </p:txBody>
      </p:sp>
    </p:spTree>
    <p:extLst>
      <p:ext uri="{BB962C8B-B14F-4D97-AF65-F5344CB8AC3E}">
        <p14:creationId xmlns:p14="http://schemas.microsoft.com/office/powerpoint/2010/main" val="3486503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112" y="1417638"/>
            <a:ext cx="3888432" cy="39295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544" y="1417638"/>
            <a:ext cx="39147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97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</a:t>
            </a:r>
            <a:r>
              <a:rPr lang="en-US" dirty="0" smtClean="0"/>
              <a:t>join </a:t>
            </a:r>
            <a:r>
              <a:rPr lang="uk-UA" dirty="0" smtClean="0"/>
              <a:t>з умовою</a:t>
            </a:r>
            <a:endParaRPr lang="uk-UA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976" y="1600200"/>
            <a:ext cx="3914775" cy="26289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3898776" cy="379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96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</a:t>
            </a:r>
            <a:r>
              <a:rPr lang="en-US" dirty="0" smtClean="0"/>
              <a:t>join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632" y="1417638"/>
            <a:ext cx="3528392" cy="38233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024" y="1417638"/>
            <a:ext cx="3848100" cy="27241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2482" y="5123730"/>
            <a:ext cx="7632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Full outer </a:t>
            </a:r>
            <a:r>
              <a:rPr lang="en-US" sz="2800" dirty="0" smtClean="0"/>
              <a:t>join </a:t>
            </a:r>
            <a:r>
              <a:rPr lang="ru-RU" sz="2800" dirty="0" err="1" smtClean="0"/>
              <a:t>повертає</a:t>
            </a:r>
            <a:r>
              <a:rPr lang="ru-RU" sz="2800" dirty="0" smtClean="0"/>
              <a:t> </a:t>
            </a:r>
            <a:r>
              <a:rPr lang="en-US" sz="2800" dirty="0" smtClean="0"/>
              <a:t>“</a:t>
            </a:r>
            <a:r>
              <a:rPr lang="ru-RU" sz="2800" dirty="0" smtClean="0"/>
              <a:t>об</a:t>
            </a:r>
            <a:r>
              <a:rPr lang="en-US" sz="2800" dirty="0" smtClean="0"/>
              <a:t>’</a:t>
            </a:r>
            <a:r>
              <a:rPr lang="ru-RU" sz="2800" dirty="0" err="1" smtClean="0"/>
              <a:t>єднання</a:t>
            </a:r>
            <a:r>
              <a:rPr lang="en-US" sz="2800" dirty="0" smtClean="0"/>
              <a:t>”</a:t>
            </a:r>
            <a:r>
              <a:rPr lang="ru-RU" sz="2800" dirty="0" smtClean="0"/>
              <a:t> об</a:t>
            </a:r>
            <a:r>
              <a:rPr lang="en-US" sz="2800" dirty="0" smtClean="0"/>
              <a:t>’</a:t>
            </a:r>
            <a:r>
              <a:rPr lang="ru-RU" sz="2800" dirty="0" err="1" smtClean="0"/>
              <a:t>єднань</a:t>
            </a:r>
            <a:r>
              <a:rPr lang="ru-RU" sz="2800" dirty="0" smtClean="0"/>
              <a:t> </a:t>
            </a:r>
            <a:r>
              <a:rPr lang="ru-RU" sz="2800" dirty="0"/>
              <a:t>LEFT и RIGHT </a:t>
            </a:r>
            <a:r>
              <a:rPr lang="ru-RU" sz="2800" dirty="0" err="1" smtClean="0"/>
              <a:t>таблиць</a:t>
            </a:r>
            <a:r>
              <a:rPr lang="ru-RU" sz="2800" dirty="0" smtClean="0"/>
              <a:t>, </a:t>
            </a:r>
            <a:endParaRPr lang="uk-UA" sz="2500" dirty="0"/>
          </a:p>
        </p:txBody>
      </p:sp>
    </p:spTree>
    <p:extLst>
      <p:ext uri="{BB962C8B-B14F-4D97-AF65-F5344CB8AC3E}">
        <p14:creationId xmlns:p14="http://schemas.microsoft.com/office/powerpoint/2010/main" val="704707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 algn="ctr">
              <a:buNone/>
            </a:pPr>
            <a:endParaRPr lang="uk" sz="5000" dirty="0" smtClean="0"/>
          </a:p>
          <a:p>
            <a:pPr marL="0" indent="0" algn="ctr">
              <a:buNone/>
            </a:pPr>
            <a:r>
              <a:rPr lang="uk" sz="7000" dirty="0" smtClean="0"/>
              <a:t>Дякую </a:t>
            </a:r>
            <a:r>
              <a:rPr lang="uk" sz="7000" dirty="0"/>
              <a:t>за увагу</a:t>
            </a:r>
            <a:r>
              <a:rPr lang="uk" sz="7000" dirty="0" smtClean="0"/>
              <a:t>!</a:t>
            </a:r>
          </a:p>
          <a:p>
            <a:pPr marL="0" indent="0" algn="ctr">
              <a:buNone/>
            </a:pPr>
            <a:endParaRPr lang="uk" sz="7000" dirty="0"/>
          </a:p>
          <a:p>
            <a:pPr marL="0" lvl="0" indent="0" algn="ctr">
              <a:buNone/>
            </a:pPr>
            <a:r>
              <a:rPr lang="uk" sz="7000" dirty="0" smtClean="0"/>
              <a:t>Питання</a:t>
            </a:r>
            <a:r>
              <a:rPr lang="uk" sz="7000" dirty="0"/>
              <a:t>?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3334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8229600" cy="1143000"/>
          </a:xfrm>
        </p:spPr>
        <p:txBody>
          <a:bodyPr/>
          <a:lstStyle/>
          <a:p>
            <a:r>
              <a:rPr lang="uk-UA" altLang="uk-UA" sz="2800" b="1" i="1" u="sng" dirty="0">
                <a:latin typeface="Monotype Corsiva" panose="03010101010201010101" pitchFamily="66" charset="0"/>
              </a:rPr>
              <a:t>Мережні  моделі  БД</a:t>
            </a:r>
            <a:r>
              <a:rPr lang="uk-UA" altLang="uk-UA" sz="2800" dirty="0">
                <a:latin typeface="Monotype Corsiva" panose="03010101010201010101" pitchFamily="66" charset="0"/>
              </a:rPr>
              <a:t> -   мають довільний, не обмежений  кількістю елементів </a:t>
            </a:r>
            <a:r>
              <a:rPr lang="uk-UA" altLang="uk-UA" sz="2800" dirty="0" smtClean="0">
                <a:latin typeface="Monotype Corsiva" panose="03010101010201010101" pitchFamily="66" charset="0"/>
              </a:rPr>
              <a:t>зв'язок</a:t>
            </a:r>
            <a:endParaRPr lang="ru-RU" altLang="uk-UA" sz="4000" dirty="0"/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971550" y="2133600"/>
            <a:ext cx="7777163" cy="2519363"/>
            <a:chOff x="2961" y="954"/>
            <a:chExt cx="7380" cy="2340"/>
          </a:xfrm>
        </p:grpSpPr>
        <p:sp>
          <p:nvSpPr>
            <p:cNvPr id="7175" name="Line 7"/>
            <p:cNvSpPr>
              <a:spLocks noChangeShapeType="1"/>
            </p:cNvSpPr>
            <p:nvPr/>
          </p:nvSpPr>
          <p:spPr bwMode="auto">
            <a:xfrm flipH="1">
              <a:off x="8721" y="1854"/>
              <a:ext cx="720" cy="90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grpSp>
          <p:nvGrpSpPr>
            <p:cNvPr id="7176" name="Group 8"/>
            <p:cNvGrpSpPr>
              <a:grpSpLocks/>
            </p:cNvGrpSpPr>
            <p:nvPr/>
          </p:nvGrpSpPr>
          <p:grpSpPr bwMode="auto">
            <a:xfrm>
              <a:off x="2961" y="954"/>
              <a:ext cx="7380" cy="2340"/>
              <a:chOff x="2961" y="954"/>
              <a:chExt cx="7380" cy="2340"/>
            </a:xfrm>
          </p:grpSpPr>
          <p:grpSp>
            <p:nvGrpSpPr>
              <p:cNvPr id="7177" name="Group 9"/>
              <p:cNvGrpSpPr>
                <a:grpSpLocks/>
              </p:cNvGrpSpPr>
              <p:nvPr/>
            </p:nvGrpSpPr>
            <p:grpSpPr bwMode="auto">
              <a:xfrm>
                <a:off x="2961" y="954"/>
                <a:ext cx="7380" cy="2340"/>
                <a:chOff x="2961" y="954"/>
                <a:chExt cx="7380" cy="2340"/>
              </a:xfrm>
            </p:grpSpPr>
            <p:grpSp>
              <p:nvGrpSpPr>
                <p:cNvPr id="7178" name="Group 10"/>
                <p:cNvGrpSpPr>
                  <a:grpSpLocks/>
                </p:cNvGrpSpPr>
                <p:nvPr/>
              </p:nvGrpSpPr>
              <p:grpSpPr bwMode="auto">
                <a:xfrm>
                  <a:off x="2961" y="2754"/>
                  <a:ext cx="7020" cy="540"/>
                  <a:chOff x="2961" y="2754"/>
                  <a:chExt cx="7020" cy="540"/>
                </a:xfrm>
              </p:grpSpPr>
              <p:sp>
                <p:nvSpPr>
                  <p:cNvPr id="717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961" y="2754"/>
                    <a:ext cx="720" cy="540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marL="342900" indent="-342900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20000"/>
                      </a:spcBef>
                    </a:pPr>
                    <a:r>
                      <a:rPr lang="uk-UA" altLang="uk-UA" sz="1200">
                        <a:latin typeface="Times New Roman" panose="02020603050405020304" pitchFamily="18" charset="0"/>
                      </a:rPr>
                      <a:t>8-а</a:t>
                    </a:r>
                    <a:endParaRPr lang="ru-RU" altLang="uk-UA"/>
                  </a:p>
                </p:txBody>
              </p:sp>
              <p:sp>
                <p:nvSpPr>
                  <p:cNvPr id="718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2754"/>
                    <a:ext cx="720" cy="540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marL="342900" indent="-342900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20000"/>
                      </a:spcBef>
                    </a:pPr>
                    <a:r>
                      <a:rPr lang="uk-UA" altLang="uk-UA" sz="1200">
                        <a:latin typeface="Times New Roman" panose="02020603050405020304" pitchFamily="18" charset="0"/>
                      </a:rPr>
                      <a:t>8-б</a:t>
                    </a:r>
                    <a:endParaRPr lang="ru-RU" altLang="uk-UA"/>
                  </a:p>
                </p:txBody>
              </p:sp>
              <p:sp>
                <p:nvSpPr>
                  <p:cNvPr id="718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2754"/>
                    <a:ext cx="720" cy="540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marL="342900" indent="-342900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20000"/>
                      </a:spcBef>
                    </a:pPr>
                    <a:r>
                      <a:rPr lang="uk-UA" altLang="uk-UA" sz="1200">
                        <a:latin typeface="Times New Roman" panose="02020603050405020304" pitchFamily="18" charset="0"/>
                      </a:rPr>
                      <a:t>9-а</a:t>
                    </a:r>
                    <a:endParaRPr lang="ru-RU" altLang="uk-UA"/>
                  </a:p>
                </p:txBody>
              </p:sp>
              <p:sp>
                <p:nvSpPr>
                  <p:cNvPr id="718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661" y="2754"/>
                    <a:ext cx="720" cy="540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marL="342900" indent="-342900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20000"/>
                      </a:spcBef>
                    </a:pPr>
                    <a:r>
                      <a:rPr lang="uk-UA" altLang="uk-UA" sz="1200">
                        <a:latin typeface="Times New Roman" panose="02020603050405020304" pitchFamily="18" charset="0"/>
                      </a:rPr>
                      <a:t>9-б</a:t>
                    </a:r>
                    <a:endParaRPr lang="ru-RU" altLang="uk-UA"/>
                  </a:p>
                </p:txBody>
              </p:sp>
              <p:sp>
                <p:nvSpPr>
                  <p:cNvPr id="718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6561" y="2754"/>
                    <a:ext cx="720" cy="540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marL="342900" indent="-342900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20000"/>
                      </a:spcBef>
                    </a:pPr>
                    <a:r>
                      <a:rPr lang="uk-UA" altLang="uk-UA" sz="1100" b="1">
                        <a:latin typeface="Times New Roman" panose="02020603050405020304" pitchFamily="18" charset="0"/>
                      </a:rPr>
                      <a:t>10-а</a:t>
                    </a:r>
                    <a:endParaRPr lang="ru-RU" altLang="uk-UA"/>
                  </a:p>
                </p:txBody>
              </p:sp>
              <p:sp>
                <p:nvSpPr>
                  <p:cNvPr id="718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7461" y="2754"/>
                    <a:ext cx="720" cy="540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marL="342900" indent="-342900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20000"/>
                      </a:spcBef>
                    </a:pPr>
                    <a:r>
                      <a:rPr lang="uk-UA" altLang="uk-UA" sz="1100" b="1">
                        <a:latin typeface="Times New Roman" panose="02020603050405020304" pitchFamily="18" charset="0"/>
                      </a:rPr>
                      <a:t>10-б</a:t>
                    </a:r>
                    <a:endParaRPr lang="ru-RU" altLang="uk-UA"/>
                  </a:p>
                </p:txBody>
              </p:sp>
              <p:sp>
                <p:nvSpPr>
                  <p:cNvPr id="718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8361" y="2754"/>
                    <a:ext cx="720" cy="540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marL="342900" indent="-342900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20000"/>
                      </a:spcBef>
                    </a:pPr>
                    <a:r>
                      <a:rPr lang="uk-UA" altLang="uk-UA" sz="1100" b="1">
                        <a:latin typeface="Times New Roman" panose="02020603050405020304" pitchFamily="18" charset="0"/>
                      </a:rPr>
                      <a:t>11-а</a:t>
                    </a:r>
                    <a:endParaRPr lang="ru-RU" altLang="uk-UA"/>
                  </a:p>
                </p:txBody>
              </p:sp>
              <p:sp>
                <p:nvSpPr>
                  <p:cNvPr id="718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261" y="2754"/>
                    <a:ext cx="720" cy="540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marL="342900" indent="-342900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20000"/>
                      </a:spcBef>
                    </a:pPr>
                    <a:r>
                      <a:rPr lang="uk-UA" altLang="uk-UA" sz="1100" b="1">
                        <a:latin typeface="Times New Roman" panose="02020603050405020304" pitchFamily="18" charset="0"/>
                      </a:rPr>
                      <a:t>11-б</a:t>
                    </a:r>
                    <a:endParaRPr lang="ru-RU" altLang="uk-UA"/>
                  </a:p>
                </p:txBody>
              </p:sp>
            </p:grpSp>
            <p:grpSp>
              <p:nvGrpSpPr>
                <p:cNvPr id="7187" name="Group 19"/>
                <p:cNvGrpSpPr>
                  <a:grpSpLocks/>
                </p:cNvGrpSpPr>
                <p:nvPr/>
              </p:nvGrpSpPr>
              <p:grpSpPr bwMode="auto">
                <a:xfrm>
                  <a:off x="2961" y="954"/>
                  <a:ext cx="7380" cy="1800"/>
                  <a:chOff x="2961" y="954"/>
                  <a:chExt cx="7380" cy="1800"/>
                </a:xfrm>
              </p:grpSpPr>
              <p:sp>
                <p:nvSpPr>
                  <p:cNvPr id="7188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8721" y="954"/>
                    <a:ext cx="1620" cy="9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A5002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marL="342900" indent="-342900"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>
                      <a:spcBef>
                        <a:spcPct val="0"/>
                      </a:spcBef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20000"/>
                      </a:spcBef>
                    </a:pPr>
                    <a:r>
                      <a:rPr lang="uk-UA" altLang="uk-UA" sz="1600" b="1">
                        <a:latin typeface="Times New Roman" panose="02020603050405020304" pitchFamily="18" charset="0"/>
                      </a:rPr>
                      <a:t>Вчитель англ. мови 4</a:t>
                    </a:r>
                  </a:p>
                  <a:p>
                    <a:pPr>
                      <a:spcBef>
                        <a:spcPct val="20000"/>
                      </a:spcBef>
                    </a:pPr>
                    <a:endParaRPr lang="ru-RU" altLang="uk-UA" sz="1600"/>
                  </a:p>
                </p:txBody>
              </p:sp>
              <p:grpSp>
                <p:nvGrpSpPr>
                  <p:cNvPr id="7189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961" y="954"/>
                    <a:ext cx="4860" cy="1800"/>
                    <a:chOff x="2961" y="954"/>
                    <a:chExt cx="4860" cy="1800"/>
                  </a:xfrm>
                </p:grpSpPr>
                <p:sp>
                  <p:nvSpPr>
                    <p:cNvPr id="7190" name="AutoShap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61" y="954"/>
                      <a:ext cx="1620" cy="9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66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marL="342900" indent="-342900"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20000"/>
                        </a:spcBef>
                      </a:pPr>
                      <a:r>
                        <a:rPr lang="uk-UA" altLang="uk-UA" sz="1600" b="1">
                          <a:latin typeface="Times New Roman" panose="02020603050405020304" pitchFamily="18" charset="0"/>
                        </a:rPr>
                        <a:t>Вчитель англ. мови 1</a:t>
                      </a:r>
                      <a:endParaRPr lang="ru-RU" altLang="uk-UA" sz="1600"/>
                    </a:p>
                  </p:txBody>
                </p:sp>
                <p:sp>
                  <p:nvSpPr>
                    <p:cNvPr id="7191" name="Line 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21" y="1854"/>
                      <a:ext cx="360" cy="9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  <p:sp>
                  <p:nvSpPr>
                    <p:cNvPr id="7192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81" y="1854"/>
                      <a:ext cx="540" cy="9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  <p:sp>
                  <p:nvSpPr>
                    <p:cNvPr id="7193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81" y="1854"/>
                      <a:ext cx="4140" cy="9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</p:grpSp>
              <p:grpSp>
                <p:nvGrpSpPr>
                  <p:cNvPr id="7194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3321" y="954"/>
                    <a:ext cx="5400" cy="1800"/>
                    <a:chOff x="3321" y="954"/>
                    <a:chExt cx="5400" cy="1800"/>
                  </a:xfrm>
                </p:grpSpPr>
                <p:sp>
                  <p:nvSpPr>
                    <p:cNvPr id="7195" name="AutoShap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1" y="954"/>
                      <a:ext cx="1620" cy="9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8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marL="342900" indent="-342900"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20000"/>
                        </a:spcBef>
                      </a:pPr>
                      <a:r>
                        <a:rPr lang="uk-UA" altLang="uk-UA" sz="1600" b="1">
                          <a:latin typeface="Times New Roman" panose="02020603050405020304" pitchFamily="18" charset="0"/>
                        </a:rPr>
                        <a:t>Вчитель англ. мови 2</a:t>
                      </a:r>
                    </a:p>
                    <a:p>
                      <a:pPr>
                        <a:spcBef>
                          <a:spcPct val="20000"/>
                        </a:spcBef>
                      </a:pPr>
                      <a:endParaRPr lang="ru-RU" altLang="uk-UA" sz="1600"/>
                    </a:p>
                  </p:txBody>
                </p:sp>
                <p:sp>
                  <p:nvSpPr>
                    <p:cNvPr id="7196" name="Line 2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21" y="1854"/>
                      <a:ext cx="2160" cy="9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8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  <p:sp>
                  <p:nvSpPr>
                    <p:cNvPr id="7197" name="Line 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121" y="1854"/>
                      <a:ext cx="360" cy="9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8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  <p:sp>
                  <p:nvSpPr>
                    <p:cNvPr id="7198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81" y="1854"/>
                      <a:ext cx="540" cy="9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8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  <p:sp>
                  <p:nvSpPr>
                    <p:cNvPr id="7199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81" y="1854"/>
                      <a:ext cx="3240" cy="9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8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</p:grpSp>
              <p:grpSp>
                <p:nvGrpSpPr>
                  <p:cNvPr id="7200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4221" y="954"/>
                    <a:ext cx="5220" cy="1800"/>
                    <a:chOff x="4221" y="954"/>
                    <a:chExt cx="5220" cy="1800"/>
                  </a:xfrm>
                </p:grpSpPr>
                <p:sp>
                  <p:nvSpPr>
                    <p:cNvPr id="7201" name="AutoShap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41" y="954"/>
                      <a:ext cx="1620" cy="9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C0C0C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marL="342900" indent="-342900"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20000"/>
                        </a:spcBef>
                      </a:pPr>
                      <a:r>
                        <a:rPr lang="uk-UA" altLang="uk-UA" sz="1600" b="1">
                          <a:latin typeface="Times New Roman" panose="02020603050405020304" pitchFamily="18" charset="0"/>
                        </a:rPr>
                        <a:t>Вчитель англ. мови 3</a:t>
                      </a:r>
                    </a:p>
                    <a:p>
                      <a:pPr>
                        <a:spcBef>
                          <a:spcPct val="20000"/>
                        </a:spcBef>
                      </a:pPr>
                      <a:endParaRPr lang="ru-RU" altLang="uk-UA"/>
                    </a:p>
                  </p:txBody>
                </p:sp>
                <p:sp>
                  <p:nvSpPr>
                    <p:cNvPr id="7202" name="Line 3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21" y="1854"/>
                      <a:ext cx="3240" cy="9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969696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  <p:sp>
                  <p:nvSpPr>
                    <p:cNvPr id="7203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021" y="1854"/>
                      <a:ext cx="1440" cy="9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969696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  <p:sp>
                  <p:nvSpPr>
                    <p:cNvPr id="7204" name="Line 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921" y="1854"/>
                      <a:ext cx="540" cy="9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969696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  <p:sp>
                  <p:nvSpPr>
                    <p:cNvPr id="7205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61" y="1854"/>
                      <a:ext cx="360" cy="9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969696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  <p:sp>
                  <p:nvSpPr>
                    <p:cNvPr id="7206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61" y="1854"/>
                      <a:ext cx="1980" cy="9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969696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</p:grpSp>
              <p:sp>
                <p:nvSpPr>
                  <p:cNvPr id="720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9441" y="1854"/>
                    <a:ext cx="0" cy="900"/>
                  </a:xfrm>
                  <a:prstGeom prst="line">
                    <a:avLst/>
                  </a:prstGeom>
                  <a:noFill/>
                  <a:ln w="9525">
                    <a:solidFill>
                      <a:srgbClr val="A5002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uk-UA"/>
                  </a:p>
                </p:txBody>
              </p:sp>
            </p:grpSp>
          </p:grpSp>
          <p:sp>
            <p:nvSpPr>
              <p:cNvPr id="7208" name="Line 40"/>
              <p:cNvSpPr>
                <a:spLocks noChangeShapeType="1"/>
              </p:cNvSpPr>
              <p:nvPr/>
            </p:nvSpPr>
            <p:spPr bwMode="auto">
              <a:xfrm flipH="1">
                <a:off x="5121" y="1854"/>
                <a:ext cx="4320" cy="90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669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altLang="uk-UA" sz="2800" b="1" i="1" u="sng" dirty="0">
                <a:latin typeface="Monotype Corsiva" panose="03010101010201010101" pitchFamily="66" charset="0"/>
              </a:rPr>
              <a:t>Реляційні   моделі  БД</a:t>
            </a:r>
            <a:r>
              <a:rPr lang="uk-UA" altLang="uk-UA" sz="2800" i="1" dirty="0">
                <a:latin typeface="Monotype Corsiva" panose="03010101010201010101" pitchFamily="66" charset="0"/>
              </a:rPr>
              <a:t> — </a:t>
            </a:r>
            <a:r>
              <a:rPr lang="uk-UA" altLang="uk-UA" sz="2800" dirty="0">
                <a:latin typeface="Monotype Corsiva" panose="03010101010201010101" pitchFamily="66" charset="0"/>
              </a:rPr>
              <a:t>це БД, дані в яких подані у вигляді двомірних таблиць, за допомогою яких можна описати предметну </a:t>
            </a:r>
            <a:r>
              <a:rPr lang="uk-UA" altLang="uk-UA" sz="2800" dirty="0" smtClean="0">
                <a:latin typeface="Monotype Corsiva" panose="03010101010201010101" pitchFamily="66" charset="0"/>
              </a:rPr>
              <a:t>область</a:t>
            </a:r>
            <a:endParaRPr lang="ru-RU" altLang="uk-UA" sz="2800" dirty="0">
              <a:latin typeface="Monotype Corsiva" panose="03010101010201010101" pitchFamily="66" charset="0"/>
            </a:endParaRP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500438"/>
            <a:ext cx="8229600" cy="262572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uk-UA" altLang="uk-UA" sz="2400" b="1" dirty="0">
                <a:solidFill>
                  <a:srgbClr val="9933FF"/>
                </a:solidFill>
              </a:rPr>
              <a:t>Особливості  реляційних  баз  даних</a:t>
            </a:r>
            <a:endParaRPr lang="uk-UA" altLang="uk-UA" sz="2400" dirty="0">
              <a:solidFill>
                <a:srgbClr val="9933FF"/>
              </a:solidFill>
            </a:endParaRPr>
          </a:p>
          <a:p>
            <a:pPr>
              <a:lnSpc>
                <a:spcPct val="90000"/>
              </a:lnSpc>
            </a:pPr>
            <a:r>
              <a:rPr lang="uk-UA" altLang="uk-UA" sz="2400" b="1" i="1" dirty="0">
                <a:latin typeface="Arial Narrow" panose="020B0606020202030204" pitchFamily="34" charset="0"/>
              </a:rPr>
              <a:t>Кожен  елемент  таблиці – один  елемент  даних.</a:t>
            </a:r>
          </a:p>
          <a:p>
            <a:pPr>
              <a:lnSpc>
                <a:spcPct val="90000"/>
              </a:lnSpc>
            </a:pPr>
            <a:r>
              <a:rPr lang="uk-UA" altLang="uk-UA" sz="2400" b="1" i="1" dirty="0">
                <a:latin typeface="Arial Narrow" panose="020B0606020202030204" pitchFamily="34" charset="0"/>
              </a:rPr>
              <a:t>Дані  у стовпці є однорідними,  тобто  мають  один  тип.</a:t>
            </a:r>
          </a:p>
          <a:p>
            <a:pPr>
              <a:lnSpc>
                <a:spcPct val="90000"/>
              </a:lnSpc>
            </a:pPr>
            <a:r>
              <a:rPr lang="uk-UA" altLang="uk-UA" sz="2400" b="1" i="1" dirty="0">
                <a:latin typeface="Arial Narrow" panose="020B0606020202030204" pitchFamily="34" charset="0"/>
              </a:rPr>
              <a:t>Кожний  стовпець  (поле)  має  унікальне  ім’я. </a:t>
            </a:r>
          </a:p>
          <a:p>
            <a:pPr>
              <a:lnSpc>
                <a:spcPct val="90000"/>
              </a:lnSpc>
            </a:pPr>
            <a:r>
              <a:rPr lang="uk-UA" altLang="uk-UA" sz="2400" b="1" i="1" dirty="0">
                <a:latin typeface="Arial Narrow" panose="020B0606020202030204" pitchFamily="34" charset="0"/>
              </a:rPr>
              <a:t>Однакові  рядки  в таблиці  відсутні.</a:t>
            </a:r>
          </a:p>
          <a:p>
            <a:pPr>
              <a:lnSpc>
                <a:spcPct val="90000"/>
              </a:lnSpc>
            </a:pPr>
            <a:r>
              <a:rPr lang="uk-UA" altLang="uk-UA" sz="2400" b="1" i="1" dirty="0">
                <a:latin typeface="Arial Narrow" panose="020B0606020202030204" pitchFamily="34" charset="0"/>
              </a:rPr>
              <a:t>Порядок  рядків  може  бути  довільним.</a:t>
            </a:r>
            <a:endParaRPr lang="ru-RU" altLang="uk-UA" sz="2400" b="1" i="1" dirty="0">
              <a:latin typeface="Arial Narrow" panose="020B0606020202030204" pitchFamily="34" charset="0"/>
            </a:endParaRPr>
          </a:p>
        </p:txBody>
      </p:sp>
      <p:graphicFrame>
        <p:nvGraphicFramePr>
          <p:cNvPr id="11330" name="Group 66"/>
          <p:cNvGraphicFramePr>
            <a:graphicFrameLocks noGrp="1"/>
          </p:cNvGraphicFramePr>
          <p:nvPr>
            <p:ph sz="half" idx="1"/>
          </p:nvPr>
        </p:nvGraphicFramePr>
        <p:xfrm>
          <a:off x="684213" y="1484313"/>
          <a:ext cx="7920037" cy="1940560"/>
        </p:xfrm>
        <a:graphic>
          <a:graphicData uri="http://schemas.openxmlformats.org/drawingml/2006/table">
            <a:tbl>
              <a:tblPr/>
              <a:tblGrid>
                <a:gridCol w="661987"/>
                <a:gridCol w="1676400"/>
                <a:gridCol w="1560513"/>
                <a:gridCol w="1900237"/>
                <a:gridCol w="2120900"/>
              </a:tblGrid>
              <a:tr h="4318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№</a:t>
                      </a:r>
                      <a:endParaRPr kumimoji="0" lang="ru-RU" altLang="uk-U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Прізвище</a:t>
                      </a:r>
                      <a:endParaRPr kumimoji="0" lang="ru-RU" alt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Ім</a:t>
                      </a:r>
                      <a:r>
                        <a:rPr kumimoji="0" lang="en-US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’</a:t>
                      </a:r>
                      <a:r>
                        <a:rPr kumimoji="0" lang="uk-UA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я</a:t>
                      </a:r>
                      <a:endParaRPr kumimoji="0" lang="ru-RU" alt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Рік народження</a:t>
                      </a:r>
                      <a:endParaRPr kumimoji="0" lang="ru-RU" alt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Адреса</a:t>
                      </a:r>
                      <a:endParaRPr kumimoji="0" lang="ru-RU" alt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</a:rPr>
                        <a:t>1</a:t>
                      </a:r>
                      <a:endParaRPr kumimoji="0" lang="ru-RU" alt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</a:rPr>
                        <a:t>Іванова</a:t>
                      </a:r>
                      <a:endParaRPr kumimoji="0" lang="ru-RU" alt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</a:rPr>
                        <a:t>Марія</a:t>
                      </a:r>
                      <a:endParaRPr kumimoji="0" lang="ru-RU" alt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</a:rPr>
                        <a:t>Петрівна</a:t>
                      </a:r>
                      <a:endParaRPr kumimoji="0" lang="ru-RU" alt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</a:rPr>
                        <a:t>вул. Зелена 6</a:t>
                      </a:r>
                      <a:endParaRPr kumimoji="0" lang="ru-RU" alt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</a:rPr>
                        <a:t>2</a:t>
                      </a:r>
                      <a:endParaRPr kumimoji="0" lang="ru-RU" alt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</a:rPr>
                        <a:t>Савенко</a:t>
                      </a:r>
                      <a:endParaRPr kumimoji="0" lang="ru-RU" alt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</a:rPr>
                        <a:t>Василь</a:t>
                      </a:r>
                      <a:endParaRPr kumimoji="0" lang="ru-RU" alt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</a:rPr>
                        <a:t>Сергійович</a:t>
                      </a:r>
                      <a:endParaRPr kumimoji="0" lang="ru-RU" altLang="uk-U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</a:rPr>
                        <a:t>вул. Весела 4</a:t>
                      </a:r>
                      <a:endParaRPr kumimoji="0" lang="ru-RU" alt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 Old Face" panose="020206020805050203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16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/>
              <a:t>Реляційні БД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3"/>
          </a:xfrm>
        </p:spPr>
        <p:txBody>
          <a:bodyPr>
            <a:normAutofit fontScale="85000" lnSpcReduction="10000"/>
          </a:bodyPr>
          <a:lstStyle/>
          <a:p>
            <a:r>
              <a:rPr lang="uk-UA" dirty="0" smtClean="0"/>
              <a:t>У </a:t>
            </a:r>
            <a:r>
              <a:rPr lang="uk-UA" dirty="0"/>
              <a:t>кожній таблиці БД може існувати первинний ключ. Під первинним ключем розуміють поле або набір полів, однозначно (унікально) ідентифікують запис. Первинний ключ повинен бути мінімально достатнім: в ньому не повинно бути полів, видалення яких з первинного ключа не відіб'ється на його унікальності</a:t>
            </a:r>
            <a:r>
              <a:rPr lang="uk-UA" dirty="0" smtClean="0"/>
              <a:t>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33" y="4344020"/>
            <a:ext cx="6333333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1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Реляційні відносини (зв'язку) між таблицями бази даних</a:t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Між двома або більше таблицями бази даних можуть існувати відносини підлеглості. Відносини підпорядкованості визначають, що для кожного запису головної таблиці </a:t>
            </a:r>
            <a:r>
              <a:rPr lang="uk-UA" dirty="0" smtClean="0"/>
              <a:t>(</a:t>
            </a:r>
            <a:r>
              <a:rPr lang="en-US" dirty="0" smtClean="0"/>
              <a:t>master</a:t>
            </a:r>
            <a:r>
              <a:rPr lang="en-US" dirty="0"/>
              <a:t>, </a:t>
            </a:r>
            <a:r>
              <a:rPr lang="uk-UA" dirty="0"/>
              <a:t>званої ще </a:t>
            </a:r>
            <a:r>
              <a:rPr lang="uk-UA" dirty="0" smtClean="0"/>
              <a:t>батьківської) </a:t>
            </a:r>
            <a:r>
              <a:rPr lang="uk-UA" dirty="0"/>
              <a:t>може існувати одна або кілька записів у підпорядкованій таблиці </a:t>
            </a:r>
            <a:r>
              <a:rPr lang="uk-UA" dirty="0" smtClean="0"/>
              <a:t>(</a:t>
            </a:r>
            <a:r>
              <a:rPr lang="en-US" dirty="0" smtClean="0"/>
              <a:t>detail</a:t>
            </a:r>
            <a:r>
              <a:rPr lang="en-US" dirty="0"/>
              <a:t>, </a:t>
            </a:r>
            <a:r>
              <a:rPr lang="uk-UA" dirty="0"/>
              <a:t>званої ще </a:t>
            </a:r>
            <a:r>
              <a:rPr lang="uk-UA" dirty="0" smtClean="0"/>
              <a:t>дочірньої).</a:t>
            </a:r>
            <a:endParaRPr lang="uk-UA" dirty="0"/>
          </a:p>
          <a:p>
            <a:endParaRPr lang="uk-UA" dirty="0"/>
          </a:p>
          <a:p>
            <a:r>
              <a:rPr lang="uk-UA" dirty="0"/>
              <a:t>Існує три різновиди </a:t>
            </a:r>
            <a:r>
              <a:rPr lang="uk-UA" dirty="0" err="1"/>
              <a:t>зв'язків</a:t>
            </a:r>
            <a:r>
              <a:rPr lang="uk-UA" dirty="0"/>
              <a:t> між таблицями бази даних:</a:t>
            </a:r>
          </a:p>
          <a:p>
            <a:endParaRPr lang="uk-UA" dirty="0"/>
          </a:p>
          <a:p>
            <a:r>
              <a:rPr lang="uk-UA" dirty="0"/>
              <a:t>- «</a:t>
            </a:r>
            <a:r>
              <a:rPr lang="uk-UA" dirty="0" smtClean="0"/>
              <a:t>Один до багатьох»,</a:t>
            </a:r>
            <a:endParaRPr lang="uk-UA" dirty="0"/>
          </a:p>
          <a:p>
            <a:r>
              <a:rPr lang="uk-UA" dirty="0"/>
              <a:t>- </a:t>
            </a:r>
            <a:r>
              <a:rPr lang="uk-UA" dirty="0" smtClean="0"/>
              <a:t>«Один </a:t>
            </a:r>
            <a:r>
              <a:rPr lang="uk-UA" dirty="0"/>
              <a:t>до одного",</a:t>
            </a:r>
          </a:p>
          <a:p>
            <a:r>
              <a:rPr lang="uk-UA" dirty="0"/>
              <a:t>- «</a:t>
            </a:r>
            <a:r>
              <a:rPr lang="uk-UA" dirty="0" smtClean="0"/>
              <a:t>Багато до багатьох</a:t>
            </a:r>
            <a:r>
              <a:rPr lang="uk-UA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4786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Один до багатьох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700808"/>
            <a:ext cx="6624736" cy="41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798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1576</Words>
  <Application>Microsoft Office PowerPoint</Application>
  <PresentationFormat>Экран (4:3)</PresentationFormat>
  <Paragraphs>366</Paragraphs>
  <Slides>45</Slides>
  <Notes>26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6" baseType="lpstr">
      <vt:lpstr>Тема Office</vt:lpstr>
      <vt:lpstr>Основи реляційних БД</vt:lpstr>
      <vt:lpstr>Бази даних</vt:lpstr>
      <vt:lpstr>Основні  типи  моделей  даних </vt:lpstr>
      <vt:lpstr>Ієрархічні  моделі  БД  - це структури даних,  які впорядковані за підляганням від загального  до конкретного</vt:lpstr>
      <vt:lpstr>Мережні  моделі  БД -   мають довільний, не обмежений  кількістю елементів зв'язок</vt:lpstr>
      <vt:lpstr>Реляційні   моделі  БД — це БД, дані в яких подані у вигляді двомірних таблиць, за допомогою яких можна описати предметну область</vt:lpstr>
      <vt:lpstr>  Реляційні БД  </vt:lpstr>
      <vt:lpstr>Реляційні відносини (зв'язку) між таблицями бази даних </vt:lpstr>
      <vt:lpstr>Один до багатьох</vt:lpstr>
      <vt:lpstr>Один до одного</vt:lpstr>
      <vt:lpstr>Багато до багатьох</vt:lpstr>
      <vt:lpstr>Зовнішній ключ</vt:lpstr>
      <vt:lpstr>СУБД</vt:lpstr>
      <vt:lpstr>Основи SQL: типи даних</vt:lpstr>
      <vt:lpstr>Основи SQL: типи даних</vt:lpstr>
      <vt:lpstr>Основи SQL: типи даних</vt:lpstr>
      <vt:lpstr>Основи SQL: типи даних</vt:lpstr>
      <vt:lpstr>Основи SQL: команди</vt:lpstr>
      <vt:lpstr>Основи SQL: команди</vt:lpstr>
      <vt:lpstr>Основи SQL: команди</vt:lpstr>
      <vt:lpstr>Основи SQL: команди</vt:lpstr>
      <vt:lpstr>Основи SQL: команди</vt:lpstr>
      <vt:lpstr>Основи SQL: команди</vt:lpstr>
      <vt:lpstr>Основи SQL: вибірка</vt:lpstr>
      <vt:lpstr>Основи SQL: вибірка</vt:lpstr>
      <vt:lpstr>Основи SQL: вибірка</vt:lpstr>
      <vt:lpstr>Основи SQL: вибірка</vt:lpstr>
      <vt:lpstr>Основи SQL: вибірка</vt:lpstr>
      <vt:lpstr>Основи SQL: вибірка</vt:lpstr>
      <vt:lpstr>Основи SQL: виборка</vt:lpstr>
      <vt:lpstr>Основи SQL: вибірка</vt:lpstr>
      <vt:lpstr>Основи SQL: вибірка</vt:lpstr>
      <vt:lpstr>Основи SQL: вибірка</vt:lpstr>
      <vt:lpstr>Основи SQL: вибірка</vt:lpstr>
      <vt:lpstr>Основи SQL: вибірка</vt:lpstr>
      <vt:lpstr>Основи SQL: функції</vt:lpstr>
      <vt:lpstr>Основи SQL: функції</vt:lpstr>
      <vt:lpstr>Основи SQL: функції</vt:lpstr>
      <vt:lpstr>Основи SQL: функції</vt:lpstr>
      <vt:lpstr>Основи SQL: функції</vt:lpstr>
      <vt:lpstr>Inner Join</vt:lpstr>
      <vt:lpstr>Left outer join</vt:lpstr>
      <vt:lpstr>Left outer join з умовою</vt:lpstr>
      <vt:lpstr>Full outer join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SQL</dc:title>
  <dc:creator>Катя</dc:creator>
  <cp:lastModifiedBy>Tarik</cp:lastModifiedBy>
  <cp:revision>40</cp:revision>
  <dcterms:created xsi:type="dcterms:W3CDTF">2011-02-16T15:23:00Z</dcterms:created>
  <dcterms:modified xsi:type="dcterms:W3CDTF">2016-04-04T12:11:43Z</dcterms:modified>
</cp:coreProperties>
</file>