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1"/>
  </p:notesMasterIdLst>
  <p:handoutMasterIdLst>
    <p:handoutMasterId r:id="rId92"/>
  </p:handoutMasterIdLst>
  <p:sldIdLst>
    <p:sldId id="577" r:id="rId2"/>
    <p:sldId id="619" r:id="rId3"/>
    <p:sldId id="620" r:id="rId4"/>
    <p:sldId id="621" r:id="rId5"/>
    <p:sldId id="622" r:id="rId6"/>
    <p:sldId id="624" r:id="rId7"/>
    <p:sldId id="625" r:id="rId8"/>
    <p:sldId id="626" r:id="rId9"/>
    <p:sldId id="623" r:id="rId10"/>
    <p:sldId id="627" r:id="rId11"/>
    <p:sldId id="628" r:id="rId12"/>
    <p:sldId id="630" r:id="rId13"/>
    <p:sldId id="629" r:id="rId14"/>
    <p:sldId id="631" r:id="rId15"/>
    <p:sldId id="632" r:id="rId16"/>
    <p:sldId id="633" r:id="rId17"/>
    <p:sldId id="701" r:id="rId18"/>
    <p:sldId id="634" r:id="rId19"/>
    <p:sldId id="635" r:id="rId20"/>
    <p:sldId id="636" r:id="rId21"/>
    <p:sldId id="637" r:id="rId22"/>
    <p:sldId id="638" r:id="rId23"/>
    <p:sldId id="639" r:id="rId24"/>
    <p:sldId id="640" r:id="rId25"/>
    <p:sldId id="641" r:id="rId26"/>
    <p:sldId id="643" r:id="rId27"/>
    <p:sldId id="642" r:id="rId28"/>
    <p:sldId id="644" r:id="rId29"/>
    <p:sldId id="650" r:id="rId30"/>
    <p:sldId id="645" r:id="rId31"/>
    <p:sldId id="649" r:id="rId32"/>
    <p:sldId id="646" r:id="rId33"/>
    <p:sldId id="648" r:id="rId34"/>
    <p:sldId id="647" r:id="rId35"/>
    <p:sldId id="651" r:id="rId36"/>
    <p:sldId id="652" r:id="rId37"/>
    <p:sldId id="653" r:id="rId38"/>
    <p:sldId id="654" r:id="rId39"/>
    <p:sldId id="655" r:id="rId40"/>
    <p:sldId id="656" r:id="rId41"/>
    <p:sldId id="657" r:id="rId42"/>
    <p:sldId id="658" r:id="rId43"/>
    <p:sldId id="659" r:id="rId44"/>
    <p:sldId id="660" r:id="rId45"/>
    <p:sldId id="661" r:id="rId46"/>
    <p:sldId id="662" r:id="rId47"/>
    <p:sldId id="663" r:id="rId48"/>
    <p:sldId id="664" r:id="rId49"/>
    <p:sldId id="665" r:id="rId50"/>
    <p:sldId id="666" r:id="rId51"/>
    <p:sldId id="667" r:id="rId52"/>
    <p:sldId id="668" r:id="rId53"/>
    <p:sldId id="669" r:id="rId54"/>
    <p:sldId id="670" r:id="rId55"/>
    <p:sldId id="672" r:id="rId56"/>
    <p:sldId id="671" r:id="rId57"/>
    <p:sldId id="674" r:id="rId58"/>
    <p:sldId id="675" r:id="rId59"/>
    <p:sldId id="676" r:id="rId60"/>
    <p:sldId id="677" r:id="rId61"/>
    <p:sldId id="678" r:id="rId62"/>
    <p:sldId id="679" r:id="rId63"/>
    <p:sldId id="680" r:id="rId64"/>
    <p:sldId id="681" r:id="rId65"/>
    <p:sldId id="682" r:id="rId66"/>
    <p:sldId id="683" r:id="rId67"/>
    <p:sldId id="684" r:id="rId68"/>
    <p:sldId id="685" r:id="rId69"/>
    <p:sldId id="686" r:id="rId70"/>
    <p:sldId id="688" r:id="rId71"/>
    <p:sldId id="690" r:id="rId72"/>
    <p:sldId id="689" r:id="rId73"/>
    <p:sldId id="691" r:id="rId74"/>
    <p:sldId id="692" r:id="rId75"/>
    <p:sldId id="693" r:id="rId76"/>
    <p:sldId id="694" r:id="rId77"/>
    <p:sldId id="695" r:id="rId78"/>
    <p:sldId id="696" r:id="rId79"/>
    <p:sldId id="697" r:id="rId80"/>
    <p:sldId id="698" r:id="rId81"/>
    <p:sldId id="699" r:id="rId82"/>
    <p:sldId id="700" r:id="rId83"/>
    <p:sldId id="703" r:id="rId84"/>
    <p:sldId id="704" r:id="rId85"/>
    <p:sldId id="705" r:id="rId86"/>
    <p:sldId id="706" r:id="rId87"/>
    <p:sldId id="702" r:id="rId88"/>
    <p:sldId id="707" r:id="rId89"/>
    <p:sldId id="708" r:id="rId9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17EB8"/>
    <a:srgbClr val="75BEE9"/>
    <a:srgbClr val="000099"/>
    <a:srgbClr val="009ED6"/>
    <a:srgbClr val="0099FF"/>
    <a:srgbClr val="32469A"/>
    <a:srgbClr val="243C80"/>
    <a:srgbClr val="204898"/>
    <a:srgbClr val="203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3860" autoAdjust="0"/>
  </p:normalViewPr>
  <p:slideViewPr>
    <p:cSldViewPr>
      <p:cViewPr varScale="1">
        <p:scale>
          <a:sx n="40" d="100"/>
          <a:sy n="40" d="100"/>
        </p:scale>
        <p:origin x="225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154" y="-8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EDB6DF3-FA61-45CB-BE27-053A00556DB1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AFA7AAB-6417-4573-AFEB-2CFC0504950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2216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9C4D45-EFF8-479D-AF6F-9BB9BF232254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err="1" smtClean="0"/>
              <a:t>jksdksd</a:t>
            </a:r>
            <a:r>
              <a:rPr lang="en-US" smtClean="0"/>
              <a:t> </a:t>
            </a:r>
            <a:r>
              <a:rPr lang="en-US" err="1" smtClean="0"/>
              <a:t>jh</a:t>
            </a:r>
            <a:r>
              <a:rPr lang="en-US" smtClean="0"/>
              <a:t> </a:t>
            </a:r>
            <a:r>
              <a:rPr lang="en-US" err="1" smtClean="0"/>
              <a:t>jhfkjhfsd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B208339-1CDE-4508-95CE-C65DBDC3BF13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2253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seo-new.in.ua/khoroshi-okruglosti-skladovi-figuri-v-css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1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78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29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53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 smtClean="0"/>
              <a:t>Як бачите, ці коди більш-менш ідентичні в </a:t>
            </a:r>
            <a:r>
              <a:rPr lang="en-US" dirty="0" smtClean="0"/>
              <a:t>HTML </a:t>
            </a:r>
            <a:r>
              <a:rPr lang="uk-UA" dirty="0" smtClean="0"/>
              <a:t>і </a:t>
            </a:r>
            <a:r>
              <a:rPr lang="en-US" dirty="0" smtClean="0"/>
              <a:t>CSS. </a:t>
            </a:r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36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uk-UA" sz="2800" dirty="0" smtClean="0"/>
              <a:t>В листах стилів значення властивості записується через</a:t>
            </a:r>
            <a:r>
              <a:rPr lang="uk-UA" sz="2800" baseline="0" dirty="0" smtClean="0"/>
              <a:t> «:» і без </a:t>
            </a:r>
            <a:r>
              <a:rPr lang="uk-UA" sz="2800" baseline="0" dirty="0" err="1" smtClean="0"/>
              <a:t>кавичок</a:t>
            </a:r>
            <a:r>
              <a:rPr lang="uk-UA" sz="2800" baseline="0" dirty="0" smtClean="0"/>
              <a:t>. Але якщо </a:t>
            </a:r>
            <a:r>
              <a:rPr lang="uk-UA" sz="2800" baseline="0" dirty="0" smtClean="0"/>
              <a:t>значення </a:t>
            </a:r>
            <a:r>
              <a:rPr lang="uk-UA" sz="2800" baseline="0" dirty="0" smtClean="0"/>
              <a:t>складається з декількох слів з пробілами – то </a:t>
            </a:r>
            <a:r>
              <a:rPr lang="uk-UA" sz="2800" baseline="0" dirty="0" err="1" smtClean="0"/>
              <a:t>кавички</a:t>
            </a:r>
            <a:r>
              <a:rPr lang="uk-UA" sz="2800" baseline="0" dirty="0" smtClean="0"/>
              <a:t> </a:t>
            </a:r>
            <a:r>
              <a:rPr lang="uk-UA" sz="2800" baseline="0" dirty="0" err="1" smtClean="0"/>
              <a:t>обовязкові</a:t>
            </a:r>
            <a:r>
              <a:rPr lang="uk-UA" sz="2800" baseline="0" dirty="0" smtClean="0"/>
              <a:t>.</a:t>
            </a:r>
            <a:endParaRPr lang="uk-UA" sz="28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07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83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78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8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28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50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Назва "Каскадні таблиці стилів" походить від англійського </a:t>
            </a:r>
            <a:r>
              <a:rPr lang="en-US" dirty="0" smtClean="0"/>
              <a:t>Cascading Style Sheets, </a:t>
            </a:r>
            <a:r>
              <a:rPr lang="uk-UA" dirty="0" smtClean="0"/>
              <a:t>абревіатурою якого є </a:t>
            </a:r>
            <a:r>
              <a:rPr lang="en-US" dirty="0" smtClean="0"/>
              <a:t>CSS. </a:t>
            </a:r>
            <a:endParaRPr lang="uk-UA" dirty="0" smtClean="0"/>
          </a:p>
          <a:p>
            <a:r>
              <a:rPr lang="uk-UA" dirty="0" smtClean="0"/>
              <a:t>Вперше стилі з'являються в </a:t>
            </a:r>
            <a:r>
              <a:rPr lang="en-US" dirty="0" smtClean="0"/>
              <a:t>HTML 4.0 </a:t>
            </a:r>
            <a:r>
              <a:rPr lang="uk-UA" dirty="0" smtClean="0"/>
              <a:t>для визначення уявлення елементів </a:t>
            </a:r>
            <a:r>
              <a:rPr lang="en-US" dirty="0" smtClean="0"/>
              <a:t>HTML </a:t>
            </a:r>
            <a:r>
              <a:rPr lang="uk-UA" dirty="0" smtClean="0"/>
              <a:t>і рішення проблем подання документів. </a:t>
            </a:r>
          </a:p>
          <a:p>
            <a:r>
              <a:rPr lang="uk-UA" dirty="0" smtClean="0"/>
              <a:t>Стилі зазвичай зберігаються в таблицях стилів: можуть бути визначені як всередині </a:t>
            </a:r>
            <a:r>
              <a:rPr lang="en-US" dirty="0" smtClean="0"/>
              <a:t>HTML-</a:t>
            </a:r>
            <a:r>
              <a:rPr lang="uk-UA" dirty="0" smtClean="0"/>
              <a:t>документа, так і в спеціальному файлі з розширенням </a:t>
            </a:r>
            <a:r>
              <a:rPr lang="en-US" dirty="0" err="1" smtClean="0"/>
              <a:t>css</a:t>
            </a:r>
            <a:r>
              <a:rPr lang="en-US" dirty="0" smtClean="0"/>
              <a:t>. </a:t>
            </a:r>
            <a:r>
              <a:rPr lang="uk-UA" dirty="0" smtClean="0"/>
              <a:t>Використовуючи окремі файли для зберігання таблиць стилів, можна істотно скоротити обсяг роботи. Також можна визначити кілька стилів, які, підкоряючись існуючим правилам, будуть </a:t>
            </a:r>
            <a:r>
              <a:rPr lang="uk-UA" dirty="0" err="1" smtClean="0"/>
              <a:t>каскадно</a:t>
            </a:r>
            <a:r>
              <a:rPr lang="uk-UA" dirty="0" smtClean="0"/>
              <a:t> задавати один певний стиль.</a:t>
            </a:r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333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904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 посилання вказує браузеру, що він повинен використовувати правила відображення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HTML-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файлу з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CSS-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файлу. Найважливіше тут те, що кілька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HTML-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документів можуть посилатися на одну таблицю стилів. Інакше кажучи, один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CSS-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файл можна використовувати для керування відображенням безлічі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HTML-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документів. </a:t>
            </a:r>
            <a:r>
              <a:rPr lang="uk-UA" dirty="0" smtClean="0"/>
              <a:t/>
            </a:r>
            <a:br>
              <a:rPr lang="uk-UA" dirty="0" smtClean="0"/>
            </a:br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569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 допоможе вам заощадити багато часу і сил. Якщо ви, наприклад, хочете змінити колір фону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web-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сайту з 100 сторінок, таблиця стилів позбавить вас від необхідності вручну змінювати всі сто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HTML-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документів. Використовуючи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CSS,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ці зміни можна зробити за кілька секунд, просто змінивши один код в центральній таблиці стилів. </a:t>
            </a:r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41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Розмістіть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ці файли в одній папці. Не </a:t>
            </a:r>
            <a:r>
              <a:rPr lang="uk-UA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забудьте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зберегти файли з правильними розширеннями (".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 ".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Відкрийте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default.htm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вашому браузері і ви побачите, що сторінка має червоний фон. Вітаємо! Ви створили вашу першу таблицю стилів! </a:t>
            </a:r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329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527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цьому </a:t>
            </a:r>
            <a:r>
              <a:rPr lang="uk-UA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уроці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ви навчитеся, як використовувати кольори і фон на ваших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web-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сайтах. Ми розглянемо також просунуті методи позиціонування і управління фоновим зображенням. Будуть роз'яснені наступні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CSS-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властивості:</a:t>
            </a:r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480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892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803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Властивість '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background-color'</a:t>
            </a:r>
          </a:p>
          <a:p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Властивість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background-color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описує колір фону елемента. 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елементі </a:t>
            </a:r>
            <a:r>
              <a:rPr lang="uk-UA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розміщується весь вміст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HTML-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документа. Таким чином, для зміни кольору фону всієї сторінки властивість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background-color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потрібно застосувати до елемента </a:t>
            </a:r>
            <a:r>
              <a:rPr lang="uk-UA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 можете також застосовувати цю властивість до інших елементів, у тому числі - до заголовків і тексту. У наступному прикладі різні кольори фону застосовуються до елементів </a:t>
            </a:r>
            <a:r>
              <a:rPr lang="uk-UA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 </a:t>
            </a:r>
            <a:r>
              <a:rPr lang="uk-UA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h1&gt;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uk-UA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Зауважте, що встановлює дві властивості для </a:t>
            </a:r>
            <a:r>
              <a:rPr lang="uk-UA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h1&gt;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розділяючи їх крапкою з комою.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90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Назва "Каскадні таблиці стилів" походить від англійського </a:t>
            </a:r>
            <a:r>
              <a:rPr lang="en-US" dirty="0" smtClean="0"/>
              <a:t>Cascading Style Sheets, </a:t>
            </a:r>
            <a:r>
              <a:rPr lang="uk-UA" dirty="0" smtClean="0"/>
              <a:t>абревіатурою якого є </a:t>
            </a:r>
            <a:r>
              <a:rPr lang="en-US" dirty="0" smtClean="0"/>
              <a:t>CSS. </a:t>
            </a:r>
            <a:endParaRPr lang="uk-UA" dirty="0" smtClean="0"/>
          </a:p>
          <a:p>
            <a:r>
              <a:rPr lang="uk-UA" dirty="0" smtClean="0"/>
              <a:t>Вперше стилі з'являються в </a:t>
            </a:r>
            <a:r>
              <a:rPr lang="en-US" dirty="0" smtClean="0"/>
              <a:t>HTML 4.0 </a:t>
            </a:r>
            <a:r>
              <a:rPr lang="uk-UA" dirty="0" smtClean="0"/>
              <a:t>для визначення уявлення елементів </a:t>
            </a:r>
            <a:r>
              <a:rPr lang="en-US" dirty="0" smtClean="0"/>
              <a:t>HTML </a:t>
            </a:r>
            <a:r>
              <a:rPr lang="uk-UA" dirty="0" smtClean="0"/>
              <a:t>і рішення проблем подання документів. </a:t>
            </a:r>
          </a:p>
          <a:p>
            <a:r>
              <a:rPr lang="uk-UA" dirty="0" smtClean="0"/>
              <a:t>Стилі зазвичай зберігаються в таблицях стилів: можуть бути визначені як всередині </a:t>
            </a:r>
            <a:r>
              <a:rPr lang="en-US" dirty="0" smtClean="0"/>
              <a:t>HTML-</a:t>
            </a:r>
            <a:r>
              <a:rPr lang="uk-UA" dirty="0" smtClean="0"/>
              <a:t>документа, так і в спеціальному файлі з розширенням </a:t>
            </a:r>
            <a:r>
              <a:rPr lang="en-US" dirty="0" err="1" smtClean="0"/>
              <a:t>css</a:t>
            </a:r>
            <a:r>
              <a:rPr lang="en-US" dirty="0" smtClean="0"/>
              <a:t>. </a:t>
            </a:r>
            <a:r>
              <a:rPr lang="uk-UA" dirty="0" smtClean="0"/>
              <a:t>Використовуючи окремі файли для зберігання таблиць стилів, можна істотно скоротити обсяг роботи. Також можна визначити кілька стилів, які, підкоряючись існуючим правилам, будуть </a:t>
            </a:r>
            <a:r>
              <a:rPr lang="uk-UA" dirty="0" err="1" smtClean="0"/>
              <a:t>каскадно</a:t>
            </a:r>
            <a:r>
              <a:rPr lang="uk-UA" dirty="0" smtClean="0"/>
              <a:t> задавати один певний стиль.</a:t>
            </a:r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605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Властивість '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background-color'</a:t>
            </a:r>
          </a:p>
          <a:p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Властивість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background-color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описує колір фону елемента. 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елементі </a:t>
            </a:r>
            <a:r>
              <a:rPr lang="uk-UA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розміщується весь вміст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HTML-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документа. Таким чином, для зміни кольору фону всієї сторінки властивість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background-color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потрібно застосувати до елемента </a:t>
            </a:r>
            <a:r>
              <a:rPr lang="uk-UA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 можете також застосовувати цю властивість до інших елементів, у тому числі - до заголовків і тексту. У наступному прикладі різні кольори фону застосовуються до елементів </a:t>
            </a:r>
            <a:r>
              <a:rPr lang="uk-UA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 </a:t>
            </a:r>
            <a:r>
              <a:rPr lang="uk-UA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h1&gt;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uk-UA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Зауважте, що встановлює дві властивості для </a:t>
            </a:r>
            <a:r>
              <a:rPr lang="uk-UA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h1&gt;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розділяючи їх крапкою з комою.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819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Фонові зображення [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background-image]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Зверніть увагу, що ми специфікуючи місце, де знаходиться файл як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("butterfly.gif").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 означає, що він знаходиться в тій же папці, що і таблиця стилів. Ви, зрозуміло, можете посилатися і на файли зображень в інших папках, використовуючи, наприклад,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("../images/butterfly.gif "),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або навіть на файли в інтернеті, вказуючи повну адресу файлу: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("http://htmlbook.at.ua/butterfly.gif").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8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Фонові зображення [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background-image]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Зверніть увагу, що ми специфікуючи місце, де знаходиться файл як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("butterfly.gif").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 означає, що він знаходиться в тій же папці, що і таблиця стилів. Ви, зрозуміло, можете посилатися і на файли зображень в інших папках, використовуючи, наприклад,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("../images/butterfly.gif "),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або навіть на файли в інтернеті, вказуючи повну адресу файлу: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("http://htmlbook.at.ua/butterfly.gif").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892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Повторення / мультиплікація фонового зображення [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background-repeat]</a:t>
            </a:r>
          </a:p>
          <a:p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 помітили в попередньому прикладі, що зображення метелика повторюється за замовчуванням по горизонталі й вертикалі, заповнюючи весь екран? Властивість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background-repeat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управляє цим. 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таблиці вказані чотири значення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background-repeat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238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404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328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Блокування фонового зображення [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background-attachment]</a:t>
            </a:r>
          </a:p>
          <a:p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Властивість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background-attachment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визначає, фіксується фоновий малюнок, чи прокручується разом з вмістом сторінки. 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таблиці вказано два значення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background-attachment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Клацніть на прикладі, щоб побачити різницю між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scroll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029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559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Locked –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зімкнений в один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396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 замовчуванням фоновий малюнок позиціонується в лівому верхньому кутку екрану. Властивість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background-position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дозволяє змінювати це значення за умовчанням, і фоновий малюнок може розташовуватися в будь-якому місці екрана. 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Є багато способів встановити значення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background-position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Тим не менше, всі вони представляють собою набір координат. Наприклад, значення '100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200px'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розташовує фоновий малюнок на 100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зліва і на 200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зверху у вікні браузера. 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Координати можна вказувати у відсотках ширини екрана, у фіксованих одиницях (пікселі, сантиметри, і т. п.), або ви можете використовувати слова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top, bottom, center, left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right.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Модель нижче ілюструє сказане: </a:t>
            </a:r>
            <a:r>
              <a:rPr lang="uk-UA" dirty="0" smtClean="0"/>
              <a:t/>
            </a:r>
            <a:br>
              <a:rPr lang="uk-UA" dirty="0" smtClean="0"/>
            </a:b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73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94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 замовчуванням фоновий малюнок позиціонується в лівому верхньому кутку екрану. Властивість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background-position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дозволяє змінювати це значення за умовчанням, і фоновий малюнок може розташовуватися в будь-якому місці екрана. 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Є багато способів встановити значення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background-position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Тим не менше, всі вони представляють собою набір координат. Наприклад, значення '100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200px'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розташовує фоновий малюнок на 100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зліва і на 200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зверху у вікні браузера. 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Координати можна вказувати у відсотках ширини екрана, у фіксованих одиницях (пікселі, сантиметри, і т. п.), або ви можете використовувати слова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top, bottom, center, left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right.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Модель нижче ілюструє сказане: </a:t>
            </a:r>
            <a:r>
              <a:rPr lang="uk-UA" dirty="0" smtClean="0"/>
              <a:t/>
            </a:r>
            <a:br>
              <a:rPr lang="uk-UA" dirty="0" smtClean="0"/>
            </a:br>
            <a:endParaRPr lang="uk-UA" dirty="0" smtClean="0"/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Якщо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монітор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квадратний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швидше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 все, 1280 х 1024,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тоді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широкоформатний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використовує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дозвіл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1366 х 768. 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495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 замовчуванням фоновий малюнок позиціонується в лівому верхньому кутку екрану. Властивість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background-position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дозволяє змінювати це значення за умовчанням, і фоновий малюнок може розташовуватися в будь-якому місці екрана. 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Є багато способів встановити значення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background-position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Тим не менше, всі вони представляють собою набір координат. Наприклад, значення '100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200px'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розташовує фоновий малюнок на 100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зліва і на 200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зверху у вікні браузера. 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Координати можна вказувати у відсотках ширини екрана, у фіксованих одиницях (пікселі, сантиметри, і т. п.), або ви можете використовувати слова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top, bottom, center, left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right.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Модель нижче ілюструє сказане: </a:t>
            </a:r>
            <a:r>
              <a:rPr lang="uk-UA" dirty="0" smtClean="0"/>
              <a:t/>
            </a:r>
            <a:br>
              <a:rPr lang="uk-UA" dirty="0" smtClean="0"/>
            </a:b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569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 замовчуванням фоновий малюнок позиціонується в лівому верхньому кутку екрану. Властивість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background-position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дозволяє змінювати це значення за умовчанням, і фоновий малюнок може розташовуватися в будь-якому місці екрана. 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Є багато способів встановити значення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background-position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Тим не менше, всі вони представляють собою набір координат. Наприклад, значення '100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200px'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розташовує фоновий малюнок на 100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зліва і на 200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зверху у вікні браузера. 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Координати можна вказувати у відсотках ширини екрана, у фіксованих одиницях (пікселі, сантиметри, і т. п.), або ви можете використовувати слова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top, bottom, center, left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right.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Модель нижче ілюструє сказане: </a:t>
            </a:r>
            <a:r>
              <a:rPr lang="uk-UA" dirty="0" smtClean="0"/>
              <a:t/>
            </a:r>
            <a:br>
              <a:rPr lang="uk-UA" dirty="0" smtClean="0"/>
            </a:b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960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066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939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537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цим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двом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неспецифікованим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властивостям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будуть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привласнені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значення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замовчуванням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scroll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та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цьому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уроці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ви вже познайомилися з технікою, яка відсутня 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HTML.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Ще цікавіше буде в наступному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уроці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де ми розглянемо широкі можливості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описі шрифтів.</a:t>
            </a:r>
            <a:r>
              <a:rPr lang="uk-UA" dirty="0" smtClean="0"/>
              <a:t/>
            </a:r>
            <a:br>
              <a:rPr lang="uk-UA" dirty="0" smtClean="0"/>
            </a:b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678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цьому </a:t>
            </a:r>
            <a:r>
              <a:rPr lang="uk-UA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уроці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ви вивчите роботу зі шрифтами за допомогою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CSS.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 розглянемо також питання про те, що конкретний шрифт, вибраний для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web-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сайту, може відображатися тільки в тому випадку, якщо цей шрифт встановлений на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PC,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 якого виконується доступ до цього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web-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сайту. Дано опис наступних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CSS-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властивостей: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270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Властивість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font-family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вказує пріоритетний список шрифтів, що використовуються для відображення даного елемента або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web-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сторінки. Якщо перший шрифт списку не встановлений на комп'ютері, з якого виконується доступ до сайту, </a:t>
            </a:r>
            <a:r>
              <a:rPr lang="uk-UA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шукається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наступний шрифт списку, поки не буде знайдений відповідний. 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категоризації шрифтів використовуються два типи імен: ім'я сімейства /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family-name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 загальне / родове сімейство /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generic family.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Ці два терміни пояснюються далі. 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Family-name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Приклад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family-name (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часто зване просто "шрифт") це, наприклад, "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Arial", "Times New Roman"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або "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Tahoma".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Generic family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Його можна простіше описати як групу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family-names,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 мають характерні спільні риси. Приклад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sans-serif,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набір шрифтів без "зарубок /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feet".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Різницю можна також проілюструвати так: </a:t>
            </a:r>
            <a:r>
              <a:rPr lang="uk-UA" dirty="0" smtClean="0"/>
              <a:t/>
            </a:r>
            <a:br>
              <a:rPr lang="uk-UA" dirty="0" smtClean="0"/>
            </a:b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3010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Family-name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Приклад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family-name (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часто зване просто "шрифт") це, наприклад, "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Arial", "Times New Roman"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або "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Tahoma".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Generic family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Його можна простіше описати як групу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family-names,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 мають характерні спільні риси. Приклад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sans-serif,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набір шрифтів без "зарубок /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feet".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Різницю можна також проілюструвати так: </a:t>
            </a:r>
            <a:r>
              <a:rPr lang="uk-UA" dirty="0" smtClean="0"/>
              <a:t/>
            </a:r>
            <a:br>
              <a:rPr lang="uk-UA" dirty="0" smtClean="0"/>
            </a:b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28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156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Family-name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Приклад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family-name (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часто зване просто "шрифт") це, наприклад, "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Arial", "Times New Roman"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або "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Tahoma".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Generic family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Його можна простіше описати як групу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family-names,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 мають характерні спільні риси. Приклад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sans-serif,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набір шрифтів без "зарубок /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feet".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Різницю можна також проілюструвати так: </a:t>
            </a:r>
            <a:r>
              <a:rPr lang="uk-UA" dirty="0" smtClean="0"/>
              <a:t/>
            </a:r>
            <a:br>
              <a:rPr lang="uk-UA" dirty="0" smtClean="0"/>
            </a:b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326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вказівці шрифтів для вашого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web-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сайту ви, природно, починаєте з пріоритетного шрифту, а потім перераховуєте альтернативні. Рекомендуємо в кінці списку вказувати родове ім'я. Тоді сторінка, як мінімум, буде відображена шрифтом того ж сімейства, якщо відсутні всі специфіковані конкретні шрифти. 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Заголовки </a:t>
            </a:r>
            <a:r>
              <a:rPr lang="uk-UA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h1&gt;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 відображено шрифтом "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Arial".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Якщо він не встановлений на користувальницькій машині, буде використовуватися "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Verdana".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Якщо недоступні обидва шрифти, для показу заголовків буде використаний шрифт сімейства 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sans-serif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Зверніть увагу,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ім'я шрифту "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 New Roman"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містить прогалини, тому вказано в подвійних лапках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uk-UA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H1 –</a:t>
            </a:r>
            <a:r>
              <a:rPr lang="uk-U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замовчуванням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заголов.ок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першого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рівня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відображається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найбільшим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шрифтом жирного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накреслення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357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Властивість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font-style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визначає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italic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або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oblique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прикладі всі заголовки </a:t>
            </a:r>
            <a:r>
              <a:rPr lang="uk-UA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будуть показані курсивом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italic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1074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Властивість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font-style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визначає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italic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або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oblique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прикладі всі заголовки </a:t>
            </a:r>
            <a:r>
              <a:rPr lang="uk-UA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будуть показані курсивом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italic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9157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Якщо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font-variant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має значення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small-caps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шрифт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small-caps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недоступний, браузер, швидше за все, відобразить текст літерами верхнього регістру. 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482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Вага шрифту [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font-weight]</a:t>
            </a:r>
          </a:p>
          <a:p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Властивість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font-weight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описує, наскільки товстим, або "важким", має відображатися шрифт. Шрифт може бути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або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Деякі браузери підтримують навіть числові значення 100-900 (у сотнях) для опису ваги шрифту. 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6196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Вага шрифту [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font-weight]</a:t>
            </a:r>
          </a:p>
          <a:p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Властивість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font-weight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описує, наскільки товстим, або "важким", має відображатися шрифт. Шрифт може бути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або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Деякі браузери підтримують навіть числові значення 100-900 (у сотнях) для опису ваги шрифту. 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5756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Розмір шрифту встановлюється властивістю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font-size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Його називають кегель.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HTML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параметр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варіюється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до 7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умовних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одиниць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далеко не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завжди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є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зручним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в CSS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властивості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size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розмір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шрифту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вказати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точністю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пікселя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Використовуються різні одиниці вимірювання (наприклад, пікселі і відсотки) для опису розміру шрифту. Ось приклади: </a:t>
            </a:r>
          </a:p>
          <a:p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Є одна відмінність у вказаних одиницях виміру: '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 '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дають абсолютне значення розміру шрифту, а '</a:t>
            </a:r>
            <a:r>
              <a:rPr lang="uk-U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і '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–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відносні базового розміру. Багато користувачів не можуть читати дрібний текст, з різних причин. </a:t>
            </a:r>
            <a:r>
              <a:rPr lang="uk-U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Щоб зробити ваш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web-</a:t>
            </a:r>
            <a:r>
              <a:rPr lang="uk-U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сайт доступним для всіх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ви повинні використовувати відносні значення, такі як '</a:t>
            </a:r>
            <a:r>
              <a:rPr lang="uk-U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або '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</a:t>
            </a:r>
            <a:endParaRPr lang="uk-UA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Піксель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px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uk-U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 сама базова, абсолютна і остаточна одиниця виміру.</a:t>
            </a:r>
          </a:p>
          <a:p>
            <a:r>
              <a:rPr lang="uk-U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Кількість пікселів задається в настройках дозволу екрану, один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px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uk-U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 якраз один такий піксель на екрані. Всі значення браузер в результаті перерахує в пікселі.</a:t>
            </a:r>
          </a:p>
          <a:p>
            <a:r>
              <a:rPr lang="uk-U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Пікселі можуть бути дробовими, наприклад розмір можна задати в 16.5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px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uk-U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 абсолютно нормально, браузер сам використовує дробові пікселі для внутрішніх обчислень.</a:t>
            </a:r>
          </a:p>
          <a:p>
            <a:r>
              <a:rPr lang="ru-RU" dirty="0" smtClean="0"/>
              <a:t>1em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зазвичай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дорівню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довжині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букви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dirty="0" smtClean="0"/>
              <a:t>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даному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шрифті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Давно на звалищі: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mm, cm,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pc</a:t>
            </a:r>
          </a:p>
          <a:p>
            <a:r>
              <a:rPr lang="uk-U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Існують також «похідні» від пікселя одиниці виміру: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mm, cm,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pc, </a:t>
            </a:r>
            <a:r>
              <a:rPr lang="uk-U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але вони давно вирушили на звалище історії.</a:t>
            </a:r>
          </a:p>
          <a:p>
            <a:endParaRPr lang="uk-UA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Ось, якщо цікаво, їх значення:</a:t>
            </a:r>
          </a:p>
          <a:p>
            <a:endParaRPr lang="uk-UA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 (</a:t>
            </a:r>
            <a:r>
              <a:rPr lang="uk-U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мм) = 3.8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px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1cm (</a:t>
            </a:r>
            <a:r>
              <a:rPr lang="uk-U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см) = 38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px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1pt (</a:t>
            </a:r>
            <a:r>
              <a:rPr lang="uk-U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друкарський пункт) = 4/3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px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1pc (</a:t>
            </a:r>
            <a:r>
              <a:rPr lang="uk-U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друкарський піку) = 16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px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4355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як значення в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розраховується щодо поточного шрифту, то вкладена рядок в 1.5 рази більше, ніж перша.</a:t>
            </a:r>
          </a:p>
          <a:p>
            <a:r>
              <a:rPr lang="uk-U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Виходить, розміри, задані в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будуть зменшуватися або збільшуватися разом зі шрифтом. З урахуванням того, що розмір шрифту зазвичай визначається в батьку, і може бути змінений рівно в одному місці, це буває дуже зручно.</a:t>
            </a:r>
          </a:p>
          <a:p>
            <a:endParaRPr lang="uk-UA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 таке «розмір шрифту»? Це зовсім не «розмір самої великої літери в ньому», як можна було б подумати.</a:t>
            </a:r>
          </a:p>
          <a:p>
            <a:endParaRPr lang="uk-UA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Розмір шрифту - це деяка «умовна одиниця», яка вбудована в шрифт.</a:t>
            </a:r>
          </a:p>
          <a:p>
            <a:endParaRPr lang="uk-UA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Вона зазвичай трохи більше, ніж відстань від верху самої великої літери до низу найменшою. Тобто, передбачається, що в цю висоту поміщається будь-яка буква або їх поєднання. Але при цьому «хвости» букв, таких як р,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можуть заходити за це значення, тобто вилазити знизу. Тому зазвичай висоту рядка роблять трохи більше, ніж розмір шрифту.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3776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Скорочений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запис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Використовуючи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скорочений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запис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вказувати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властивості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шрифту в одному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стильовому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правилі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Наприклад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ось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чотири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рядки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властивостей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шрифту для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&lt;p&gt;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03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328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6875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1794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CSS-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властивість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text-align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відповідає атрибуту, використовуваному в старих версіях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HTML.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Текст може бути вирівняний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або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justify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прикладі текст заголовних комірок таблиці 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вирівнюється вправо, а в осередках даних &lt;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td&gt; -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центру. Крім того, нормальні параграфи -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justi</a:t>
            </a: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8980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CSS-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властивість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text-align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відповідає атрибуту, використовуваному в старих версіях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HTML.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Текст може бути вирівняний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або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justify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прикладі текст заголовних комірок таблиці 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вирівнюється вправо, а в осередках даних &lt;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td&gt; -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центру. Крім того, нормальні параграфи -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justi</a:t>
            </a: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2932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Декоративний варіант [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text-decoration]</a:t>
            </a:r>
          </a:p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7307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Декоративний варіант [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text-decoration]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|θ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ː|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9899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Інтервал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між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буквами тексту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специфікувати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властивістю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letter-spacing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Значення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потрібна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величина.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Наприклад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якщо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вам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необхідно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3px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між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літерами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параграфах &lt;p&gt; і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6px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у заголовках &lt;h1&gt; , 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використовується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код: 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6326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Властивість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text-transform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управляє регістром символів. Можна вибрати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capitalize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uppercase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або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lowercase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залежності від того, як виглядає текст в оригінальному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HTML-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коді. 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Наприклад, слово "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headline"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можна показати "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HEADLINE"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або "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Headline".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Є чотири можливих значення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text-transform: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capitalize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Капіталізує кожне слово. Наприклад: "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john doe"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стане "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John Doe".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uppercase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Конвертує всі символи у верхній регістр. Наприклад: "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john doe"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стане "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JOHN DOE".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lowercase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Конвертує всі символи в нижній регістр. Наприклад: "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JOHN DOE"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стане "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john doe".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Трансформації немає - текст відображається так само, як в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HTML-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коді.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прикладу ми використовуємо список імен. Всі імена виділені за допомогою &lt;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li&gt; (list-item).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капіталізуємо всі імена та відобразимо всі заголовки верхнім регістром. 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Бачите,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HTML-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код в цьому прикладі в дійсності записаний в нижньому регістрі. </a:t>
            </a: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0914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Властивість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text-transform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управляє регістром символів. Можна вибрати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capitalize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uppercase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або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lowercase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залежності від того, як виглядає текст в оригінальному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HTML-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коді. 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Наприклад, слово "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headline"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можна показати "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HEADLINE"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або "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Headline".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Є чотири можливих значення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text-transform: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capitalize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Капіталізує кожне слово. Наприклад: "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john doe"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стане "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John Doe".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uppercase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Конвертує всі символи у верхній регістр. Наприклад: "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john doe"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стане "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JOHN DOE".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lowercase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Конвертує всі символи в нижній регістр. Наприклад: "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JOHN DOE"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стане "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john doe".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Трансформації немає - текст відображається так само, як в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HTML-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коді.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прикладу ми використовуємо список імен. Всі імена виділені за допомогою &lt;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li&gt; (list-item).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капіталізуємо всі імена та відобразимо всі заголовки верхнім регістром. 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Бачите,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HTML-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код в цьому прикладі в дійсності записаний в нижньому регістрі. </a:t>
            </a: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9327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вивчене в попередніх </a:t>
            </a:r>
            <a:r>
              <a:rPr lang="uk-UA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уроках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ви можете застосовувати і для посилань /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links (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наприклад змінювати шрифт, колір, підкреслення і т. д). Новим буде те, що в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ці властивості можна визначати по-різному, в залежності від того, відвідали вже посилання, чи воно активне, чи знаходиться покажчик миші над посиланням. Це дозволяє додати цікаві ефекти на ваш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web-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сайт. Для цього використовуються так звані </a:t>
            </a:r>
            <a:r>
              <a:rPr lang="uk-UA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псевдокласи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Посилання може мати різні стани. Наприклад, її вже відвідали /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visited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 ще ні. Можна використовувати </a:t>
            </a:r>
            <a:r>
              <a:rPr lang="uk-UA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псевдокласи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установки різних стилів відвіданих і невідвіданих посилань. </a:t>
            </a: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54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459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вивчене в попередніх </a:t>
            </a:r>
            <a:r>
              <a:rPr lang="uk-UA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уроках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ви можете застосовувати і для посилань /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links (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наприклад змінювати шрифт, колір, підкреслення і т. д). Новим буде те, що в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ці властивості можна визначати по-різному, в залежності від того, відвідали вже посилання, чи воно активне, чи знаходиться покажчик миші над посиланням. Це дозволяє додати цікаві ефекти на ваш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web-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сайт. Для цього використовуються так звані </a:t>
            </a:r>
            <a:r>
              <a:rPr lang="uk-UA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псевдокласи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Посилання може мати різні стани. Наприклад, її вже відвідали /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visited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 ще ні. Можна використовувати </a:t>
            </a:r>
            <a:r>
              <a:rPr lang="uk-UA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псевдокласи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установки різних стилів відвіданих і невідвіданих посилань. </a:t>
            </a: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9992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736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8041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4368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5520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7274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2050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5074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0758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13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3655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8022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Альтернативно можна також встановити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text-decoration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поряд з іншими властивостями, для всіх чотирьох </a:t>
            </a:r>
            <a:r>
              <a:rPr lang="uk-UA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псевдокласів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a:link {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color: blue;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text-decoration:none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a:visited {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color: purple;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text-decoration:none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a:active {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background-color: yellow;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text-decoration:none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a:hover {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color:red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text-decoration:none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9644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2035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4475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4765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4080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0870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998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46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79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w/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‹№›</a:t>
            </a:fld>
            <a:endParaRPr lang="uk-UA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136207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400" cap="none" baseline="0" dirty="0">
                <a:latin typeface="Segoe UI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55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s Layou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2400" y="0"/>
            <a:ext cx="4345200" cy="6858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252000" rIns="91440" bIns="45720" rtlCol="0">
            <a:normAutofit/>
          </a:bodyPr>
          <a:lstStyle>
            <a:lvl1pPr>
              <a:defRPr sz="2400" baseline="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27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Columns Layou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0"/>
            <a:ext cx="4343400" cy="6858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25200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57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s Layou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0"/>
            <a:ext cx="4343400" cy="6858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252000" rIns="91440" bIns="45720" rtlCol="0">
            <a:normAutofit/>
          </a:bodyPr>
          <a:lstStyle>
            <a:lvl1pPr>
              <a:defRPr sz="2400" baseline="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098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5181600"/>
            <a:ext cx="9136380" cy="914400"/>
          </a:xfrm>
          <a:solidFill>
            <a:srgbClr val="017EB8"/>
          </a:solidFill>
        </p:spPr>
        <p:txBody>
          <a:bodyPr vert="horz" lIns="36000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17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382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743200" y="4953000"/>
            <a:ext cx="1600200" cy="137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uk-UA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934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775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616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05802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aseline="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67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04800" y="2514600"/>
            <a:ext cx="1981200" cy="1981200"/>
          </a:xfrm>
        </p:spPr>
        <p:txBody>
          <a:bodyPr/>
          <a:lstStyle/>
          <a:p>
            <a:endParaRPr lang="uk-UA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95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1828800"/>
            <a:ext cx="44958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19100" y="4953000"/>
            <a:ext cx="3877408" cy="7620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029200" y="0"/>
            <a:ext cx="37338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3638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65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w/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2304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‹№›</a:t>
            </a:fld>
            <a:endParaRPr lang="uk-UA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4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0736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468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‹№›</a:t>
            </a:fld>
            <a:endParaRPr lang="uk-UA"/>
          </a:p>
        </p:txBody>
      </p:sp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1905000" y="6324600"/>
            <a:ext cx="30480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mtClean="0"/>
          </a:p>
          <a:p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712" r:id="rId3"/>
    <p:sldLayoutId id="2147483713" r:id="rId4"/>
    <p:sldLayoutId id="2147483661" r:id="rId5"/>
    <p:sldLayoutId id="2147483709" r:id="rId6"/>
    <p:sldLayoutId id="2147483655" r:id="rId7"/>
    <p:sldLayoutId id="2147483674" r:id="rId8"/>
    <p:sldLayoutId id="2147483711" r:id="rId9"/>
    <p:sldLayoutId id="2147483675" r:id="rId10"/>
    <p:sldLayoutId id="2147483721" r:id="rId11"/>
    <p:sldLayoutId id="2147483723" r:id="rId12"/>
    <p:sldLayoutId id="2147483722" r:id="rId13"/>
    <p:sldLayoutId id="2147483725" r:id="rId14"/>
    <p:sldLayoutId id="2147483726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0" rtl="0" eaLnBrk="1" latinLnBrk="0" hangingPunct="1">
        <a:spcBef>
          <a:spcPct val="0"/>
        </a:spcBef>
        <a:buNone/>
        <a:defRPr lang="en-US" sz="4000" b="0" kern="1200" baseline="0" dirty="0" smtClean="0">
          <a:solidFill>
            <a:srgbClr val="017EB8"/>
          </a:solidFill>
          <a:latin typeface="Segoe UI" panose="020B0502040204020203" pitchFamily="34" charset="0"/>
          <a:ea typeface="Segoe UI" pitchFamily="34" charset="0"/>
          <a:cs typeface="Segoe UI" pitchFamily="34" charset="0"/>
        </a:defRPr>
      </a:lvl1pPr>
    </p:titleStyle>
    <p:bodyStyle>
      <a:lvl1pPr marL="266700" indent="-266700" algn="l" defTabSz="914400" rtl="0" eaLnBrk="1" latinLnBrk="0" hangingPunct="1">
        <a:spcBef>
          <a:spcPct val="20000"/>
        </a:spcBef>
        <a:buClr>
          <a:srgbClr val="017EB8"/>
        </a:buClr>
        <a:buFont typeface="Arial" panose="020B0604020202020204" pitchFamily="34" charset="0"/>
        <a:buChar char="•"/>
        <a:defRPr sz="3200" kern="1200" baseline="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628650" indent="-28575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800" kern="1200" baseline="0" dirty="0" smtClean="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971550" indent="-17145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400" kern="1200" baseline="0" dirty="0" smtClean="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7300" indent="-22860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000" kern="1200" baseline="0" dirty="0" smtClean="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485900" indent="-22860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1237163"/>
            <a:ext cx="5505450" cy="426352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09800" y="2209800"/>
            <a:ext cx="6019800" cy="2590800"/>
          </a:xfrm>
          <a:ln>
            <a:solidFill>
              <a:schemeClr val="bg1"/>
            </a:solidFill>
          </a:ln>
        </p:spPr>
        <p:txBody>
          <a:bodyPr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934200" y="5867400"/>
            <a:ext cx="2019300" cy="762000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uk-UA" dirty="0" smtClean="0"/>
              <a:t>Березень,</a:t>
            </a:r>
            <a:r>
              <a:rPr lang="en-US" dirty="0" smtClean="0"/>
              <a:t> 201</a:t>
            </a:r>
            <a:r>
              <a:rPr lang="uk-UA" dirty="0" smtClean="0"/>
              <a:t>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18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10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3559200" cy="914400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/>
          <a:lstStyle/>
          <a:p>
            <a:r>
              <a:rPr lang="uk-UA" b="1" dirty="0">
                <a:solidFill>
                  <a:schemeClr val="bg1"/>
                </a:solidFill>
              </a:rPr>
              <a:t>Що таке </a:t>
            </a:r>
            <a:r>
              <a:rPr lang="en-US" b="1" dirty="0">
                <a:solidFill>
                  <a:schemeClr val="bg1"/>
                </a:solidFill>
              </a:rPr>
              <a:t>CSS?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98400" y="1752600"/>
            <a:ext cx="8839200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uk-UA" sz="2400" b="1" dirty="0"/>
              <a:t>У чому різниця між </a:t>
            </a:r>
            <a:r>
              <a:rPr lang="en-US" sz="2400" b="1" dirty="0"/>
              <a:t>CSS </a:t>
            </a:r>
            <a:r>
              <a:rPr lang="uk-UA" sz="2400" b="1" dirty="0"/>
              <a:t>і </a:t>
            </a:r>
            <a:r>
              <a:rPr lang="en-US" sz="2400" b="1" dirty="0"/>
              <a:t>HTML?</a:t>
            </a:r>
          </a:p>
          <a:p>
            <a:pPr algn="ctr"/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i="1" dirty="0">
                <a:latin typeface="Arial" panose="020B0604020202020204" pitchFamily="34" charset="0"/>
                <a:cs typeface="Arial" panose="020B0604020202020204" pitchFamily="34" charset="0"/>
              </a:rPr>
              <a:t>використовується для </a:t>
            </a:r>
            <a:r>
              <a:rPr lang="uk-UA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структурування</a:t>
            </a:r>
            <a:r>
              <a:rPr lang="uk-UA" sz="2400" i="1" dirty="0">
                <a:latin typeface="Arial" panose="020B0604020202020204" pitchFamily="34" charset="0"/>
                <a:cs typeface="Arial" panose="020B0604020202020204" pitchFamily="34" charset="0"/>
              </a:rPr>
              <a:t> вмісту сторінки. </a:t>
            </a:r>
            <a:endParaRPr lang="uk-UA" sz="2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uk-UA" sz="2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i="1" dirty="0">
                <a:latin typeface="Arial" panose="020B0604020202020204" pitchFamily="34" charset="0"/>
                <a:cs typeface="Arial" panose="020B0604020202020204" pitchFamily="34" charset="0"/>
              </a:rPr>
              <a:t>використовується для </a:t>
            </a:r>
            <a:r>
              <a:rPr lang="uk-UA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форматування</a:t>
            </a:r>
            <a:r>
              <a:rPr lang="uk-UA" sz="2400" i="1" dirty="0">
                <a:latin typeface="Arial" panose="020B0604020202020204" pitchFamily="34" charset="0"/>
                <a:cs typeface="Arial" panose="020B0604020202020204" pitchFamily="34" charset="0"/>
              </a:rPr>
              <a:t> цього структурованого вмісту. </a:t>
            </a:r>
            <a:endParaRPr lang="uk-UA" sz="2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400" dirty="0"/>
              <a:t/>
            </a:r>
            <a:br>
              <a:rPr lang="uk-UA" sz="2400" dirty="0"/>
            </a:br>
            <a:r>
              <a:rPr lang="uk-UA" sz="2400" dirty="0" smtClean="0"/>
              <a:t>	Давним-давно</a:t>
            </a:r>
            <a:r>
              <a:rPr lang="uk-UA" sz="2400" dirty="0"/>
              <a:t>, коли Мадонна була дівою, а хлопець на ім'я Тім </a:t>
            </a:r>
            <a:r>
              <a:rPr lang="uk-UA" sz="2400" dirty="0" err="1"/>
              <a:t>Бернерс</a:t>
            </a:r>
            <a:r>
              <a:rPr lang="uk-UA" sz="2400" dirty="0"/>
              <a:t>-Лі винайшов </a:t>
            </a:r>
            <a:r>
              <a:rPr lang="en-US" sz="2400" dirty="0"/>
              <a:t>World Wide Web, </a:t>
            </a:r>
            <a:r>
              <a:rPr lang="uk-UA" sz="2400" dirty="0"/>
              <a:t>мову </a:t>
            </a:r>
            <a:r>
              <a:rPr lang="en-US" sz="2400" dirty="0"/>
              <a:t>HTML </a:t>
            </a:r>
            <a:r>
              <a:rPr lang="uk-UA" sz="2400" dirty="0"/>
              <a:t>використовували тільки для виводу структурованого тексту. Автор міг тільки розмічати текст: "це - заголовок" або "це - параграф", використовуючи </a:t>
            </a:r>
            <a:r>
              <a:rPr lang="en-US" sz="2400" dirty="0"/>
              <a:t>HTML-</a:t>
            </a:r>
            <a:r>
              <a:rPr lang="uk-UA" sz="2400" dirty="0"/>
              <a:t>теги, такі як &lt;</a:t>
            </a:r>
            <a:r>
              <a:rPr lang="en-US" sz="2400" dirty="0"/>
              <a:t>h1&gt; </a:t>
            </a:r>
            <a:r>
              <a:rPr lang="uk-UA" sz="2400" dirty="0"/>
              <a:t>і &lt;</a:t>
            </a:r>
            <a:r>
              <a:rPr lang="en-US" sz="2400" dirty="0"/>
              <a:t>p&gt;. </a:t>
            </a:r>
            <a:br>
              <a:rPr lang="en-US" sz="2400" dirty="0"/>
            </a:b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9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11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3559200" cy="914400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/>
          <a:lstStyle/>
          <a:p>
            <a:r>
              <a:rPr lang="uk-UA" b="1" dirty="0">
                <a:solidFill>
                  <a:schemeClr val="bg1"/>
                </a:solidFill>
              </a:rPr>
              <a:t>Що таке </a:t>
            </a:r>
            <a:r>
              <a:rPr lang="en-US" b="1" dirty="0">
                <a:solidFill>
                  <a:schemeClr val="bg1"/>
                </a:solidFill>
              </a:rPr>
              <a:t>CSS?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98400" y="1752600"/>
            <a:ext cx="88392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/>
              <a:t>У чому різниця між </a:t>
            </a:r>
            <a:r>
              <a:rPr lang="en-US" sz="2400" b="1" dirty="0"/>
              <a:t>CSS </a:t>
            </a:r>
            <a:r>
              <a:rPr lang="uk-UA" sz="2400" b="1" dirty="0"/>
              <a:t>і </a:t>
            </a:r>
            <a:r>
              <a:rPr lang="en-US" sz="2400" b="1" dirty="0"/>
              <a:t>HTML?</a:t>
            </a:r>
          </a:p>
          <a:p>
            <a:pPr algn="just"/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uk-UA" sz="2000" dirty="0" smtClean="0"/>
              <a:t>У </a:t>
            </a:r>
            <a:r>
              <a:rPr lang="uk-UA" sz="2000" dirty="0"/>
              <a:t>міру розвитку </a:t>
            </a:r>
            <a:r>
              <a:rPr lang="en-US" sz="2000" dirty="0"/>
              <a:t>Web </a:t>
            </a:r>
            <a:r>
              <a:rPr lang="uk-UA" sz="2000" dirty="0"/>
              <a:t>дизайнери почали шукати можливості форматування онлайнових документів. Щоб задовольнити збільшеним вимогам споживачів, виробники браузерів (тоді - </a:t>
            </a:r>
            <a:r>
              <a:rPr lang="en-US" sz="2000" dirty="0"/>
              <a:t>Netscape </a:t>
            </a:r>
            <a:r>
              <a:rPr lang="uk-UA" sz="2000" dirty="0"/>
              <a:t>і </a:t>
            </a:r>
            <a:r>
              <a:rPr lang="en-US" sz="2000" dirty="0"/>
              <a:t>Microsoft) </a:t>
            </a:r>
            <a:r>
              <a:rPr lang="uk-UA" sz="2000" dirty="0"/>
              <a:t>винайшли нові </a:t>
            </a:r>
            <a:r>
              <a:rPr lang="en-US" sz="2000" dirty="0"/>
              <a:t>HTML-</a:t>
            </a:r>
            <a:r>
              <a:rPr lang="uk-UA" sz="2000" dirty="0"/>
              <a:t>теги, такі, наприклад, як &lt;</a:t>
            </a:r>
            <a:r>
              <a:rPr lang="en-US" sz="2000" dirty="0"/>
              <a:t>font&gt;, </a:t>
            </a:r>
            <a:r>
              <a:rPr lang="uk-UA" sz="2000" dirty="0"/>
              <a:t>які відрізнялися від оригінальних </a:t>
            </a:r>
            <a:r>
              <a:rPr lang="en-US" sz="2000" dirty="0"/>
              <a:t>HTML-</a:t>
            </a:r>
            <a:r>
              <a:rPr lang="uk-UA" sz="2000" dirty="0"/>
              <a:t>тегів тим, що вони визначали зовнішній вигляд, а не структуру. </a:t>
            </a:r>
            <a:br>
              <a:rPr lang="uk-UA" sz="2000" dirty="0"/>
            </a:br>
            <a:r>
              <a:rPr lang="uk-UA" sz="2000" dirty="0"/>
              <a:t/>
            </a:r>
            <a:br>
              <a:rPr lang="uk-UA" sz="2000" dirty="0"/>
            </a:br>
            <a:r>
              <a:rPr lang="en-US" sz="2000" dirty="0" smtClean="0"/>
              <a:t>	</a:t>
            </a:r>
            <a:r>
              <a:rPr lang="uk-UA" sz="2000" dirty="0" smtClean="0"/>
              <a:t>Це </a:t>
            </a:r>
            <a:r>
              <a:rPr lang="uk-UA" sz="2000" dirty="0"/>
              <a:t>також призвело до того, що оригінальні теги структурування, такі як &lt;</a:t>
            </a:r>
            <a:r>
              <a:rPr lang="en-US" sz="2000" dirty="0"/>
              <a:t>table&gt;, </a:t>
            </a:r>
            <a:r>
              <a:rPr lang="uk-UA" sz="2000" dirty="0"/>
              <a:t>стали все більше застосовуватися для дизайну сторінок замість структурування тексту. Багато нових тегів дизайну, такі як &lt;</a:t>
            </a:r>
            <a:r>
              <a:rPr lang="en-US" sz="2000" dirty="0"/>
              <a:t>blink&gt;, </a:t>
            </a:r>
            <a:r>
              <a:rPr lang="uk-UA" sz="2000" dirty="0"/>
              <a:t>підтримувалися тільки одним браузером. "Вам необхідний браузер </a:t>
            </a:r>
            <a:r>
              <a:rPr lang="en-US" sz="2000" dirty="0"/>
              <a:t>X </a:t>
            </a:r>
            <a:r>
              <a:rPr lang="uk-UA" sz="2000" dirty="0"/>
              <a:t>для перегляду цієї сторінки" - така відмова стала звичайним явищем на </a:t>
            </a:r>
            <a:r>
              <a:rPr lang="en-US" sz="2000" dirty="0" smtClean="0"/>
              <a:t>web </a:t>
            </a:r>
            <a:r>
              <a:rPr lang="uk-UA" sz="2000" dirty="0" smtClean="0"/>
              <a:t>сайтах</a:t>
            </a:r>
            <a:r>
              <a:rPr lang="uk-UA" sz="2000" dirty="0"/>
              <a:t>. </a:t>
            </a:r>
            <a:br>
              <a:rPr lang="uk-UA" sz="2000" dirty="0"/>
            </a:br>
            <a:r>
              <a:rPr lang="uk-UA" dirty="0"/>
              <a:t/>
            </a:r>
            <a:br>
              <a:rPr lang="uk-UA" dirty="0"/>
            </a:br>
            <a:endParaRPr lang="en-US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2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12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3559200" cy="914400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/>
          <a:lstStyle/>
          <a:p>
            <a:r>
              <a:rPr lang="uk-UA" b="1" dirty="0">
                <a:solidFill>
                  <a:schemeClr val="bg1"/>
                </a:solidFill>
              </a:rPr>
              <a:t>Що таке </a:t>
            </a:r>
            <a:r>
              <a:rPr lang="en-US" b="1" dirty="0">
                <a:solidFill>
                  <a:schemeClr val="bg1"/>
                </a:solidFill>
              </a:rPr>
              <a:t>CSS?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98400" y="1752600"/>
            <a:ext cx="8839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/>
              <a:t>У чому різниця між </a:t>
            </a:r>
            <a:r>
              <a:rPr lang="en-US" sz="2400" b="1" dirty="0"/>
              <a:t>CSS </a:t>
            </a:r>
            <a:r>
              <a:rPr lang="uk-UA" sz="2400" b="1" dirty="0"/>
              <a:t>і </a:t>
            </a:r>
            <a:r>
              <a:rPr lang="en-US" sz="2400" b="1" dirty="0"/>
              <a:t>HTML?</a:t>
            </a:r>
          </a:p>
          <a:p>
            <a:pPr algn="just"/>
            <a:r>
              <a:rPr lang="en-US" dirty="0"/>
              <a:t/>
            </a:r>
            <a:br>
              <a:rPr lang="en-US" dirty="0"/>
            </a:br>
            <a:r>
              <a:rPr lang="uk-UA" dirty="0"/>
              <a:t/>
            </a:r>
            <a:br>
              <a:rPr lang="uk-UA" dirty="0"/>
            </a:br>
            <a:r>
              <a:rPr lang="en-US" dirty="0" smtClean="0"/>
              <a:t>	</a:t>
            </a:r>
            <a:r>
              <a:rPr lang="en-US" sz="2800" dirty="0" smtClean="0"/>
              <a:t>CSS </a:t>
            </a:r>
            <a:r>
              <a:rPr lang="uk-UA" sz="2800" dirty="0"/>
              <a:t>був створений для виправлення цієї ситуації шляхом надання </a:t>
            </a:r>
            <a:r>
              <a:rPr lang="en-US" sz="2800" dirty="0"/>
              <a:t>web-</a:t>
            </a:r>
            <a:r>
              <a:rPr lang="uk-UA" sz="2800" dirty="0"/>
              <a:t>дизайнерам можливостей точного дизайну, підтримуваних всіма браузерами. Одночасно відбувся поділ подання та вмісту документа, що значно спростило </a:t>
            </a:r>
            <a:r>
              <a:rPr lang="uk-UA" sz="2800" dirty="0" smtClean="0"/>
              <a:t>роботу.</a:t>
            </a:r>
            <a:endParaRPr lang="en-US" sz="2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13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3559200" cy="914400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/>
          <a:lstStyle/>
          <a:p>
            <a:r>
              <a:rPr lang="uk-UA" b="1" dirty="0">
                <a:solidFill>
                  <a:schemeClr val="bg1"/>
                </a:solidFill>
              </a:rPr>
              <a:t>Що таке </a:t>
            </a:r>
            <a:r>
              <a:rPr lang="en-US" b="1" dirty="0">
                <a:solidFill>
                  <a:schemeClr val="bg1"/>
                </a:solidFill>
              </a:rPr>
              <a:t>CSS?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98400" y="1752600"/>
            <a:ext cx="8839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/>
              <a:t>Які переваги дасть мені </a:t>
            </a:r>
            <a:r>
              <a:rPr lang="en-US" sz="2400" b="1" dirty="0"/>
              <a:t>CSS?</a:t>
            </a:r>
          </a:p>
          <a:p>
            <a:endParaRPr lang="en-US" sz="2400" b="1" dirty="0"/>
          </a:p>
          <a:p>
            <a:pPr algn="just"/>
            <a:r>
              <a:rPr lang="en-US" sz="2400" dirty="0" smtClean="0"/>
              <a:t>	</a:t>
            </a:r>
            <a:r>
              <a:rPr lang="uk-UA" sz="2400" dirty="0" smtClean="0"/>
              <a:t>Поява </a:t>
            </a:r>
            <a:r>
              <a:rPr lang="en-US" sz="2400" dirty="0"/>
              <a:t>CSS </a:t>
            </a:r>
            <a:r>
              <a:rPr lang="uk-UA" sz="2400" dirty="0"/>
              <a:t>стало революцією в світі </a:t>
            </a:r>
            <a:r>
              <a:rPr lang="en-US" sz="2400" dirty="0"/>
              <a:t>web-</a:t>
            </a:r>
            <a:r>
              <a:rPr lang="uk-UA" sz="2400" dirty="0"/>
              <a:t>дизайну. Конкретні переваги </a:t>
            </a:r>
            <a:r>
              <a:rPr lang="en-US" sz="2400" dirty="0"/>
              <a:t>CSS: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400" dirty="0"/>
              <a:t>управління відображенням безлічі документів за допомогою однієї таблиці стилів;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400" dirty="0"/>
              <a:t>більш точний контроль над зовнішнім виглядом сторінок;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400" dirty="0"/>
              <a:t>поданням для різних носіїв інформації (екран, друк, і т. д.);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400" dirty="0"/>
              <a:t>складна і пророблена техніка дизайну.</a:t>
            </a:r>
          </a:p>
          <a:p>
            <a:endParaRPr lang="uk-UA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pic>
        <p:nvPicPr>
          <p:cNvPr id="3073" name="Picture 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98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14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3940200" cy="914400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chemeClr val="bg1"/>
                </a:solidFill>
              </a:rPr>
              <a:t> </a:t>
            </a:r>
            <a:r>
              <a:rPr lang="uk-UA" b="1" dirty="0" smtClean="0">
                <a:solidFill>
                  <a:schemeClr val="bg1"/>
                </a:solidFill>
              </a:rPr>
              <a:t>Синтаксис </a:t>
            </a:r>
            <a:r>
              <a:rPr lang="en-US" b="1" dirty="0" smtClean="0">
                <a:solidFill>
                  <a:schemeClr val="bg1"/>
                </a:solidFill>
              </a:rPr>
              <a:t>CSS</a:t>
            </a:r>
            <a:r>
              <a:rPr lang="en-US" b="1" dirty="0">
                <a:solidFill>
                  <a:schemeClr val="bg1"/>
                </a:solidFill>
              </a:rPr>
              <a:t>?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кутник 12"/>
          <p:cNvSpPr/>
          <p:nvPr/>
        </p:nvSpPr>
        <p:spPr>
          <a:xfrm>
            <a:off x="438150" y="2057400"/>
            <a:ext cx="849945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/>
              <a:t>Базовий синтаксис </a:t>
            </a:r>
            <a:r>
              <a:rPr lang="en-US" sz="2400" b="1" dirty="0"/>
              <a:t>CSS</a:t>
            </a:r>
          </a:p>
          <a:p>
            <a:endParaRPr lang="en-US" sz="2400" dirty="0"/>
          </a:p>
          <a:p>
            <a:r>
              <a:rPr lang="uk-UA" sz="2400" dirty="0"/>
              <a:t>Скажімо, нам потрібен червоний колір фону </a:t>
            </a:r>
            <a:r>
              <a:rPr lang="en-US" sz="2400" dirty="0"/>
              <a:t>web-</a:t>
            </a:r>
            <a:r>
              <a:rPr lang="uk-UA" sz="2400" dirty="0"/>
              <a:t>сторінки: </a:t>
            </a:r>
          </a:p>
          <a:p>
            <a:endParaRPr lang="uk-UA" sz="2400" dirty="0"/>
          </a:p>
          <a:p>
            <a:r>
              <a:rPr lang="uk-UA" sz="2400" dirty="0"/>
              <a:t>У </a:t>
            </a:r>
            <a:r>
              <a:rPr lang="en-US" sz="2400" b="1" dirty="0"/>
              <a:t>HTML</a:t>
            </a:r>
            <a:r>
              <a:rPr lang="en-US" sz="2400" dirty="0"/>
              <a:t> </a:t>
            </a:r>
            <a:r>
              <a:rPr lang="uk-UA" sz="2400" dirty="0"/>
              <a:t>це можна зробити так: </a:t>
            </a:r>
          </a:p>
          <a:p>
            <a:endParaRPr lang="uk-UA" sz="2400" dirty="0"/>
          </a:p>
          <a:p>
            <a:pPr algn="ctr"/>
            <a:r>
              <a:rPr lang="uk-UA" sz="2400" b="1" dirty="0"/>
              <a:t>&lt;</a:t>
            </a:r>
            <a:r>
              <a:rPr lang="en-US" sz="2400" b="1" dirty="0"/>
              <a:t>body </a:t>
            </a:r>
            <a:r>
              <a:rPr lang="en-US" sz="2400" b="1" dirty="0" err="1"/>
              <a:t>bgcolor</a:t>
            </a:r>
            <a:r>
              <a:rPr lang="en-US" sz="2400" b="1" dirty="0"/>
              <a:t>="#FF0000"&gt;</a:t>
            </a:r>
          </a:p>
          <a:p>
            <a:endParaRPr lang="en-US" sz="2400" dirty="0"/>
          </a:p>
          <a:p>
            <a:r>
              <a:rPr lang="uk-UA" sz="2400" dirty="0"/>
              <a:t>За допомогою </a:t>
            </a:r>
            <a:r>
              <a:rPr lang="en-US" sz="2400" b="1" dirty="0"/>
              <a:t>CSS</a:t>
            </a:r>
            <a:r>
              <a:rPr lang="en-US" sz="2400" dirty="0"/>
              <a:t> </a:t>
            </a:r>
            <a:r>
              <a:rPr lang="uk-UA" sz="2400" dirty="0"/>
              <a:t>того ж самого результату можна досягти так: </a:t>
            </a:r>
          </a:p>
          <a:p>
            <a:endParaRPr lang="uk-UA" sz="2400" dirty="0"/>
          </a:p>
          <a:p>
            <a:pPr algn="ctr"/>
            <a:r>
              <a:rPr lang="en-US" sz="2400" b="1" dirty="0"/>
              <a:t>body {background-color: # FF0000;}</a:t>
            </a:r>
          </a:p>
          <a:p>
            <a:endParaRPr lang="en-US" dirty="0"/>
          </a:p>
        </p:txBody>
      </p:sp>
      <p:pic>
        <p:nvPicPr>
          <p:cNvPr id="10242" name="Picture 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99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15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3940200" cy="914400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chemeClr val="bg1"/>
                </a:solidFill>
              </a:rPr>
              <a:t> Як працює </a:t>
            </a:r>
            <a:r>
              <a:rPr lang="en-US" b="1" dirty="0" smtClean="0">
                <a:solidFill>
                  <a:schemeClr val="bg1"/>
                </a:solidFill>
              </a:rPr>
              <a:t>CSS</a:t>
            </a:r>
            <a:r>
              <a:rPr lang="en-US" b="1" dirty="0">
                <a:solidFill>
                  <a:schemeClr val="bg1"/>
                </a:solidFill>
              </a:rPr>
              <a:t>?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кутник 12"/>
          <p:cNvSpPr/>
          <p:nvPr/>
        </p:nvSpPr>
        <p:spPr>
          <a:xfrm>
            <a:off x="438150" y="1752600"/>
            <a:ext cx="849945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/>
              <a:t>Базовий синтаксис </a:t>
            </a:r>
            <a:r>
              <a:rPr lang="en-US" sz="2400" b="1" dirty="0" smtClean="0"/>
              <a:t>CSS</a:t>
            </a:r>
            <a:endParaRPr lang="uk-UA" sz="2400" b="1" dirty="0" smtClean="0"/>
          </a:p>
          <a:p>
            <a:endParaRPr lang="uk-UA" sz="2400" b="1" dirty="0"/>
          </a:p>
          <a:p>
            <a:endParaRPr lang="uk-UA" sz="2400" b="1" dirty="0" smtClean="0"/>
          </a:p>
          <a:p>
            <a:endParaRPr lang="uk-UA" sz="2400" b="1" dirty="0"/>
          </a:p>
          <a:p>
            <a:endParaRPr lang="uk-UA" sz="2400" b="1" dirty="0" smtClean="0"/>
          </a:p>
          <a:p>
            <a:endParaRPr lang="uk-UA" sz="2400" b="1" dirty="0"/>
          </a:p>
          <a:p>
            <a:endParaRPr lang="uk-UA" sz="2400" b="1" dirty="0" smtClean="0"/>
          </a:p>
          <a:p>
            <a:endParaRPr lang="uk-UA" sz="2400" b="1" dirty="0"/>
          </a:p>
          <a:p>
            <a:endParaRPr lang="uk-UA" sz="2400" b="1" dirty="0" smtClean="0"/>
          </a:p>
          <a:p>
            <a:endParaRPr lang="uk-UA" sz="2400" b="1" dirty="0"/>
          </a:p>
          <a:p>
            <a:endParaRPr lang="uk-UA" sz="2400" b="1" dirty="0" smtClean="0"/>
          </a:p>
          <a:p>
            <a:r>
              <a:rPr lang="ru-RU" sz="2400" dirty="0"/>
              <a:t>Але де </a:t>
            </a:r>
            <a:r>
              <a:rPr lang="ru-RU" sz="2400" dirty="0" err="1"/>
              <a:t>розміщувати</a:t>
            </a:r>
            <a:r>
              <a:rPr lang="ru-RU" sz="2400" dirty="0"/>
              <a:t> CSS-код? </a:t>
            </a:r>
            <a:r>
              <a:rPr lang="ru-RU" sz="2400" dirty="0" err="1"/>
              <a:t>Саме</a:t>
            </a:r>
            <a:r>
              <a:rPr lang="ru-RU" sz="2400" dirty="0"/>
              <a:t> </a:t>
            </a:r>
            <a:r>
              <a:rPr lang="ru-RU" sz="2400" dirty="0" err="1"/>
              <a:t>цим</a:t>
            </a:r>
            <a:r>
              <a:rPr lang="ru-RU" sz="2400" dirty="0"/>
              <a:t> </a:t>
            </a:r>
            <a:r>
              <a:rPr lang="ru-RU" sz="2400" dirty="0" err="1"/>
              <a:t>питанням</a:t>
            </a:r>
            <a:r>
              <a:rPr lang="ru-RU" sz="2400" dirty="0"/>
              <a:t> ми і </a:t>
            </a:r>
            <a:r>
              <a:rPr lang="ru-RU" sz="2400" dirty="0" err="1"/>
              <a:t>займемося</a:t>
            </a:r>
            <a:r>
              <a:rPr lang="ru-RU" sz="2400" dirty="0"/>
              <a:t> зараз.</a:t>
            </a:r>
            <a:endParaRPr lang="en-US" sz="2400" b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160" y="2286000"/>
            <a:ext cx="6373240" cy="3448050"/>
          </a:xfrm>
          <a:prstGeom prst="rect">
            <a:avLst/>
          </a:prstGeom>
        </p:spPr>
      </p:pic>
      <p:pic>
        <p:nvPicPr>
          <p:cNvPr id="11266" name="Picture 1" descr="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77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16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5007000" cy="914400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chemeClr val="bg1"/>
                </a:solidFill>
              </a:rPr>
              <a:t> Основні визначення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кутник 12"/>
          <p:cNvSpPr/>
          <p:nvPr/>
        </p:nvSpPr>
        <p:spPr>
          <a:xfrm>
            <a:off x="438150" y="1752600"/>
            <a:ext cx="849945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uk-UA" sz="2800" dirty="0" smtClean="0"/>
          </a:p>
          <a:p>
            <a:pPr algn="just"/>
            <a:r>
              <a:rPr lang="uk-UA" sz="2800" b="1" dirty="0" smtClean="0"/>
              <a:t>Селектор – </a:t>
            </a:r>
            <a:r>
              <a:rPr lang="uk-UA" sz="2800" dirty="0" smtClean="0"/>
              <a:t>елемент, до якого відноситься певний стиль.</a:t>
            </a:r>
            <a:endParaRPr lang="uk-UA" sz="2800" b="1" dirty="0" smtClean="0"/>
          </a:p>
          <a:p>
            <a:pPr algn="just"/>
            <a:r>
              <a:rPr lang="en-US" sz="2800" b="1" dirty="0" smtClean="0"/>
              <a:t>CSS</a:t>
            </a:r>
            <a:r>
              <a:rPr lang="uk-UA" sz="2800" b="1" dirty="0" smtClean="0"/>
              <a:t> – правило –</a:t>
            </a:r>
            <a:r>
              <a:rPr lang="uk-UA" sz="2800" dirty="0" smtClean="0"/>
              <a:t> це блок, який складається з хоча б одного селектору і визначення стиля (стильової властивості).</a:t>
            </a:r>
          </a:p>
          <a:p>
            <a:pPr algn="just"/>
            <a:endParaRPr lang="uk-UA" sz="2800" dirty="0" smtClean="0"/>
          </a:p>
          <a:p>
            <a:pPr algn="just"/>
            <a:r>
              <a:rPr lang="uk-UA" sz="2800" b="1" dirty="0" smtClean="0"/>
              <a:t>Листи стилів</a:t>
            </a:r>
            <a:r>
              <a:rPr lang="uk-UA" sz="2800" dirty="0" smtClean="0"/>
              <a:t> – це фактично набори </a:t>
            </a:r>
            <a:r>
              <a:rPr lang="en-US" sz="2800" dirty="0" smtClean="0"/>
              <a:t>CSS</a:t>
            </a:r>
            <a:r>
              <a:rPr lang="uk-UA" sz="2800" dirty="0" smtClean="0"/>
              <a:t>-правил, які задають властивості форматування елементів документу.</a:t>
            </a:r>
            <a:endParaRPr lang="en-US" dirty="0"/>
          </a:p>
          <a:p>
            <a:endParaRPr lang="en-US" dirty="0"/>
          </a:p>
        </p:txBody>
      </p:sp>
      <p:pic>
        <p:nvPicPr>
          <p:cNvPr id="12290" name="Picture 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30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17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3940200" cy="914400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chemeClr val="bg1"/>
                </a:solidFill>
              </a:rPr>
              <a:t> Як працює </a:t>
            </a:r>
            <a:r>
              <a:rPr lang="en-US" b="1" dirty="0" smtClean="0">
                <a:solidFill>
                  <a:schemeClr val="bg1"/>
                </a:solidFill>
              </a:rPr>
              <a:t>CSS</a:t>
            </a:r>
            <a:r>
              <a:rPr lang="en-US" b="1" dirty="0">
                <a:solidFill>
                  <a:schemeClr val="bg1"/>
                </a:solidFill>
              </a:rPr>
              <a:t>?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кутник 12"/>
          <p:cNvSpPr/>
          <p:nvPr/>
        </p:nvSpPr>
        <p:spPr>
          <a:xfrm>
            <a:off x="438150" y="2057400"/>
            <a:ext cx="849945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/>
              <a:t>Застосування </a:t>
            </a:r>
            <a:r>
              <a:rPr lang="en-US" sz="2400" b="1" dirty="0"/>
              <a:t>CSS </a:t>
            </a:r>
            <a:r>
              <a:rPr lang="uk-UA" sz="2400" b="1" dirty="0"/>
              <a:t>до </a:t>
            </a:r>
            <a:r>
              <a:rPr lang="en-US" sz="2400" b="1" dirty="0"/>
              <a:t>HTML-</a:t>
            </a:r>
            <a:r>
              <a:rPr lang="uk-UA" sz="2400" b="1" dirty="0"/>
              <a:t>документу</a:t>
            </a:r>
          </a:p>
          <a:p>
            <a:endParaRPr lang="uk-UA" sz="2400" b="1" dirty="0"/>
          </a:p>
          <a:p>
            <a:r>
              <a:rPr lang="uk-UA" sz="2400" dirty="0"/>
              <a:t>Є три способи застосувати </a:t>
            </a:r>
            <a:r>
              <a:rPr lang="en-US" sz="2400" dirty="0" smtClean="0"/>
              <a:t>CSS</a:t>
            </a:r>
            <a:r>
              <a:rPr lang="uk-UA" sz="2400" dirty="0" smtClean="0"/>
              <a:t>-правила до </a:t>
            </a:r>
            <a:r>
              <a:rPr lang="en-US" sz="2400" dirty="0"/>
              <a:t>HTML-</a:t>
            </a:r>
            <a:r>
              <a:rPr lang="uk-UA" sz="2400" dirty="0" smtClean="0"/>
              <a:t>документу:</a:t>
            </a:r>
          </a:p>
          <a:p>
            <a:endParaRPr lang="uk-UA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3200" b="1" dirty="0"/>
              <a:t>атрибут </a:t>
            </a:r>
            <a:r>
              <a:rPr lang="en-US" sz="3200" b="1" dirty="0" smtClean="0"/>
              <a:t>style</a:t>
            </a:r>
            <a:r>
              <a:rPr lang="uk-UA" sz="3200" b="1" dirty="0" smtClean="0"/>
              <a:t> (вбудований стиль).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3200" dirty="0" smtClean="0"/>
              <a:t> </a:t>
            </a:r>
            <a:r>
              <a:rPr lang="uk-UA" sz="3200" b="1" dirty="0"/>
              <a:t>тег </a:t>
            </a:r>
            <a:r>
              <a:rPr lang="en-US" sz="3200" b="1" dirty="0" smtClean="0"/>
              <a:t>style</a:t>
            </a:r>
            <a:r>
              <a:rPr lang="uk-UA" sz="3200" b="1" dirty="0" smtClean="0"/>
              <a:t> (стиль заголовку).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3200" b="1" dirty="0"/>
              <a:t>посилання на </a:t>
            </a:r>
            <a:r>
              <a:rPr lang="uk-UA" sz="3200" b="1" dirty="0" smtClean="0"/>
              <a:t>листи </a:t>
            </a:r>
            <a:r>
              <a:rPr lang="uk-UA" sz="3200" b="1" dirty="0" smtClean="0"/>
              <a:t>стилів (</a:t>
            </a:r>
            <a:r>
              <a:rPr lang="en-US" sz="3200" b="1" dirty="0" smtClean="0"/>
              <a:t>.</a:t>
            </a:r>
            <a:r>
              <a:rPr lang="en-US" sz="3200" b="1" dirty="0" err="1" smtClean="0"/>
              <a:t>css</a:t>
            </a:r>
            <a:r>
              <a:rPr lang="uk-UA" sz="3200" b="1" dirty="0" smtClean="0"/>
              <a:t>).</a:t>
            </a:r>
            <a:endParaRPr lang="uk-UA" sz="3200" dirty="0" smtClean="0"/>
          </a:p>
          <a:p>
            <a:endParaRPr lang="uk-UA" sz="2400" dirty="0"/>
          </a:p>
          <a:p>
            <a:pPr algn="ctr"/>
            <a:r>
              <a:rPr lang="uk-UA" sz="2400" dirty="0" smtClean="0"/>
              <a:t> </a:t>
            </a:r>
            <a:r>
              <a:rPr lang="uk-UA" sz="2400" dirty="0"/>
              <a:t>Ми рекомендуємо зосередитися на третьому - тобто </a:t>
            </a:r>
          </a:p>
          <a:p>
            <a:pPr algn="ctr"/>
            <a:r>
              <a:rPr lang="uk-UA" sz="2400" dirty="0" smtClean="0"/>
              <a:t>зовнішній </a:t>
            </a:r>
            <a:r>
              <a:rPr lang="uk-UA" sz="2400" dirty="0"/>
              <a:t>/ </a:t>
            </a:r>
            <a:r>
              <a:rPr lang="en-US" sz="2400" dirty="0"/>
              <a:t>external </a:t>
            </a:r>
            <a:r>
              <a:rPr lang="uk-UA" sz="2400" dirty="0"/>
              <a:t>таблиці стилів.</a:t>
            </a:r>
          </a:p>
          <a:p>
            <a:endParaRPr lang="uk-UA" sz="2400" b="1" dirty="0" smtClean="0"/>
          </a:p>
          <a:p>
            <a:endParaRPr lang="uk-UA" sz="2400" b="1" dirty="0"/>
          </a:p>
          <a:p>
            <a:endParaRPr lang="uk-UA" sz="2400" b="1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290" name="Picture 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69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18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3940200" cy="914400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chemeClr val="bg1"/>
                </a:solidFill>
              </a:rPr>
              <a:t> Як працює </a:t>
            </a:r>
            <a:r>
              <a:rPr lang="en-US" b="1" dirty="0" smtClean="0">
                <a:solidFill>
                  <a:schemeClr val="bg1"/>
                </a:solidFill>
              </a:rPr>
              <a:t>CSS</a:t>
            </a:r>
            <a:r>
              <a:rPr lang="en-US" b="1" dirty="0">
                <a:solidFill>
                  <a:schemeClr val="bg1"/>
                </a:solidFill>
              </a:rPr>
              <a:t>?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кутник 12"/>
          <p:cNvSpPr/>
          <p:nvPr/>
        </p:nvSpPr>
        <p:spPr>
          <a:xfrm>
            <a:off x="438150" y="1752600"/>
            <a:ext cx="849945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/>
              <a:t>Метод 1: </a:t>
            </a:r>
            <a:r>
              <a:rPr lang="uk-UA" sz="3200" b="1" dirty="0" err="1"/>
              <a:t>Інлайн</a:t>
            </a:r>
            <a:r>
              <a:rPr lang="uk-UA" sz="3200" b="1" dirty="0"/>
              <a:t> / </a:t>
            </a:r>
            <a:r>
              <a:rPr lang="en-US" sz="3200" b="1" dirty="0"/>
              <a:t>In-line (</a:t>
            </a:r>
            <a:r>
              <a:rPr lang="uk-UA" sz="3200" b="1" dirty="0"/>
              <a:t>атрибут </a:t>
            </a:r>
            <a:r>
              <a:rPr lang="en-US" sz="3200" b="1" dirty="0"/>
              <a:t>style)</a:t>
            </a:r>
          </a:p>
          <a:p>
            <a:r>
              <a:rPr lang="uk-UA" sz="2400" dirty="0"/>
              <a:t>Можна застосовувати </a:t>
            </a:r>
            <a:r>
              <a:rPr lang="en-US" sz="2400" dirty="0"/>
              <a:t>CSS </a:t>
            </a:r>
            <a:r>
              <a:rPr lang="uk-UA" sz="2400" dirty="0"/>
              <a:t>до </a:t>
            </a:r>
            <a:r>
              <a:rPr lang="en-US" sz="2400" dirty="0"/>
              <a:t>HTML </a:t>
            </a:r>
            <a:r>
              <a:rPr lang="uk-UA" sz="2400" dirty="0"/>
              <a:t>за допомогою </a:t>
            </a:r>
            <a:r>
              <a:rPr lang="en-US" sz="2400" dirty="0"/>
              <a:t>HTML-</a:t>
            </a:r>
            <a:r>
              <a:rPr lang="uk-UA" sz="2400" dirty="0"/>
              <a:t>атрибуту </a:t>
            </a:r>
            <a:r>
              <a:rPr lang="en-US" sz="2400" i="1" dirty="0"/>
              <a:t>style</a:t>
            </a:r>
            <a:r>
              <a:rPr lang="en-US" sz="2400" dirty="0"/>
              <a:t>. </a:t>
            </a:r>
            <a:r>
              <a:rPr lang="uk-UA" sz="2400" dirty="0"/>
              <a:t>Червоний колір фону можна встановити так: </a:t>
            </a:r>
            <a:br>
              <a:rPr lang="uk-UA" sz="2400" dirty="0"/>
            </a:br>
            <a:endParaRPr lang="uk-UA" sz="2400" b="1" dirty="0" smtClean="0"/>
          </a:p>
          <a:p>
            <a:endParaRPr lang="uk-UA" sz="2400" b="1" dirty="0"/>
          </a:p>
          <a:p>
            <a:endParaRPr lang="uk-UA" sz="2400" b="1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Прямокутник 4"/>
          <p:cNvSpPr/>
          <p:nvPr/>
        </p:nvSpPr>
        <p:spPr>
          <a:xfrm>
            <a:off x="685800" y="3551238"/>
            <a:ext cx="8077200" cy="30469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&lt;html&gt;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&lt;head&gt;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&lt;title&gt;</a:t>
            </a:r>
            <a:r>
              <a:rPr lang="uk-UA" sz="2400" dirty="0">
                <a:solidFill>
                  <a:schemeClr val="bg1"/>
                </a:solidFill>
              </a:rPr>
              <a:t>Приклад&lt;/</a:t>
            </a:r>
            <a:r>
              <a:rPr lang="en-US" sz="2400" dirty="0">
                <a:solidFill>
                  <a:schemeClr val="bg1"/>
                </a:solidFill>
              </a:rPr>
              <a:t>title&gt;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&lt;/head&gt;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&lt;body </a:t>
            </a:r>
            <a:r>
              <a:rPr lang="en-US" sz="2400" dirty="0">
                <a:solidFill>
                  <a:srgbClr val="FFFF00"/>
                </a:solidFill>
              </a:rPr>
              <a:t>style="background-color: #FF0000;"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&lt;p&gt;</a:t>
            </a:r>
            <a:r>
              <a:rPr lang="uk-UA" sz="2400" dirty="0">
                <a:solidFill>
                  <a:schemeClr val="bg1"/>
                </a:solidFill>
              </a:rPr>
              <a:t>Це червона сторінка&lt;/</a:t>
            </a:r>
            <a:r>
              <a:rPr lang="en-US" sz="2400" dirty="0">
                <a:solidFill>
                  <a:schemeClr val="bg1"/>
                </a:solidFill>
              </a:rPr>
              <a:t>p&gt;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&lt;/body&gt;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&lt;/html&gt;</a:t>
            </a:r>
            <a:endParaRPr lang="uk-UA" sz="2400" dirty="0">
              <a:solidFill>
                <a:schemeClr val="bg1"/>
              </a:solidFill>
            </a:endParaRPr>
          </a:p>
        </p:txBody>
      </p:sp>
      <p:pic>
        <p:nvPicPr>
          <p:cNvPr id="13314" name="Picture 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28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19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3940200" cy="914400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chemeClr val="bg1"/>
                </a:solidFill>
              </a:rPr>
              <a:t> Як працює </a:t>
            </a:r>
            <a:r>
              <a:rPr lang="en-US" b="1" dirty="0" smtClean="0">
                <a:solidFill>
                  <a:schemeClr val="bg1"/>
                </a:solidFill>
              </a:rPr>
              <a:t>CSS</a:t>
            </a:r>
            <a:r>
              <a:rPr lang="en-US" b="1" dirty="0">
                <a:solidFill>
                  <a:schemeClr val="bg1"/>
                </a:solidFill>
              </a:rPr>
              <a:t>?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кутник 12"/>
          <p:cNvSpPr/>
          <p:nvPr/>
        </p:nvSpPr>
        <p:spPr>
          <a:xfrm>
            <a:off x="438150" y="1600200"/>
            <a:ext cx="84994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/>
              <a:t>Метод 2: Внутрішній (тег </a:t>
            </a:r>
            <a:r>
              <a:rPr lang="en-US" sz="2800" b="1" dirty="0"/>
              <a:t>style)</a:t>
            </a:r>
          </a:p>
          <a:p>
            <a:r>
              <a:rPr lang="uk-UA" sz="2400" dirty="0"/>
              <a:t>Другий спосіб вставки </a:t>
            </a:r>
            <a:r>
              <a:rPr lang="en-US" sz="2400" dirty="0"/>
              <a:t>CSS-</a:t>
            </a:r>
            <a:r>
              <a:rPr lang="uk-UA" sz="2400" dirty="0"/>
              <a:t>кодів - </a:t>
            </a:r>
            <a:r>
              <a:rPr lang="en-US" sz="2400" dirty="0"/>
              <a:t>HTML-</a:t>
            </a:r>
            <a:r>
              <a:rPr lang="uk-UA" sz="2400" dirty="0"/>
              <a:t>тег &lt;</a:t>
            </a:r>
            <a:r>
              <a:rPr lang="en-US" sz="2400" dirty="0"/>
              <a:t>style&gt;. </a:t>
            </a:r>
            <a:r>
              <a:rPr lang="uk-UA" sz="2400" dirty="0"/>
              <a:t>Наприклад: </a:t>
            </a:r>
            <a:endParaRPr lang="uk-UA" sz="2400" b="1" dirty="0"/>
          </a:p>
          <a:p>
            <a:endParaRPr lang="uk-UA" sz="2400" b="1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Прямокутник 4"/>
          <p:cNvSpPr/>
          <p:nvPr/>
        </p:nvSpPr>
        <p:spPr>
          <a:xfrm>
            <a:off x="685800" y="2438400"/>
            <a:ext cx="8077200" cy="41549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&lt;html&gt;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        &lt;head&gt;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            &lt;title&gt;</a:t>
            </a:r>
            <a:r>
              <a:rPr lang="uk-UA" sz="2400" dirty="0">
                <a:solidFill>
                  <a:schemeClr val="bg1"/>
                </a:solidFill>
              </a:rPr>
              <a:t>Приклад&lt;/</a:t>
            </a:r>
            <a:r>
              <a:rPr lang="en-US" sz="2400" dirty="0">
                <a:solidFill>
                  <a:schemeClr val="bg1"/>
                </a:solidFill>
              </a:rPr>
              <a:t>title&gt;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          </a:t>
            </a:r>
            <a:r>
              <a:rPr lang="en-US" sz="2400" dirty="0">
                <a:solidFill>
                  <a:srgbClr val="FFFF00"/>
                </a:solidFill>
              </a:rPr>
              <a:t> &lt;style type="text/</a:t>
            </a:r>
            <a:r>
              <a:rPr lang="en-US" sz="2400" dirty="0" err="1">
                <a:solidFill>
                  <a:srgbClr val="FFFF00"/>
                </a:solidFill>
              </a:rPr>
              <a:t>css</a:t>
            </a:r>
            <a:r>
              <a:rPr lang="en-US" sz="2400" dirty="0">
                <a:solidFill>
                  <a:srgbClr val="FFFF00"/>
                </a:solidFill>
              </a:rPr>
              <a:t>"&gt;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             body {background-color: #FF0000;}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           &lt;/style&gt;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        &lt;/head&gt;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        &lt;body&gt;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            &lt;p&gt;</a:t>
            </a:r>
            <a:r>
              <a:rPr lang="uk-UA" sz="2400" dirty="0">
                <a:solidFill>
                  <a:schemeClr val="bg1"/>
                </a:solidFill>
              </a:rPr>
              <a:t>Це червона сторінка&lt;/</a:t>
            </a:r>
            <a:r>
              <a:rPr lang="en-US" sz="2400" dirty="0">
                <a:solidFill>
                  <a:schemeClr val="bg1"/>
                </a:solidFill>
              </a:rPr>
              <a:t>p&gt;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        &lt;/body&gt;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    &lt;/html&gt;</a:t>
            </a:r>
            <a:endParaRPr lang="uk-UA" sz="2400" dirty="0">
              <a:solidFill>
                <a:schemeClr val="bg1"/>
              </a:solidFill>
            </a:endParaRPr>
          </a:p>
        </p:txBody>
      </p:sp>
      <p:pic>
        <p:nvPicPr>
          <p:cNvPr id="14338" name="Picture 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87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2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tx1"/>
                </a:solidFill>
              </a:rPr>
              <a:t>Зміст (</a:t>
            </a:r>
            <a:r>
              <a:rPr lang="en-US" dirty="0" smtClean="0">
                <a:solidFill>
                  <a:schemeClr val="tx1"/>
                </a:solidFill>
              </a:rPr>
              <a:t>Agenda</a:t>
            </a:r>
            <a:r>
              <a:rPr lang="uk-UA" dirty="0" smtClean="0">
                <a:solidFill>
                  <a:schemeClr val="tx1"/>
                </a:solidFill>
              </a:rPr>
              <a:t>)</a:t>
            </a:r>
            <a:endParaRPr lang="uk-UA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608487"/>
            <a:ext cx="2978009" cy="3835843"/>
          </a:xfrm>
          <a:prstGeom prst="rect">
            <a:avLst/>
          </a:prstGeom>
        </p:spPr>
      </p:pic>
      <p:sp>
        <p:nvSpPr>
          <p:cNvPr id="5" name="Прямокутник 4"/>
          <p:cNvSpPr/>
          <p:nvPr/>
        </p:nvSpPr>
        <p:spPr>
          <a:xfrm>
            <a:off x="230400" y="1143000"/>
            <a:ext cx="831200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uk-UA" sz="2800" dirty="0" smtClean="0"/>
              <a:t>Визначення CSS. Що потрібно </a:t>
            </a:r>
            <a:r>
              <a:rPr lang="uk-UA" sz="2800" dirty="0"/>
              <a:t>для вивчення </a:t>
            </a:r>
            <a:r>
              <a:rPr lang="uk-UA" sz="2800" dirty="0" smtClean="0"/>
              <a:t>CSS.</a:t>
            </a:r>
          </a:p>
          <a:p>
            <a:pPr marL="514350" indent="-514350">
              <a:buAutoNum type="arabicPeriod"/>
            </a:pPr>
            <a:r>
              <a:rPr lang="uk-UA" sz="2800" dirty="0"/>
              <a:t>Що таке </a:t>
            </a:r>
            <a:r>
              <a:rPr lang="uk-UA" sz="2800" dirty="0" smtClean="0"/>
              <a:t>CSS: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uk-UA" sz="2800" dirty="0"/>
              <a:t>У чому різниця між </a:t>
            </a:r>
            <a:r>
              <a:rPr lang="en-US" sz="2800" dirty="0"/>
              <a:t>HTML</a:t>
            </a:r>
            <a:r>
              <a:rPr lang="uk-UA" sz="2800" dirty="0"/>
              <a:t> і CSS.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uk-UA" sz="2800" dirty="0"/>
              <a:t>Чому і хто створив CSS.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uk-UA" sz="2800" dirty="0"/>
              <a:t>Які переваги дасть CSS.</a:t>
            </a:r>
          </a:p>
          <a:p>
            <a:pPr marL="514350" indent="-514350">
              <a:buAutoNum type="arabicPeriod"/>
            </a:pPr>
            <a:r>
              <a:rPr lang="uk-UA" sz="2800" dirty="0" smtClean="0"/>
              <a:t>Як </a:t>
            </a:r>
            <a:r>
              <a:rPr lang="uk-UA" sz="2800" dirty="0"/>
              <a:t>працює </a:t>
            </a:r>
            <a:r>
              <a:rPr lang="uk-UA" sz="2800" dirty="0" smtClean="0"/>
              <a:t>CSS.</a:t>
            </a:r>
          </a:p>
          <a:p>
            <a:pPr marL="514350" indent="-514350">
              <a:buAutoNum type="arabicPeriod"/>
            </a:pPr>
            <a:r>
              <a:rPr lang="uk-UA" sz="2800" dirty="0" smtClean="0"/>
              <a:t>Робота з кольором та фоном.</a:t>
            </a:r>
          </a:p>
          <a:p>
            <a:pPr marL="514350" indent="-514350">
              <a:buAutoNum type="arabicPeriod"/>
            </a:pPr>
            <a:r>
              <a:rPr lang="uk-UA" sz="2800" dirty="0" smtClean="0"/>
              <a:t>Робота з шрифтами.</a:t>
            </a:r>
          </a:p>
          <a:p>
            <a:pPr marL="514350" indent="-514350">
              <a:buAutoNum type="arabicPeriod"/>
            </a:pPr>
            <a:r>
              <a:rPr lang="uk-UA" sz="2800" dirty="0" smtClean="0"/>
              <a:t>Робота з текстом.</a:t>
            </a:r>
          </a:p>
          <a:p>
            <a:pPr marL="514350" indent="-514350">
              <a:buAutoNum type="arabicPeriod"/>
            </a:pPr>
            <a:r>
              <a:rPr lang="uk-UA" sz="2800" dirty="0" smtClean="0"/>
              <a:t>Посилання (</a:t>
            </a:r>
            <a:r>
              <a:rPr lang="uk-UA" sz="2800" dirty="0" err="1" smtClean="0"/>
              <a:t>псевдокласи</a:t>
            </a:r>
            <a:r>
              <a:rPr lang="uk-UA" sz="2800" dirty="0" smtClean="0"/>
              <a:t>).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uk-UA" sz="2800" smtClean="0"/>
              <a:t>Види селекторів.</a:t>
            </a:r>
            <a:endParaRPr lang="uk-UA" sz="28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9004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20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3940200" cy="914400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chemeClr val="bg1"/>
                </a:solidFill>
              </a:rPr>
              <a:t> Як працює </a:t>
            </a:r>
            <a:r>
              <a:rPr lang="en-US" b="1" dirty="0" smtClean="0">
                <a:solidFill>
                  <a:schemeClr val="bg1"/>
                </a:solidFill>
              </a:rPr>
              <a:t>CSS</a:t>
            </a:r>
            <a:r>
              <a:rPr lang="en-US" b="1" dirty="0">
                <a:solidFill>
                  <a:schemeClr val="bg1"/>
                </a:solidFill>
              </a:rPr>
              <a:t>?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кутник 12"/>
          <p:cNvSpPr/>
          <p:nvPr/>
        </p:nvSpPr>
        <p:spPr>
          <a:xfrm>
            <a:off x="438150" y="2187476"/>
            <a:ext cx="849945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/>
              <a:t>Метод 3: Зовнішній (посилання на </a:t>
            </a:r>
            <a:r>
              <a:rPr lang="uk-UA" sz="3200" b="1" dirty="0" smtClean="0"/>
              <a:t>листи </a:t>
            </a:r>
            <a:r>
              <a:rPr lang="uk-UA" sz="3200" b="1" dirty="0" smtClean="0"/>
              <a:t>стилів) - </a:t>
            </a:r>
            <a:r>
              <a:rPr lang="uk-UA" sz="2400" dirty="0" smtClean="0"/>
              <a:t>рекомендований </a:t>
            </a:r>
            <a:r>
              <a:rPr lang="uk-UA" sz="2400" dirty="0" smtClean="0"/>
              <a:t>метод. </a:t>
            </a:r>
            <a:r>
              <a:rPr lang="uk-UA" sz="2400" dirty="0"/>
              <a:t> </a:t>
            </a:r>
            <a:br>
              <a:rPr lang="uk-UA" sz="2400" dirty="0"/>
            </a:br>
            <a:endParaRPr lang="uk-UA" sz="2400" dirty="0" smtClean="0"/>
          </a:p>
          <a:p>
            <a:r>
              <a:rPr lang="uk-UA" sz="2800" dirty="0" smtClean="0"/>
              <a:t>Зовнішня </a:t>
            </a:r>
            <a:r>
              <a:rPr lang="uk-UA" sz="2800" dirty="0"/>
              <a:t>таблиця стилів це просто текстовий файл з розширенням </a:t>
            </a:r>
            <a:r>
              <a:rPr lang="uk-UA" sz="2800" b="1" dirty="0"/>
              <a:t>.</a:t>
            </a:r>
            <a:r>
              <a:rPr lang="en-US" sz="2800" b="1" dirty="0" err="1"/>
              <a:t>css</a:t>
            </a:r>
            <a:r>
              <a:rPr lang="en-US" sz="2800" dirty="0"/>
              <a:t>. </a:t>
            </a:r>
            <a:r>
              <a:rPr lang="uk-UA" sz="2800" dirty="0"/>
              <a:t>Ви можете помістити таблицю стилів на ваш </a:t>
            </a:r>
            <a:r>
              <a:rPr lang="en-US" sz="2800" dirty="0"/>
              <a:t>web-</a:t>
            </a:r>
            <a:r>
              <a:rPr lang="uk-UA" sz="2800" dirty="0"/>
              <a:t>сервер або на жорсткий диск, як і інші файли. </a:t>
            </a:r>
            <a:endParaRPr lang="en-US" sz="2800" dirty="0"/>
          </a:p>
        </p:txBody>
      </p:sp>
      <p:pic>
        <p:nvPicPr>
          <p:cNvPr id="15362" name="Picture 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47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21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3940200" cy="914400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chemeClr val="bg1"/>
                </a:solidFill>
              </a:rPr>
              <a:t> Як працює </a:t>
            </a:r>
            <a:r>
              <a:rPr lang="en-US" b="1" dirty="0" smtClean="0">
                <a:solidFill>
                  <a:schemeClr val="bg1"/>
                </a:solidFill>
              </a:rPr>
              <a:t>CSS</a:t>
            </a:r>
            <a:r>
              <a:rPr lang="en-US" b="1" dirty="0">
                <a:solidFill>
                  <a:schemeClr val="bg1"/>
                </a:solidFill>
              </a:rPr>
              <a:t>?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кутник 12"/>
          <p:cNvSpPr/>
          <p:nvPr/>
        </p:nvSpPr>
        <p:spPr>
          <a:xfrm>
            <a:off x="438150" y="1600200"/>
            <a:ext cx="84994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/>
              <a:t>Метод 3: Зовнішній (посилання на таблицю </a:t>
            </a:r>
            <a:r>
              <a:rPr lang="uk-UA" sz="2800" b="1" dirty="0" smtClean="0"/>
              <a:t>стилів)</a:t>
            </a:r>
            <a:endParaRPr lang="en-US" sz="2800" dirty="0"/>
          </a:p>
        </p:txBody>
      </p:sp>
      <p:sp>
        <p:nvSpPr>
          <p:cNvPr id="5" name="Прямокутник 4"/>
          <p:cNvSpPr/>
          <p:nvPr/>
        </p:nvSpPr>
        <p:spPr>
          <a:xfrm>
            <a:off x="537882" y="2523547"/>
            <a:ext cx="8077200" cy="489364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uk-UA" sz="2400" dirty="0">
                <a:solidFill>
                  <a:schemeClr val="bg1"/>
                </a:solidFill>
              </a:rPr>
              <a:t>Наприклад, скажімо, ваша таблиця стилів називається </a:t>
            </a:r>
            <a:r>
              <a:rPr lang="en-US" sz="2400" b="1" dirty="0">
                <a:solidFill>
                  <a:schemeClr val="bg1"/>
                </a:solidFill>
              </a:rPr>
              <a:t>style.css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uk-UA" sz="2400" dirty="0">
                <a:solidFill>
                  <a:schemeClr val="bg1"/>
                </a:solidFill>
              </a:rPr>
              <a:t>і знаходиться в папці </a:t>
            </a:r>
            <a:r>
              <a:rPr lang="en-US" sz="2400" b="1" dirty="0">
                <a:solidFill>
                  <a:schemeClr val="bg1"/>
                </a:solidFill>
              </a:rPr>
              <a:t>style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uk-UA" sz="2400" dirty="0">
                <a:solidFill>
                  <a:schemeClr val="bg1"/>
                </a:solidFill>
              </a:rPr>
              <a:t>Це можна проілюструвати так: </a:t>
            </a:r>
            <a:endParaRPr lang="uk-UA" sz="2400" dirty="0" smtClean="0">
              <a:solidFill>
                <a:schemeClr val="bg1"/>
              </a:solidFill>
            </a:endParaRPr>
          </a:p>
          <a:p>
            <a:endParaRPr lang="uk-UA" sz="2400" dirty="0">
              <a:solidFill>
                <a:schemeClr val="bg1"/>
              </a:solidFill>
            </a:endParaRPr>
          </a:p>
          <a:p>
            <a:endParaRPr lang="uk-UA" sz="2400" dirty="0" smtClean="0">
              <a:solidFill>
                <a:schemeClr val="bg1"/>
              </a:solidFill>
            </a:endParaRPr>
          </a:p>
          <a:p>
            <a:endParaRPr lang="uk-UA" sz="2400" dirty="0">
              <a:solidFill>
                <a:schemeClr val="bg1"/>
              </a:solidFill>
            </a:endParaRPr>
          </a:p>
          <a:p>
            <a:endParaRPr lang="uk-UA" sz="2400" dirty="0" smtClean="0">
              <a:solidFill>
                <a:schemeClr val="bg1"/>
              </a:solidFill>
            </a:endParaRPr>
          </a:p>
          <a:p>
            <a:endParaRPr lang="uk-UA" sz="2400" dirty="0">
              <a:solidFill>
                <a:schemeClr val="bg1"/>
              </a:solidFill>
            </a:endParaRPr>
          </a:p>
          <a:p>
            <a:endParaRPr lang="uk-UA" sz="2400" dirty="0" smtClean="0">
              <a:solidFill>
                <a:schemeClr val="bg1"/>
              </a:solidFill>
            </a:endParaRPr>
          </a:p>
          <a:p>
            <a:endParaRPr lang="uk-UA" sz="2400" dirty="0">
              <a:solidFill>
                <a:schemeClr val="bg1"/>
              </a:solidFill>
            </a:endParaRPr>
          </a:p>
          <a:p>
            <a:endParaRPr lang="uk-UA" sz="2400" dirty="0" smtClean="0">
              <a:solidFill>
                <a:schemeClr val="bg1"/>
              </a:solidFill>
            </a:endParaRPr>
          </a:p>
          <a:p>
            <a:endParaRPr lang="uk-UA" sz="2400" dirty="0">
              <a:solidFill>
                <a:schemeClr val="bg1"/>
              </a:solidFill>
            </a:endParaRPr>
          </a:p>
          <a:p>
            <a:endParaRPr lang="uk-UA" sz="24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137" y="3924300"/>
            <a:ext cx="3090863" cy="2247900"/>
          </a:xfrm>
          <a:prstGeom prst="rect">
            <a:avLst/>
          </a:prstGeom>
        </p:spPr>
      </p:pic>
      <p:pic>
        <p:nvPicPr>
          <p:cNvPr id="16386" name="Picture 1" descr="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73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22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3940200" cy="914400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chemeClr val="bg1"/>
                </a:solidFill>
              </a:rPr>
              <a:t> Як працює </a:t>
            </a:r>
            <a:r>
              <a:rPr lang="en-US" b="1" dirty="0" smtClean="0">
                <a:solidFill>
                  <a:schemeClr val="bg1"/>
                </a:solidFill>
              </a:rPr>
              <a:t>CSS</a:t>
            </a:r>
            <a:r>
              <a:rPr lang="en-US" b="1" dirty="0">
                <a:solidFill>
                  <a:schemeClr val="bg1"/>
                </a:solidFill>
              </a:rPr>
              <a:t>?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кутник 12"/>
          <p:cNvSpPr/>
          <p:nvPr/>
        </p:nvSpPr>
        <p:spPr>
          <a:xfrm>
            <a:off x="438150" y="1600200"/>
            <a:ext cx="84994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/>
              <a:t>Метод 3: Зовнішній (посилання на таблицю </a:t>
            </a:r>
            <a:r>
              <a:rPr lang="uk-UA" sz="2400" b="1" dirty="0" smtClean="0"/>
              <a:t>стилів)</a:t>
            </a:r>
            <a:endParaRPr lang="en-US" dirty="0"/>
          </a:p>
        </p:txBody>
      </p:sp>
      <p:sp>
        <p:nvSpPr>
          <p:cNvPr id="5" name="Прямокутник 4"/>
          <p:cNvSpPr/>
          <p:nvPr/>
        </p:nvSpPr>
        <p:spPr>
          <a:xfrm>
            <a:off x="537882" y="2523547"/>
            <a:ext cx="8077200" cy="37856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uk-UA" sz="2400" dirty="0">
                <a:solidFill>
                  <a:schemeClr val="bg1"/>
                </a:solidFill>
              </a:rPr>
              <a:t>Весь фокус полягає в тому, щоб створити посилання з </a:t>
            </a:r>
            <a:r>
              <a:rPr lang="en-US" sz="2400" dirty="0">
                <a:solidFill>
                  <a:schemeClr val="bg1"/>
                </a:solidFill>
              </a:rPr>
              <a:t>HTML-</a:t>
            </a:r>
            <a:r>
              <a:rPr lang="uk-UA" sz="2400" dirty="0">
                <a:solidFill>
                  <a:schemeClr val="bg1"/>
                </a:solidFill>
              </a:rPr>
              <a:t>документа (</a:t>
            </a:r>
            <a:r>
              <a:rPr lang="en-US" sz="2400" dirty="0">
                <a:solidFill>
                  <a:schemeClr val="bg1"/>
                </a:solidFill>
              </a:rPr>
              <a:t>default.htm) </a:t>
            </a:r>
            <a:r>
              <a:rPr lang="uk-UA" sz="2400" dirty="0">
                <a:solidFill>
                  <a:schemeClr val="bg1"/>
                </a:solidFill>
              </a:rPr>
              <a:t>на таблицю стилів (</a:t>
            </a:r>
            <a:r>
              <a:rPr lang="en-US" sz="2400" dirty="0">
                <a:solidFill>
                  <a:schemeClr val="bg1"/>
                </a:solidFill>
              </a:rPr>
              <a:t>style.css). </a:t>
            </a:r>
            <a:r>
              <a:rPr lang="uk-UA" sz="2400" dirty="0">
                <a:solidFill>
                  <a:schemeClr val="bg1"/>
                </a:solidFill>
              </a:rPr>
              <a:t>Це можна зробити одним рядком </a:t>
            </a:r>
            <a:r>
              <a:rPr lang="en-US" sz="2400" dirty="0">
                <a:solidFill>
                  <a:schemeClr val="bg1"/>
                </a:solidFill>
              </a:rPr>
              <a:t>HTML-</a:t>
            </a:r>
            <a:r>
              <a:rPr lang="uk-UA" sz="2400" dirty="0">
                <a:solidFill>
                  <a:schemeClr val="bg1"/>
                </a:solidFill>
              </a:rPr>
              <a:t>коду: </a:t>
            </a:r>
            <a:br>
              <a:rPr lang="uk-UA" sz="2400" dirty="0">
                <a:solidFill>
                  <a:schemeClr val="bg1"/>
                </a:solidFill>
              </a:rPr>
            </a:br>
            <a:endParaRPr lang="uk-UA" sz="2400" dirty="0">
              <a:solidFill>
                <a:schemeClr val="bg1"/>
              </a:solidFill>
            </a:endParaRPr>
          </a:p>
          <a:p>
            <a:endParaRPr lang="uk-UA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rgbClr val="FFC000"/>
                </a:solidFill>
              </a:rPr>
              <a:t>&lt;link </a:t>
            </a:r>
            <a:r>
              <a:rPr lang="en-US" sz="2400" dirty="0" err="1">
                <a:solidFill>
                  <a:srgbClr val="FFC000"/>
                </a:solidFill>
              </a:rPr>
              <a:t>rel</a:t>
            </a:r>
            <a:r>
              <a:rPr lang="en-US" sz="2400" dirty="0">
                <a:solidFill>
                  <a:srgbClr val="FFC000"/>
                </a:solidFill>
              </a:rPr>
              <a:t>="stylesheet" type="text/</a:t>
            </a:r>
            <a:r>
              <a:rPr lang="en-US" sz="2400" dirty="0" err="1">
                <a:solidFill>
                  <a:srgbClr val="FFC000"/>
                </a:solidFill>
              </a:rPr>
              <a:t>css</a:t>
            </a:r>
            <a:r>
              <a:rPr lang="en-US" sz="2400" dirty="0">
                <a:solidFill>
                  <a:srgbClr val="FFC000"/>
                </a:solidFill>
              </a:rPr>
              <a:t>" </a:t>
            </a:r>
            <a:r>
              <a:rPr lang="en-US" sz="2400" dirty="0" err="1">
                <a:solidFill>
                  <a:srgbClr val="FFC000"/>
                </a:solidFill>
              </a:rPr>
              <a:t>href</a:t>
            </a:r>
            <a:r>
              <a:rPr lang="en-US" sz="2400" dirty="0">
                <a:solidFill>
                  <a:srgbClr val="FFC000"/>
                </a:solidFill>
              </a:rPr>
              <a:t>="style/style.css</a:t>
            </a:r>
            <a:r>
              <a:rPr lang="en-US" sz="2400" dirty="0" smtClean="0">
                <a:solidFill>
                  <a:srgbClr val="FFC000"/>
                </a:solidFill>
              </a:rPr>
              <a:t>"/&gt;</a:t>
            </a:r>
            <a:endParaRPr lang="uk-UA" sz="2400" dirty="0">
              <a:solidFill>
                <a:srgbClr val="FFC000"/>
              </a:solidFill>
            </a:endParaRPr>
          </a:p>
          <a:p>
            <a:endParaRPr lang="uk-UA" sz="2400" dirty="0" smtClean="0">
              <a:solidFill>
                <a:schemeClr val="bg1"/>
              </a:solidFill>
            </a:endParaRPr>
          </a:p>
          <a:p>
            <a:endParaRPr lang="uk-UA" sz="2400" dirty="0">
              <a:solidFill>
                <a:schemeClr val="bg1"/>
              </a:solidFill>
            </a:endParaRPr>
          </a:p>
          <a:p>
            <a:endParaRPr lang="uk-UA" sz="2400" dirty="0">
              <a:solidFill>
                <a:schemeClr val="bg1"/>
              </a:solidFill>
            </a:endParaRPr>
          </a:p>
          <a:p>
            <a:endParaRPr lang="uk-UA" sz="2400" dirty="0">
              <a:solidFill>
                <a:schemeClr val="bg1"/>
              </a:solidFill>
            </a:endParaRPr>
          </a:p>
        </p:txBody>
      </p:sp>
      <p:pic>
        <p:nvPicPr>
          <p:cNvPr id="17410" name="Picture 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9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23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3940200" cy="914400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chemeClr val="bg1"/>
                </a:solidFill>
              </a:rPr>
              <a:t> Як працює </a:t>
            </a:r>
            <a:r>
              <a:rPr lang="en-US" b="1" dirty="0" smtClean="0">
                <a:solidFill>
                  <a:schemeClr val="bg1"/>
                </a:solidFill>
              </a:rPr>
              <a:t>CSS</a:t>
            </a:r>
            <a:r>
              <a:rPr lang="en-US" b="1" dirty="0">
                <a:solidFill>
                  <a:schemeClr val="bg1"/>
                </a:solidFill>
              </a:rPr>
              <a:t>?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кутник 12"/>
          <p:cNvSpPr/>
          <p:nvPr/>
        </p:nvSpPr>
        <p:spPr>
          <a:xfrm>
            <a:off x="438150" y="1600200"/>
            <a:ext cx="84994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/>
              <a:t>Метод 3: Зовнішній (посилання на таблицю </a:t>
            </a:r>
            <a:r>
              <a:rPr lang="uk-UA" sz="2400" b="1" dirty="0" smtClean="0"/>
              <a:t>стилів)</a:t>
            </a:r>
            <a:endParaRPr lang="en-US" dirty="0"/>
          </a:p>
        </p:txBody>
      </p:sp>
      <p:sp>
        <p:nvSpPr>
          <p:cNvPr id="5" name="Прямокутник 4"/>
          <p:cNvSpPr/>
          <p:nvPr/>
        </p:nvSpPr>
        <p:spPr>
          <a:xfrm>
            <a:off x="537882" y="2523547"/>
            <a:ext cx="8077200" cy="37856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uk-UA" sz="2400" dirty="0">
                <a:solidFill>
                  <a:schemeClr val="bg1"/>
                </a:solidFill>
              </a:rPr>
              <a:t>Цей рядок коду потрібно вставляти в розділі </a:t>
            </a:r>
            <a:r>
              <a:rPr lang="en-US" sz="2400" dirty="0">
                <a:solidFill>
                  <a:schemeClr val="bg1"/>
                </a:solidFill>
              </a:rPr>
              <a:t>header HTML, </a:t>
            </a:r>
            <a:r>
              <a:rPr lang="uk-UA" sz="2400" dirty="0">
                <a:solidFill>
                  <a:schemeClr val="bg1"/>
                </a:solidFill>
              </a:rPr>
              <a:t>тобто між тегами &lt;</a:t>
            </a:r>
            <a:r>
              <a:rPr lang="en-US" sz="2400" dirty="0">
                <a:solidFill>
                  <a:schemeClr val="bg1"/>
                </a:solidFill>
              </a:rPr>
              <a:t>head&gt; </a:t>
            </a:r>
            <a:r>
              <a:rPr lang="uk-UA" sz="2400" dirty="0">
                <a:solidFill>
                  <a:schemeClr val="bg1"/>
                </a:solidFill>
              </a:rPr>
              <a:t>і &lt;/</a:t>
            </a:r>
            <a:r>
              <a:rPr lang="en-US" sz="2400" dirty="0">
                <a:solidFill>
                  <a:schemeClr val="bg1"/>
                </a:solidFill>
              </a:rPr>
              <a:t>head&gt;. </a:t>
            </a:r>
            <a:r>
              <a:rPr lang="uk-UA" sz="2400" dirty="0">
                <a:solidFill>
                  <a:schemeClr val="bg1"/>
                </a:solidFill>
              </a:rPr>
              <a:t>Наприклад, так: </a:t>
            </a:r>
            <a:br>
              <a:rPr lang="uk-UA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&lt;html&gt;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        &lt;head&gt;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            &lt;title&gt;</a:t>
            </a:r>
            <a:r>
              <a:rPr lang="uk-UA" sz="2400" dirty="0">
                <a:solidFill>
                  <a:schemeClr val="bg1"/>
                </a:solidFill>
              </a:rPr>
              <a:t>Мій документ&lt;/</a:t>
            </a:r>
            <a:r>
              <a:rPr lang="en-US" sz="2400" dirty="0">
                <a:solidFill>
                  <a:schemeClr val="bg1"/>
                </a:solidFill>
              </a:rPr>
              <a:t>title&gt;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            </a:t>
            </a:r>
            <a:r>
              <a:rPr lang="en-US" sz="2400" dirty="0">
                <a:solidFill>
                  <a:srgbClr val="FFFF00"/>
                </a:solidFill>
              </a:rPr>
              <a:t>&lt;link </a:t>
            </a:r>
            <a:r>
              <a:rPr lang="en-US" sz="2400" dirty="0" err="1">
                <a:solidFill>
                  <a:srgbClr val="FFFF00"/>
                </a:solidFill>
              </a:rPr>
              <a:t>rel</a:t>
            </a:r>
            <a:r>
              <a:rPr lang="en-US" sz="2400" dirty="0">
                <a:solidFill>
                  <a:srgbClr val="FFFF00"/>
                </a:solidFill>
              </a:rPr>
              <a:t>="stylesheet" type="text/</a:t>
            </a:r>
            <a:r>
              <a:rPr lang="en-US" sz="2400" dirty="0" err="1">
                <a:solidFill>
                  <a:srgbClr val="FFFF00"/>
                </a:solidFill>
              </a:rPr>
              <a:t>css</a:t>
            </a:r>
            <a:r>
              <a:rPr lang="en-US" sz="2400" dirty="0">
                <a:solidFill>
                  <a:srgbClr val="FFFF00"/>
                </a:solidFill>
              </a:rPr>
              <a:t>" </a:t>
            </a:r>
            <a:r>
              <a:rPr lang="en-US" sz="2400" dirty="0" err="1">
                <a:solidFill>
                  <a:srgbClr val="FFFF00"/>
                </a:solidFill>
              </a:rPr>
              <a:t>href</a:t>
            </a:r>
            <a:r>
              <a:rPr lang="en-US" sz="2400" dirty="0">
                <a:solidFill>
                  <a:srgbClr val="FFFF00"/>
                </a:solidFill>
              </a:rPr>
              <a:t>="style/style.css" /&gt;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        &lt;/head&gt;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        &lt;body&gt;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        </a:t>
            </a:r>
            <a:r>
              <a:rPr lang="en-US" sz="2400" dirty="0" smtClean="0">
                <a:solidFill>
                  <a:schemeClr val="bg1"/>
                </a:solidFill>
              </a:rPr>
              <a:t>...</a:t>
            </a:r>
            <a:endParaRPr lang="uk-UA" sz="2400" dirty="0">
              <a:solidFill>
                <a:schemeClr val="bg1"/>
              </a:solidFill>
            </a:endParaRPr>
          </a:p>
        </p:txBody>
      </p:sp>
      <p:pic>
        <p:nvPicPr>
          <p:cNvPr id="18434" name="Picture 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95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24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3940200" cy="914400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chemeClr val="bg1"/>
                </a:solidFill>
              </a:rPr>
              <a:t> Як працює </a:t>
            </a:r>
            <a:r>
              <a:rPr lang="en-US" b="1" dirty="0" smtClean="0">
                <a:solidFill>
                  <a:schemeClr val="bg1"/>
                </a:solidFill>
              </a:rPr>
              <a:t>CSS</a:t>
            </a:r>
            <a:r>
              <a:rPr lang="en-US" b="1" dirty="0">
                <a:solidFill>
                  <a:schemeClr val="bg1"/>
                </a:solidFill>
              </a:rPr>
              <a:t>?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кутник 12"/>
          <p:cNvSpPr/>
          <p:nvPr/>
        </p:nvSpPr>
        <p:spPr>
          <a:xfrm>
            <a:off x="438150" y="1600200"/>
            <a:ext cx="84994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/>
              <a:t>Метод 3: Зовнішній (посилання на таблицю </a:t>
            </a:r>
            <a:r>
              <a:rPr lang="uk-UA" sz="2400" b="1" dirty="0" smtClean="0"/>
              <a:t>стилів)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32" y="2121815"/>
            <a:ext cx="7485068" cy="4322186"/>
          </a:xfrm>
          <a:prstGeom prst="rect">
            <a:avLst/>
          </a:prstGeom>
        </p:spPr>
      </p:pic>
      <p:pic>
        <p:nvPicPr>
          <p:cNvPr id="19458" name="Picture 1" descr="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03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25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3940200" cy="914400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chemeClr val="bg1"/>
                </a:solidFill>
              </a:rPr>
              <a:t> Як працює </a:t>
            </a:r>
            <a:r>
              <a:rPr lang="en-US" b="1" dirty="0" smtClean="0">
                <a:solidFill>
                  <a:schemeClr val="bg1"/>
                </a:solidFill>
              </a:rPr>
              <a:t>CSS</a:t>
            </a:r>
            <a:r>
              <a:rPr lang="en-US" b="1" dirty="0">
                <a:solidFill>
                  <a:schemeClr val="bg1"/>
                </a:solidFill>
              </a:rPr>
              <a:t>?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кутник 12"/>
          <p:cNvSpPr/>
          <p:nvPr/>
        </p:nvSpPr>
        <p:spPr>
          <a:xfrm>
            <a:off x="438150" y="1600200"/>
            <a:ext cx="84994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Завдання №1</a:t>
            </a:r>
          </a:p>
          <a:p>
            <a:r>
              <a:rPr lang="uk-UA" sz="2400" dirty="0" smtClean="0"/>
              <a:t>Відкрийте </a:t>
            </a:r>
            <a:r>
              <a:rPr lang="uk-UA" sz="2400" dirty="0"/>
              <a:t>Блокнот (або інший ваш текстовий редактор) і створіть два файли - </a:t>
            </a:r>
            <a:r>
              <a:rPr lang="en-US" sz="2400" dirty="0"/>
              <a:t>HTML-</a:t>
            </a:r>
            <a:r>
              <a:rPr lang="uk-UA" sz="2400" dirty="0"/>
              <a:t>файл і </a:t>
            </a:r>
            <a:r>
              <a:rPr lang="en-US" sz="2400" dirty="0"/>
              <a:t>CSS-</a:t>
            </a:r>
            <a:r>
              <a:rPr lang="uk-UA" sz="2400" dirty="0"/>
              <a:t>файл - такого змісту:</a:t>
            </a:r>
            <a:br>
              <a:rPr lang="uk-UA" sz="2400" dirty="0"/>
            </a:br>
            <a:endParaRPr lang="en-US" dirty="0"/>
          </a:p>
        </p:txBody>
      </p:sp>
      <p:sp>
        <p:nvSpPr>
          <p:cNvPr id="10" name="Прямокутник 9"/>
          <p:cNvSpPr/>
          <p:nvPr/>
        </p:nvSpPr>
        <p:spPr>
          <a:xfrm>
            <a:off x="304800" y="3352800"/>
            <a:ext cx="4572000" cy="34778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&lt;html&gt;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&lt;head&gt;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&lt;title&gt;</a:t>
            </a:r>
            <a:r>
              <a:rPr lang="uk-UA" sz="2000" dirty="0">
                <a:solidFill>
                  <a:schemeClr val="bg1"/>
                </a:solidFill>
              </a:rPr>
              <a:t>Мій документ&lt;/</a:t>
            </a:r>
            <a:r>
              <a:rPr lang="en-US" sz="2000" dirty="0">
                <a:solidFill>
                  <a:schemeClr val="bg1"/>
                </a:solidFill>
              </a:rPr>
              <a:t>title&gt;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</a:t>
            </a:r>
            <a:r>
              <a:rPr lang="en-US" sz="2000" dirty="0">
                <a:solidFill>
                  <a:srgbClr val="FFFF00"/>
                </a:solidFill>
              </a:rPr>
              <a:t>&lt;link </a:t>
            </a:r>
            <a:r>
              <a:rPr lang="en-US" sz="2000" dirty="0" err="1">
                <a:solidFill>
                  <a:srgbClr val="FFFF00"/>
                </a:solidFill>
              </a:rPr>
              <a:t>rel</a:t>
            </a:r>
            <a:r>
              <a:rPr lang="en-US" sz="2000" dirty="0">
                <a:solidFill>
                  <a:srgbClr val="FFFF00"/>
                </a:solidFill>
              </a:rPr>
              <a:t>="stylesheet" type="text/</a:t>
            </a:r>
            <a:r>
              <a:rPr lang="en-US" sz="2000" dirty="0" err="1">
                <a:solidFill>
                  <a:srgbClr val="FFFF00"/>
                </a:solidFill>
              </a:rPr>
              <a:t>css</a:t>
            </a:r>
            <a:r>
              <a:rPr lang="en-US" sz="2000" dirty="0">
                <a:solidFill>
                  <a:srgbClr val="FFFF00"/>
                </a:solidFill>
              </a:rPr>
              <a:t>" </a:t>
            </a:r>
            <a:r>
              <a:rPr lang="en-US" sz="2000" dirty="0" err="1">
                <a:solidFill>
                  <a:srgbClr val="FFFF00"/>
                </a:solidFill>
              </a:rPr>
              <a:t>href</a:t>
            </a:r>
            <a:r>
              <a:rPr lang="en-US" sz="2000" dirty="0">
                <a:solidFill>
                  <a:srgbClr val="FFFF00"/>
                </a:solidFill>
              </a:rPr>
              <a:t>="style.css" /&gt;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&lt;/head&gt;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&lt;body&gt;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&lt;p&gt;</a:t>
            </a:r>
            <a:r>
              <a:rPr lang="uk-UA" sz="2000" dirty="0">
                <a:solidFill>
                  <a:schemeClr val="bg1"/>
                </a:solidFill>
              </a:rPr>
              <a:t>Моя перша таблиця стилів&lt;/</a:t>
            </a:r>
            <a:r>
              <a:rPr lang="en-US" sz="2000" dirty="0">
                <a:solidFill>
                  <a:schemeClr val="bg1"/>
                </a:solidFill>
              </a:rPr>
              <a:t>p&gt;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&lt;/body&gt;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&lt;/html&gt;</a:t>
            </a:r>
          </a:p>
        </p:txBody>
      </p:sp>
      <p:sp>
        <p:nvSpPr>
          <p:cNvPr id="11" name="Прямокутник 10"/>
          <p:cNvSpPr/>
          <p:nvPr/>
        </p:nvSpPr>
        <p:spPr>
          <a:xfrm>
            <a:off x="1580304" y="2981822"/>
            <a:ext cx="177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default.html</a:t>
            </a:r>
            <a:endParaRPr lang="uk-UA" b="1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Прямокутник 11"/>
          <p:cNvSpPr/>
          <p:nvPr/>
        </p:nvSpPr>
        <p:spPr>
          <a:xfrm>
            <a:off x="6325394" y="3000613"/>
            <a:ext cx="160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style.css</a:t>
            </a:r>
            <a:endParaRPr lang="uk-UA" dirty="0"/>
          </a:p>
        </p:txBody>
      </p:sp>
      <p:sp>
        <p:nvSpPr>
          <p:cNvPr id="14" name="Прямокутник 13"/>
          <p:cNvSpPr/>
          <p:nvPr/>
        </p:nvSpPr>
        <p:spPr>
          <a:xfrm>
            <a:off x="5257800" y="3877270"/>
            <a:ext cx="3679800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body {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background-color: #FF0000;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}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20482" name="Picture 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64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26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3940200" cy="914400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chemeClr val="bg1"/>
                </a:solidFill>
              </a:rPr>
              <a:t> Як працює </a:t>
            </a:r>
            <a:r>
              <a:rPr lang="en-US" b="1" dirty="0" smtClean="0">
                <a:solidFill>
                  <a:schemeClr val="bg1"/>
                </a:solidFill>
              </a:rPr>
              <a:t>CSS</a:t>
            </a:r>
            <a:r>
              <a:rPr lang="en-US" b="1" dirty="0">
                <a:solidFill>
                  <a:schemeClr val="bg1"/>
                </a:solidFill>
              </a:rPr>
              <a:t>?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кутник 12"/>
          <p:cNvSpPr/>
          <p:nvPr/>
        </p:nvSpPr>
        <p:spPr>
          <a:xfrm>
            <a:off x="438150" y="2150745"/>
            <a:ext cx="849945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Отже, деякі зауваження:</a:t>
            </a:r>
            <a:endParaRPr lang="uk-UA" dirty="0"/>
          </a:p>
          <a:p>
            <a:endParaRPr lang="uk-UA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dirty="0"/>
              <a:t>зовнішню таблицю стилів можна створити в будь-якому текстовому редакторі;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dirty="0"/>
              <a:t>файл із зовнішньою таблицею стилів не повинен містити ніяких тегів </a:t>
            </a:r>
            <a:r>
              <a:rPr lang="en-US" sz="2800" dirty="0"/>
              <a:t>html;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dirty="0"/>
              <a:t>файл із зовнішньою таблицею стилів необхідно зберегти з розширенням .</a:t>
            </a:r>
            <a:r>
              <a:rPr lang="en-US" sz="2800" dirty="0" err="1" smtClean="0"/>
              <a:t>css</a:t>
            </a:r>
            <a:endParaRPr lang="en-US" sz="2800" dirty="0"/>
          </a:p>
        </p:txBody>
      </p:sp>
      <p:pic>
        <p:nvPicPr>
          <p:cNvPr id="22530" name="Picture 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99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27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3940200" cy="914400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uk-UA" b="1" dirty="0" smtClean="0">
                <a:solidFill>
                  <a:schemeClr val="bg1"/>
                </a:solidFill>
              </a:rPr>
              <a:t> </a:t>
            </a:r>
            <a:r>
              <a:rPr lang="uk-UA" b="1" dirty="0">
                <a:solidFill>
                  <a:schemeClr val="bg1"/>
                </a:solidFill>
              </a:rPr>
              <a:t>Колір і фон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кутник 12"/>
          <p:cNvSpPr/>
          <p:nvPr/>
        </p:nvSpPr>
        <p:spPr>
          <a:xfrm>
            <a:off x="438150" y="1600200"/>
            <a:ext cx="849945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 smtClean="0"/>
              <a:t>Розглянемо </a:t>
            </a:r>
            <a:r>
              <a:rPr lang="uk-UA" sz="3200" b="1" dirty="0"/>
              <a:t>наступні </a:t>
            </a:r>
            <a:r>
              <a:rPr lang="en-US" sz="3200" b="1" dirty="0"/>
              <a:t>CSS-</a:t>
            </a:r>
            <a:r>
              <a:rPr lang="uk-UA" sz="3200" b="1" dirty="0"/>
              <a:t>властивості</a:t>
            </a:r>
            <a:r>
              <a:rPr lang="uk-UA" sz="3200" b="1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/>
              <a:t>color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/>
              <a:t>background-color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/>
              <a:t>background-image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/>
              <a:t>background-repeat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/>
              <a:t>background-attachment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/>
              <a:t>background-position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/>
              <a:t>background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b="1" dirty="0"/>
          </a:p>
        </p:txBody>
      </p:sp>
      <p:pic>
        <p:nvPicPr>
          <p:cNvPr id="21506" name="Picture 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43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28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3940200" cy="914400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uk-UA" b="1" dirty="0" smtClean="0">
                <a:solidFill>
                  <a:schemeClr val="bg1"/>
                </a:solidFill>
              </a:rPr>
              <a:t> </a:t>
            </a:r>
            <a:r>
              <a:rPr lang="uk-UA" b="1" dirty="0">
                <a:solidFill>
                  <a:schemeClr val="bg1"/>
                </a:solidFill>
              </a:rPr>
              <a:t>Колір і фон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кутник 12"/>
          <p:cNvSpPr/>
          <p:nvPr/>
        </p:nvSpPr>
        <p:spPr>
          <a:xfrm>
            <a:off x="438150" y="1756464"/>
            <a:ext cx="849945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/>
              <a:t>Колір переднього плану: властивість '</a:t>
            </a:r>
            <a:r>
              <a:rPr lang="en-US" sz="3200" b="1" dirty="0"/>
              <a:t>color'</a:t>
            </a:r>
          </a:p>
          <a:p>
            <a:r>
              <a:rPr lang="uk-UA" sz="3200" dirty="0"/>
              <a:t/>
            </a:r>
            <a:br>
              <a:rPr lang="uk-UA" sz="3200" dirty="0"/>
            </a:br>
            <a:r>
              <a:rPr lang="uk-UA" sz="3200" dirty="0"/>
              <a:t>Наприклад, </a:t>
            </a:r>
            <a:r>
              <a:rPr lang="uk-UA" sz="3200" dirty="0" smtClean="0"/>
              <a:t>ми </a:t>
            </a:r>
            <a:r>
              <a:rPr lang="uk-UA" sz="3200" dirty="0"/>
              <a:t>хочемо зробити всі заголовки документа темно-червоними. </a:t>
            </a:r>
            <a:r>
              <a:rPr lang="uk-UA" sz="3200" dirty="0" smtClean="0"/>
              <a:t>Заголовки </a:t>
            </a:r>
            <a:r>
              <a:rPr lang="uk-UA" sz="3200" dirty="0"/>
              <a:t>позначаються </a:t>
            </a:r>
            <a:r>
              <a:rPr lang="en-US" sz="3200" dirty="0"/>
              <a:t>HTML-</a:t>
            </a:r>
            <a:r>
              <a:rPr lang="uk-UA" sz="3200" dirty="0"/>
              <a:t>елементом &lt;</a:t>
            </a:r>
            <a:r>
              <a:rPr lang="en-US" sz="3200" dirty="0"/>
              <a:t>h1</a:t>
            </a:r>
            <a:r>
              <a:rPr lang="en-US" sz="3200" dirty="0" smtClean="0"/>
              <a:t>&gt;</a:t>
            </a:r>
            <a:r>
              <a:rPr lang="uk-UA" sz="3200" dirty="0" smtClean="0"/>
              <a:t>: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b="1" dirty="0"/>
          </a:p>
        </p:txBody>
      </p:sp>
      <p:sp>
        <p:nvSpPr>
          <p:cNvPr id="2" name="Прямокутник 1"/>
          <p:cNvSpPr/>
          <p:nvPr/>
        </p:nvSpPr>
        <p:spPr>
          <a:xfrm>
            <a:off x="2286000" y="4944070"/>
            <a:ext cx="4572000" cy="138499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h1 {</a:t>
            </a:r>
          </a:p>
          <a:p>
            <a:r>
              <a:rPr lang="en-US" sz="2800" dirty="0">
                <a:solidFill>
                  <a:schemeClr val="bg1"/>
                </a:solidFill>
              </a:rPr>
              <a:t>color: # ff0000;</a:t>
            </a:r>
          </a:p>
          <a:p>
            <a:r>
              <a:rPr lang="en-US" sz="2800" dirty="0">
                <a:solidFill>
                  <a:schemeClr val="bg1"/>
                </a:solidFill>
              </a:rPr>
              <a:t>}</a:t>
            </a:r>
            <a:endParaRPr lang="uk-UA" sz="2800" dirty="0">
              <a:solidFill>
                <a:schemeClr val="bg1"/>
              </a:solidFill>
            </a:endParaRPr>
          </a:p>
        </p:txBody>
      </p:sp>
      <p:pic>
        <p:nvPicPr>
          <p:cNvPr id="23554" name="Picture 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11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29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3940200" cy="914400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uk-UA" b="1" dirty="0" smtClean="0">
                <a:solidFill>
                  <a:schemeClr val="bg1"/>
                </a:solidFill>
              </a:rPr>
              <a:t> </a:t>
            </a:r>
            <a:r>
              <a:rPr lang="uk-UA" b="1" dirty="0">
                <a:solidFill>
                  <a:schemeClr val="bg1"/>
                </a:solidFill>
              </a:rPr>
              <a:t>Колір і фон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787902"/>
            <a:ext cx="8858250" cy="2622298"/>
          </a:xfrm>
          <a:prstGeom prst="rect">
            <a:avLst/>
          </a:prstGeom>
        </p:spPr>
      </p:pic>
      <p:pic>
        <p:nvPicPr>
          <p:cNvPr id="29698" name="Picture 1" descr="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86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3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3330600" cy="914400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Що таке </a:t>
            </a:r>
            <a:r>
              <a:rPr lang="en-US" dirty="0" smtClean="0">
                <a:solidFill>
                  <a:schemeClr val="bg1"/>
                </a:solidFill>
              </a:rPr>
              <a:t>CSS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230400" y="1897082"/>
            <a:ext cx="831200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800" dirty="0" smtClean="0"/>
              <a:t>CSS </a:t>
            </a:r>
            <a:r>
              <a:rPr lang="en-US" sz="2800" dirty="0" smtClean="0"/>
              <a:t> (Cascading</a:t>
            </a:r>
            <a:r>
              <a:rPr lang="en-US" sz="2800" dirty="0"/>
              <a:t> </a:t>
            </a:r>
            <a:r>
              <a:rPr lang="en-US" sz="2800" i="1" dirty="0"/>
              <a:t>Style</a:t>
            </a:r>
            <a:r>
              <a:rPr lang="en-US" sz="2800" dirty="0"/>
              <a:t> </a:t>
            </a:r>
            <a:r>
              <a:rPr lang="en-US" sz="2800" dirty="0" smtClean="0"/>
              <a:t>Sheets) -</a:t>
            </a:r>
            <a:r>
              <a:rPr lang="uk-UA" sz="2800" dirty="0" smtClean="0"/>
              <a:t> </a:t>
            </a:r>
            <a:r>
              <a:rPr lang="uk-UA" sz="2800" dirty="0"/>
              <a:t>«каскадні </a:t>
            </a:r>
            <a:r>
              <a:rPr lang="uk-UA" sz="2800" dirty="0" smtClean="0"/>
              <a:t>листи </a:t>
            </a:r>
            <a:r>
              <a:rPr lang="uk-UA" sz="2800" dirty="0"/>
              <a:t>стилів». 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800" dirty="0"/>
              <a:t>CSS </a:t>
            </a:r>
            <a:r>
              <a:rPr lang="uk-UA" sz="2800" dirty="0" smtClean="0"/>
              <a:t>відповідає </a:t>
            </a:r>
            <a:r>
              <a:rPr lang="uk-UA" sz="2800" dirty="0"/>
              <a:t>за зовнішній вигляд HTML-сторінки. 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800" dirty="0" smtClean="0"/>
              <a:t>Синтаксис </a:t>
            </a:r>
            <a:r>
              <a:rPr lang="uk-UA" sz="2800" dirty="0"/>
              <a:t>мови досить простий: він складається з </a:t>
            </a:r>
            <a:r>
              <a:rPr lang="uk-UA" sz="2800" dirty="0" smtClean="0"/>
              <a:t>селектор</a:t>
            </a:r>
            <a:r>
              <a:rPr lang="uk-UA" sz="2800" dirty="0"/>
              <a:t>у</a:t>
            </a:r>
            <a:r>
              <a:rPr lang="uk-UA" sz="2800" dirty="0" smtClean="0"/>
              <a:t> </a:t>
            </a:r>
            <a:r>
              <a:rPr lang="uk-UA" sz="2800" dirty="0"/>
              <a:t>і </a:t>
            </a:r>
            <a:r>
              <a:rPr lang="uk-UA" sz="2800" dirty="0" smtClean="0"/>
              <a:t>властивостей.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800" dirty="0" smtClean="0"/>
              <a:t>За </a:t>
            </a:r>
            <a:r>
              <a:rPr lang="uk-UA" sz="2800" dirty="0"/>
              <a:t>допомогою селекторів можна сказати браузеру які саме елементи ми хочемо </a:t>
            </a:r>
            <a:r>
              <a:rPr lang="uk-UA" sz="2800" dirty="0" smtClean="0"/>
              <a:t>оформити.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800" dirty="0"/>
              <a:t>В</a:t>
            </a:r>
            <a:r>
              <a:rPr lang="uk-UA" sz="2800" dirty="0" smtClean="0"/>
              <a:t>ластивості </a:t>
            </a:r>
            <a:r>
              <a:rPr lang="uk-UA" sz="2800" dirty="0"/>
              <a:t>описують як саме ми хочемо оформити ці елементи. </a:t>
            </a:r>
            <a:endParaRPr lang="uk-UA" sz="2800" dirty="0" smtClean="0"/>
          </a:p>
        </p:txBody>
      </p:sp>
    </p:spTree>
    <p:extLst>
      <p:ext uri="{BB962C8B-B14F-4D97-AF65-F5344CB8AC3E}">
        <p14:creationId xmlns:p14="http://schemas.microsoft.com/office/powerpoint/2010/main" val="1647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30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3940200" cy="914400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uk-UA" b="1" dirty="0" smtClean="0">
                <a:solidFill>
                  <a:schemeClr val="bg1"/>
                </a:solidFill>
              </a:rPr>
              <a:t> </a:t>
            </a:r>
            <a:r>
              <a:rPr lang="uk-UA" b="1" dirty="0">
                <a:solidFill>
                  <a:schemeClr val="bg1"/>
                </a:solidFill>
              </a:rPr>
              <a:t>Колір і фон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кутник 12"/>
          <p:cNvSpPr/>
          <p:nvPr/>
        </p:nvSpPr>
        <p:spPr>
          <a:xfrm>
            <a:off x="438150" y="1756464"/>
            <a:ext cx="84994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3200" b="1" dirty="0"/>
              <a:t>Властивість </a:t>
            </a:r>
            <a:r>
              <a:rPr lang="en-US" sz="3200" b="1" i="1" dirty="0"/>
              <a:t>background-color</a:t>
            </a:r>
            <a:r>
              <a:rPr lang="en-US" sz="3200" b="1" dirty="0"/>
              <a:t> </a:t>
            </a:r>
            <a:r>
              <a:rPr lang="uk-UA" sz="3200" b="1" dirty="0"/>
              <a:t>описує колір фону елемента</a:t>
            </a:r>
            <a:r>
              <a:rPr lang="uk-UA" sz="3200" b="1" dirty="0" smtClean="0"/>
              <a:t>.</a:t>
            </a:r>
          </a:p>
          <a:p>
            <a:pPr algn="just"/>
            <a:endParaRPr lang="uk-UA" sz="3200" b="1" dirty="0" smtClean="0"/>
          </a:p>
        </p:txBody>
      </p:sp>
      <p:sp>
        <p:nvSpPr>
          <p:cNvPr id="2" name="Прямокутник 1"/>
          <p:cNvSpPr/>
          <p:nvPr/>
        </p:nvSpPr>
        <p:spPr>
          <a:xfrm>
            <a:off x="2286000" y="2971800"/>
            <a:ext cx="4572000" cy="35394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body {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background-color: #FFCC66;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}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h1 {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color: #990000;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background-color: #FC9804;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}</a:t>
            </a:r>
            <a:endParaRPr lang="uk-UA" sz="2800" dirty="0">
              <a:solidFill>
                <a:schemeClr val="bg1"/>
              </a:solidFill>
            </a:endParaRPr>
          </a:p>
        </p:txBody>
      </p:sp>
      <p:pic>
        <p:nvPicPr>
          <p:cNvPr id="24578" name="Picture 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38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31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3940200" cy="914400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uk-UA" b="1" dirty="0" smtClean="0">
                <a:solidFill>
                  <a:schemeClr val="bg1"/>
                </a:solidFill>
              </a:rPr>
              <a:t> </a:t>
            </a:r>
            <a:r>
              <a:rPr lang="uk-UA" b="1" dirty="0">
                <a:solidFill>
                  <a:schemeClr val="bg1"/>
                </a:solidFill>
              </a:rPr>
              <a:t>Колір і фон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2800350"/>
            <a:ext cx="6677758" cy="1771650"/>
          </a:xfrm>
          <a:prstGeom prst="rect">
            <a:avLst/>
          </a:prstGeom>
        </p:spPr>
      </p:pic>
      <p:pic>
        <p:nvPicPr>
          <p:cNvPr id="28674" name="Picture 1" descr="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63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32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3940200" cy="914400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uk-UA" b="1" dirty="0" smtClean="0">
                <a:solidFill>
                  <a:schemeClr val="bg1"/>
                </a:solidFill>
              </a:rPr>
              <a:t> </a:t>
            </a:r>
            <a:r>
              <a:rPr lang="uk-UA" b="1" dirty="0">
                <a:solidFill>
                  <a:schemeClr val="bg1"/>
                </a:solidFill>
              </a:rPr>
              <a:t>Колір і фон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кутник 12"/>
          <p:cNvSpPr/>
          <p:nvPr/>
        </p:nvSpPr>
        <p:spPr>
          <a:xfrm>
            <a:off x="438150" y="1756464"/>
            <a:ext cx="849945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/>
              <a:t>Фонові зображення [</a:t>
            </a:r>
            <a:r>
              <a:rPr lang="en-US" sz="3200" b="1" dirty="0"/>
              <a:t>background-image</a:t>
            </a:r>
            <a:r>
              <a:rPr lang="en-US" sz="3200" b="1" dirty="0" smtClean="0"/>
              <a:t>]</a:t>
            </a:r>
            <a:endParaRPr lang="uk-UA" sz="3200" b="1" dirty="0" smtClean="0"/>
          </a:p>
          <a:p>
            <a:r>
              <a:rPr lang="uk-UA" sz="2400" dirty="0"/>
              <a:t>Для вставки малюнка </a:t>
            </a:r>
            <a:r>
              <a:rPr lang="uk-UA" sz="2400" dirty="0" smtClean="0"/>
              <a:t>в </a:t>
            </a:r>
            <a:r>
              <a:rPr lang="uk-UA" sz="2400" dirty="0"/>
              <a:t>якості фонового зображення </a:t>
            </a:r>
            <a:r>
              <a:rPr lang="en-US" sz="2400" dirty="0"/>
              <a:t>web-</a:t>
            </a:r>
            <a:r>
              <a:rPr lang="uk-UA" sz="2400" dirty="0"/>
              <a:t>сторінки просто застосуйте властивість </a:t>
            </a:r>
            <a:r>
              <a:rPr lang="en-US" sz="2400" i="1" dirty="0"/>
              <a:t>background-image</a:t>
            </a:r>
            <a:r>
              <a:rPr lang="en-US" sz="2400" dirty="0"/>
              <a:t> </a:t>
            </a:r>
            <a:r>
              <a:rPr lang="uk-UA" sz="2400" dirty="0"/>
              <a:t>в тезі </a:t>
            </a:r>
            <a:r>
              <a:rPr lang="uk-UA" sz="2400" i="1" dirty="0"/>
              <a:t>&lt;</a:t>
            </a:r>
            <a:r>
              <a:rPr lang="en-US" sz="2400" i="1" dirty="0"/>
              <a:t>body&gt;</a:t>
            </a:r>
            <a:r>
              <a:rPr lang="en-US" sz="2400" dirty="0"/>
              <a:t> </a:t>
            </a:r>
            <a:r>
              <a:rPr lang="uk-UA" sz="2400" dirty="0"/>
              <a:t>і вкажіть місце розташування малюнка. </a:t>
            </a:r>
            <a:br>
              <a:rPr lang="uk-UA" sz="2400" dirty="0"/>
            </a:br>
            <a:endParaRPr lang="en-US" sz="2400" b="1" dirty="0"/>
          </a:p>
        </p:txBody>
      </p:sp>
      <p:sp>
        <p:nvSpPr>
          <p:cNvPr id="2" name="Прямокутник 1"/>
          <p:cNvSpPr/>
          <p:nvPr/>
        </p:nvSpPr>
        <p:spPr>
          <a:xfrm>
            <a:off x="1766938" y="3505200"/>
            <a:ext cx="5929262" cy="30469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body {</a:t>
            </a:r>
          </a:p>
          <a:p>
            <a:r>
              <a:rPr lang="en-US" sz="2400" dirty="0">
                <a:solidFill>
                  <a:schemeClr val="bg1"/>
                </a:solidFill>
              </a:rPr>
              <a:t>background-color: #FFCC66;</a:t>
            </a:r>
          </a:p>
          <a:p>
            <a:r>
              <a:rPr lang="en-US" sz="2400" dirty="0">
                <a:solidFill>
                  <a:schemeClr val="bg1"/>
                </a:solidFill>
              </a:rPr>
              <a:t>background-image: </a:t>
            </a:r>
            <a:r>
              <a:rPr lang="en-US" sz="2400" dirty="0" err="1">
                <a:solidFill>
                  <a:schemeClr val="bg1"/>
                </a:solidFill>
              </a:rPr>
              <a:t>url</a:t>
            </a:r>
            <a:r>
              <a:rPr lang="en-US" sz="2400" dirty="0">
                <a:solidFill>
                  <a:schemeClr val="bg1"/>
                </a:solidFill>
              </a:rPr>
              <a:t>("butterfly.gif");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h1 </a:t>
            </a:r>
            <a:r>
              <a:rPr lang="en-US" sz="2400" dirty="0">
                <a:solidFill>
                  <a:schemeClr val="bg1"/>
                </a:solidFill>
              </a:rPr>
              <a:t>{</a:t>
            </a:r>
          </a:p>
          <a:p>
            <a:r>
              <a:rPr lang="en-US" sz="2400" dirty="0">
                <a:solidFill>
                  <a:schemeClr val="bg1"/>
                </a:solidFill>
              </a:rPr>
              <a:t>color: #990000;</a:t>
            </a:r>
          </a:p>
          <a:p>
            <a:r>
              <a:rPr lang="en-US" sz="2400" dirty="0">
                <a:solidFill>
                  <a:schemeClr val="bg1"/>
                </a:solidFill>
              </a:rPr>
              <a:t>background-color: #FC9804;</a:t>
            </a:r>
          </a:p>
          <a:p>
            <a:r>
              <a:rPr lang="en-US" sz="2400" dirty="0">
                <a:solidFill>
                  <a:schemeClr val="bg1"/>
                </a:solidFill>
              </a:rPr>
              <a:t>}</a:t>
            </a:r>
          </a:p>
        </p:txBody>
      </p:sp>
      <p:pic>
        <p:nvPicPr>
          <p:cNvPr id="25602" name="Picture 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25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33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3940200" cy="914400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uk-UA" b="1" dirty="0" smtClean="0">
                <a:solidFill>
                  <a:schemeClr val="bg1"/>
                </a:solidFill>
              </a:rPr>
              <a:t> </a:t>
            </a:r>
            <a:r>
              <a:rPr lang="uk-UA" b="1" dirty="0">
                <a:solidFill>
                  <a:schemeClr val="bg1"/>
                </a:solidFill>
              </a:rPr>
              <a:t>Колір і фон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" y="2047875"/>
            <a:ext cx="6629400" cy="4352925"/>
          </a:xfrm>
          <a:prstGeom prst="rect">
            <a:avLst/>
          </a:prstGeom>
        </p:spPr>
      </p:pic>
      <p:pic>
        <p:nvPicPr>
          <p:cNvPr id="27650" name="Picture 1" descr="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81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34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3940200" cy="914400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uk-UA" b="1" dirty="0" smtClean="0">
                <a:solidFill>
                  <a:schemeClr val="bg1"/>
                </a:solidFill>
              </a:rPr>
              <a:t> </a:t>
            </a:r>
            <a:r>
              <a:rPr lang="uk-UA" b="1" dirty="0">
                <a:solidFill>
                  <a:schemeClr val="bg1"/>
                </a:solidFill>
              </a:rPr>
              <a:t>Колір і фон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кутник 12"/>
          <p:cNvSpPr/>
          <p:nvPr/>
        </p:nvSpPr>
        <p:spPr>
          <a:xfrm>
            <a:off x="438150" y="1756464"/>
            <a:ext cx="84994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/>
              <a:t>Повторення / мультиплікація фонового зображення [</a:t>
            </a:r>
            <a:r>
              <a:rPr lang="en-US" sz="3200" b="1" dirty="0"/>
              <a:t>background-repeat</a:t>
            </a:r>
            <a:r>
              <a:rPr lang="en-US" sz="3200" b="1" dirty="0" smtClean="0"/>
              <a:t>]</a:t>
            </a:r>
            <a:endParaRPr lang="en-US" sz="32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276600"/>
            <a:ext cx="8712200" cy="2133600"/>
          </a:xfrm>
          <a:prstGeom prst="rect">
            <a:avLst/>
          </a:prstGeom>
        </p:spPr>
      </p:pic>
      <p:pic>
        <p:nvPicPr>
          <p:cNvPr id="26626" name="Picture 1" descr="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53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35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3940200" cy="914400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uk-UA" b="1" dirty="0" smtClean="0">
                <a:solidFill>
                  <a:schemeClr val="bg1"/>
                </a:solidFill>
              </a:rPr>
              <a:t> </a:t>
            </a:r>
            <a:r>
              <a:rPr lang="uk-UA" b="1" dirty="0">
                <a:solidFill>
                  <a:schemeClr val="bg1"/>
                </a:solidFill>
              </a:rPr>
              <a:t>Колір і фон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кутник 12"/>
          <p:cNvSpPr/>
          <p:nvPr/>
        </p:nvSpPr>
        <p:spPr>
          <a:xfrm>
            <a:off x="438150" y="1756464"/>
            <a:ext cx="84994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err="1"/>
              <a:t>Наприклад</a:t>
            </a:r>
            <a:r>
              <a:rPr lang="ru-RU" sz="3200" dirty="0"/>
              <a:t>, для </a:t>
            </a:r>
            <a:r>
              <a:rPr lang="ru-RU" sz="3200" dirty="0" err="1"/>
              <a:t>скасування</a:t>
            </a:r>
            <a:r>
              <a:rPr lang="ru-RU" sz="3200" dirty="0"/>
              <a:t> </a:t>
            </a:r>
            <a:r>
              <a:rPr lang="ru-RU" sz="3200" dirty="0" err="1"/>
              <a:t>повторення</a:t>
            </a:r>
            <a:r>
              <a:rPr lang="ru-RU" sz="3200" dirty="0"/>
              <a:t> / </a:t>
            </a:r>
            <a:r>
              <a:rPr lang="ru-RU" sz="3200" dirty="0" err="1"/>
              <a:t>мультиплікації</a:t>
            </a:r>
            <a:r>
              <a:rPr lang="ru-RU" sz="3200" dirty="0"/>
              <a:t> фонового </a:t>
            </a:r>
            <a:r>
              <a:rPr lang="ru-RU" sz="3200" dirty="0" err="1"/>
              <a:t>малюнка</a:t>
            </a:r>
            <a:r>
              <a:rPr lang="ru-RU" sz="3200" dirty="0"/>
              <a:t> ми </a:t>
            </a:r>
            <a:r>
              <a:rPr lang="ru-RU" sz="3200" dirty="0" err="1"/>
              <a:t>повинні</a:t>
            </a:r>
            <a:r>
              <a:rPr lang="ru-RU" sz="3200" dirty="0"/>
              <a:t> </a:t>
            </a:r>
            <a:r>
              <a:rPr lang="ru-RU" sz="3200" dirty="0" err="1"/>
              <a:t>записати</a:t>
            </a:r>
            <a:r>
              <a:rPr lang="ru-RU" sz="3200" dirty="0"/>
              <a:t> </a:t>
            </a:r>
            <a:r>
              <a:rPr lang="ru-RU" sz="3200" dirty="0" err="1"/>
              <a:t>такий</a:t>
            </a:r>
            <a:r>
              <a:rPr lang="ru-RU" sz="3200" dirty="0"/>
              <a:t> код: </a:t>
            </a:r>
            <a:endParaRPr lang="en-US" sz="3200" b="1" dirty="0"/>
          </a:p>
        </p:txBody>
      </p:sp>
      <p:sp>
        <p:nvSpPr>
          <p:cNvPr id="2" name="Прямокутник 1"/>
          <p:cNvSpPr/>
          <p:nvPr/>
        </p:nvSpPr>
        <p:spPr>
          <a:xfrm>
            <a:off x="1766938" y="3352800"/>
            <a:ext cx="5929262" cy="34163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body {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background-color: #FFCC66;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background-image: </a:t>
            </a:r>
            <a:r>
              <a:rPr lang="en-US" sz="2400" dirty="0" err="1">
                <a:solidFill>
                  <a:schemeClr val="bg1"/>
                </a:solidFill>
              </a:rPr>
              <a:t>url</a:t>
            </a:r>
            <a:r>
              <a:rPr lang="en-US" sz="2400" dirty="0">
                <a:solidFill>
                  <a:schemeClr val="bg1"/>
                </a:solidFill>
              </a:rPr>
              <a:t>("butterfly.gif");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rgbClr val="FFC000"/>
                </a:solidFill>
              </a:rPr>
              <a:t>background-repeat: no-repeat;</a:t>
            </a:r>
            <a:br>
              <a:rPr lang="en-US" sz="2400" dirty="0">
                <a:solidFill>
                  <a:srgbClr val="FFC000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}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h1 </a:t>
            </a:r>
            <a:r>
              <a:rPr lang="en-US" sz="2400" dirty="0">
                <a:solidFill>
                  <a:schemeClr val="bg1"/>
                </a:solidFill>
              </a:rPr>
              <a:t>{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color: #990000;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background-color: #FC9804;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}</a:t>
            </a:r>
          </a:p>
        </p:txBody>
      </p:sp>
      <p:pic>
        <p:nvPicPr>
          <p:cNvPr id="30722" name="Picture 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19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36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3940200" cy="914400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uk-UA" b="1" dirty="0" smtClean="0">
                <a:solidFill>
                  <a:schemeClr val="bg1"/>
                </a:solidFill>
              </a:rPr>
              <a:t> </a:t>
            </a:r>
            <a:r>
              <a:rPr lang="uk-UA" b="1" dirty="0">
                <a:solidFill>
                  <a:schemeClr val="bg1"/>
                </a:solidFill>
              </a:rPr>
              <a:t>Колір і фон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524125"/>
            <a:ext cx="6096000" cy="3343275"/>
          </a:xfrm>
          <a:prstGeom prst="rect">
            <a:avLst/>
          </a:prstGeom>
        </p:spPr>
      </p:pic>
      <p:pic>
        <p:nvPicPr>
          <p:cNvPr id="31746" name="Picture 1" descr="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68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37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3940200" cy="914400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uk-UA" b="1" dirty="0" smtClean="0">
                <a:solidFill>
                  <a:schemeClr val="bg1"/>
                </a:solidFill>
              </a:rPr>
              <a:t> </a:t>
            </a:r>
            <a:r>
              <a:rPr lang="uk-UA" b="1" dirty="0">
                <a:solidFill>
                  <a:schemeClr val="bg1"/>
                </a:solidFill>
              </a:rPr>
              <a:t>Колір і фон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438150" y="2078956"/>
            <a:ext cx="83248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/>
              <a:t>Блокування фонового зображення [</a:t>
            </a:r>
            <a:r>
              <a:rPr lang="en-US" sz="2800" b="1" dirty="0"/>
              <a:t>background-attachment</a:t>
            </a:r>
            <a:r>
              <a:rPr lang="en-US" sz="2800" b="1" dirty="0" smtClean="0"/>
              <a:t>]</a:t>
            </a:r>
            <a:r>
              <a:rPr lang="uk-UA" sz="2800" b="1" dirty="0" smtClean="0"/>
              <a:t> -</a:t>
            </a:r>
            <a:r>
              <a:rPr lang="uk-UA" sz="2800" dirty="0"/>
              <a:t> визначає, фіксується фоновий малюнок, чи прокручується разом з вмістом сторінки. </a:t>
            </a:r>
            <a:endParaRPr lang="en-US" sz="28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" y="4544646"/>
            <a:ext cx="9115425" cy="1246554"/>
          </a:xfrm>
          <a:prstGeom prst="rect">
            <a:avLst/>
          </a:prstGeom>
        </p:spPr>
      </p:pic>
      <p:pic>
        <p:nvPicPr>
          <p:cNvPr id="32770" name="Picture 1" descr="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0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38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3940200" cy="914400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uk-UA" b="1" dirty="0" smtClean="0">
                <a:solidFill>
                  <a:schemeClr val="bg1"/>
                </a:solidFill>
              </a:rPr>
              <a:t> </a:t>
            </a:r>
            <a:r>
              <a:rPr lang="uk-UA" b="1" dirty="0">
                <a:solidFill>
                  <a:schemeClr val="bg1"/>
                </a:solidFill>
              </a:rPr>
              <a:t>Колір і фон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438150" y="2078956"/>
            <a:ext cx="83248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/>
              <a:t>Блокування фонового зображення [</a:t>
            </a:r>
            <a:r>
              <a:rPr lang="en-US" sz="2800" b="1" dirty="0"/>
              <a:t>background-attachment</a:t>
            </a:r>
            <a:r>
              <a:rPr lang="en-US" sz="2800" b="1" dirty="0" smtClean="0"/>
              <a:t>]</a:t>
            </a:r>
            <a:r>
              <a:rPr lang="uk-UA" sz="2800" b="1" dirty="0" smtClean="0"/>
              <a:t>. Приклад:</a:t>
            </a:r>
            <a:endParaRPr lang="en-US" sz="2800" b="1" dirty="0"/>
          </a:p>
        </p:txBody>
      </p:sp>
      <p:sp>
        <p:nvSpPr>
          <p:cNvPr id="5" name="Прямокутник 4"/>
          <p:cNvSpPr/>
          <p:nvPr/>
        </p:nvSpPr>
        <p:spPr>
          <a:xfrm>
            <a:off x="2286000" y="3136880"/>
            <a:ext cx="4572000" cy="34163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body {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background-color: #FFCC66;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background-image: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</a:rPr>
              <a:t>url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("butterfly.gif");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background-repeat: no-repeat;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rgbClr val="FFC000"/>
                </a:solidFill>
                <a:latin typeface="verdana" panose="020B0604030504040204" pitchFamily="34" charset="0"/>
              </a:rPr>
              <a:t>background-attachment: fixed;</a:t>
            </a:r>
            <a:r>
              <a:rPr lang="en-US" dirty="0">
                <a:solidFill>
                  <a:srgbClr val="FFC000"/>
                </a:solidFill>
              </a:rPr>
              <a:t/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}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h1 {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color: #990000;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background-color: #FC9804;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}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33794" name="Picture 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39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39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3940200" cy="914400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uk-UA" b="1" dirty="0" smtClean="0">
                <a:solidFill>
                  <a:schemeClr val="bg1"/>
                </a:solidFill>
              </a:rPr>
              <a:t> </a:t>
            </a:r>
            <a:r>
              <a:rPr lang="uk-UA" b="1" dirty="0">
                <a:solidFill>
                  <a:schemeClr val="bg1"/>
                </a:solidFill>
              </a:rPr>
              <a:t>Колір і фон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37" y="2238375"/>
            <a:ext cx="7705725" cy="4010025"/>
          </a:xfrm>
          <a:prstGeom prst="rect">
            <a:avLst/>
          </a:prstGeom>
        </p:spPr>
      </p:pic>
      <p:pic>
        <p:nvPicPr>
          <p:cNvPr id="34818" name="Picture 1" descr="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35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4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3330600" cy="914400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Що таке </a:t>
            </a:r>
            <a:r>
              <a:rPr lang="en-US" dirty="0" smtClean="0">
                <a:solidFill>
                  <a:schemeClr val="bg1"/>
                </a:solidFill>
              </a:rPr>
              <a:t>CSS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-76200" y="1524000"/>
            <a:ext cx="9274200" cy="52629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800" dirty="0" smtClean="0"/>
              <a:t>Термін каскадні означає, що потрібно враховувати пріоритети стилів: локальний стиль відміняє глобальний.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800" dirty="0"/>
              <a:t>Містить правила для подання </a:t>
            </a:r>
            <a:r>
              <a:rPr lang="en-US" sz="2800" dirty="0"/>
              <a:t>HTML. </a:t>
            </a:r>
            <a:endParaRPr lang="uk-U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800" dirty="0" smtClean="0"/>
              <a:t>о </a:t>
            </a:r>
            <a:r>
              <a:rPr lang="uk-UA" sz="2800" dirty="0"/>
              <a:t>від </a:t>
            </a:r>
            <a:r>
              <a:rPr lang="en-US" sz="2800" dirty="0"/>
              <a:t>HTML-</a:t>
            </a:r>
            <a:r>
              <a:rPr lang="uk-UA" sz="2800" dirty="0"/>
              <a:t>розмітки (контенту). &lt;/ </a:t>
            </a:r>
            <a:r>
              <a:rPr lang="en-US" sz="2800" dirty="0"/>
              <a:t>Li&gt; &lt;/ UL</a:t>
            </a:r>
            <a:r>
              <a:rPr lang="en-US" sz="2800" dirty="0" smtClean="0"/>
              <a:t>&gt;</a:t>
            </a:r>
            <a:endParaRPr lang="uk-U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CSS </a:t>
            </a:r>
            <a:r>
              <a:rPr lang="uk-UA" sz="2800" dirty="0"/>
              <a:t>був введений, щоб зберегти інформацію, подану окремо від </a:t>
            </a:r>
            <a:r>
              <a:rPr lang="en-US" sz="2800" dirty="0"/>
              <a:t>HTML-</a:t>
            </a:r>
            <a:r>
              <a:rPr lang="uk-UA" sz="2800" dirty="0"/>
              <a:t>розмітки (контенту). </a:t>
            </a:r>
            <a:r>
              <a:rPr lang="uk-UA" sz="28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3114675"/>
            <a:ext cx="88106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40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3940200" cy="914400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uk-UA" b="1" dirty="0" smtClean="0">
                <a:solidFill>
                  <a:schemeClr val="bg1"/>
                </a:solidFill>
              </a:rPr>
              <a:t> </a:t>
            </a:r>
            <a:r>
              <a:rPr lang="uk-UA" b="1" dirty="0">
                <a:solidFill>
                  <a:schemeClr val="bg1"/>
                </a:solidFill>
              </a:rPr>
              <a:t>Колір і фон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438150" y="2078956"/>
            <a:ext cx="83248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/>
              <a:t>Розташування фонового малюнка [</a:t>
            </a:r>
            <a:r>
              <a:rPr lang="en-US" sz="2800" b="1" dirty="0"/>
              <a:t>background-position</a:t>
            </a:r>
            <a:r>
              <a:rPr lang="en-US" sz="2800" b="1" dirty="0" smtClean="0"/>
              <a:t>]</a:t>
            </a:r>
            <a:r>
              <a:rPr lang="uk-UA" sz="2800" b="1" dirty="0" smtClean="0"/>
              <a:t> – це </a:t>
            </a:r>
            <a:r>
              <a:rPr lang="uk-UA" sz="2800" dirty="0"/>
              <a:t>набір координат. </a:t>
            </a:r>
            <a:endParaRPr lang="uk-UA" sz="2800" dirty="0" smtClean="0"/>
          </a:p>
        </p:txBody>
      </p:sp>
      <p:sp>
        <p:nvSpPr>
          <p:cNvPr id="7" name="Прямокутник 6"/>
          <p:cNvSpPr/>
          <p:nvPr/>
        </p:nvSpPr>
        <p:spPr>
          <a:xfrm>
            <a:off x="228600" y="3352800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 smtClean="0"/>
              <a:t>Наприклад</a:t>
            </a:r>
            <a:r>
              <a:rPr lang="uk-UA" sz="2400" dirty="0"/>
              <a:t>, значення '100</a:t>
            </a:r>
            <a:r>
              <a:rPr lang="en-US" sz="2400" dirty="0" err="1"/>
              <a:t>px</a:t>
            </a:r>
            <a:r>
              <a:rPr lang="en-US" sz="2400" dirty="0"/>
              <a:t> 200px' </a:t>
            </a:r>
            <a:r>
              <a:rPr lang="uk-UA" sz="2400" dirty="0"/>
              <a:t>розташовує фоновий малюнок на 100</a:t>
            </a:r>
            <a:r>
              <a:rPr lang="en-US" sz="2400" dirty="0" err="1"/>
              <a:t>px</a:t>
            </a:r>
            <a:r>
              <a:rPr lang="en-US" sz="2400" dirty="0"/>
              <a:t> </a:t>
            </a:r>
            <a:r>
              <a:rPr lang="uk-UA" sz="2400" dirty="0"/>
              <a:t>зліва і на 200</a:t>
            </a:r>
            <a:r>
              <a:rPr lang="en-US" sz="2400" dirty="0" err="1"/>
              <a:t>px</a:t>
            </a:r>
            <a:r>
              <a:rPr lang="en-US" sz="2400" dirty="0"/>
              <a:t> </a:t>
            </a:r>
            <a:r>
              <a:rPr lang="uk-UA" sz="2400" dirty="0"/>
              <a:t>зверху у вікні браузера. </a:t>
            </a:r>
            <a:br>
              <a:rPr lang="uk-UA" sz="2400" dirty="0"/>
            </a:br>
            <a:endParaRPr lang="uk-UA" sz="2400" dirty="0"/>
          </a:p>
        </p:txBody>
      </p:sp>
      <p:pic>
        <p:nvPicPr>
          <p:cNvPr id="35842" name="Picture 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73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41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3940200" cy="914400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uk-UA" b="1" dirty="0" smtClean="0">
                <a:solidFill>
                  <a:schemeClr val="bg1"/>
                </a:solidFill>
              </a:rPr>
              <a:t> </a:t>
            </a:r>
            <a:r>
              <a:rPr lang="uk-UA" b="1" dirty="0">
                <a:solidFill>
                  <a:schemeClr val="bg1"/>
                </a:solidFill>
              </a:rPr>
              <a:t>Колір і фон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8800"/>
            <a:ext cx="5510213" cy="4646143"/>
          </a:xfrm>
          <a:prstGeom prst="rect">
            <a:avLst/>
          </a:prstGeom>
        </p:spPr>
      </p:pic>
      <p:pic>
        <p:nvPicPr>
          <p:cNvPr id="36866" name="Picture 1" descr="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8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42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3940200" cy="914400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uk-UA" b="1" dirty="0" smtClean="0">
                <a:solidFill>
                  <a:schemeClr val="bg1"/>
                </a:solidFill>
              </a:rPr>
              <a:t> </a:t>
            </a:r>
            <a:r>
              <a:rPr lang="uk-UA" b="1" dirty="0">
                <a:solidFill>
                  <a:schemeClr val="bg1"/>
                </a:solidFill>
              </a:rPr>
              <a:t>Колір і фон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48" y="3161275"/>
            <a:ext cx="8841552" cy="1715525"/>
          </a:xfrm>
          <a:prstGeom prst="rect">
            <a:avLst/>
          </a:prstGeom>
        </p:spPr>
      </p:pic>
      <p:sp>
        <p:nvSpPr>
          <p:cNvPr id="8" name="Прямокутник 7"/>
          <p:cNvSpPr/>
          <p:nvPr/>
        </p:nvSpPr>
        <p:spPr>
          <a:xfrm>
            <a:off x="438150" y="2078956"/>
            <a:ext cx="83248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/>
              <a:t>Розташування фонового малюнка [</a:t>
            </a:r>
            <a:r>
              <a:rPr lang="en-US" sz="2800" b="1" dirty="0"/>
              <a:t>background-position</a:t>
            </a:r>
            <a:r>
              <a:rPr lang="en-US" sz="2800" b="1" dirty="0" smtClean="0"/>
              <a:t>]</a:t>
            </a:r>
            <a:r>
              <a:rPr lang="uk-UA" sz="2800" dirty="0" smtClean="0"/>
              <a:t>. Приклад: </a:t>
            </a:r>
          </a:p>
        </p:txBody>
      </p:sp>
      <p:pic>
        <p:nvPicPr>
          <p:cNvPr id="37890" name="Picture 1" descr="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67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43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3940200" cy="914400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uk-UA" b="1" dirty="0" smtClean="0">
                <a:solidFill>
                  <a:schemeClr val="bg1"/>
                </a:solidFill>
              </a:rPr>
              <a:t> </a:t>
            </a:r>
            <a:r>
              <a:rPr lang="uk-UA" b="1" dirty="0">
                <a:solidFill>
                  <a:schemeClr val="bg1"/>
                </a:solidFill>
              </a:rPr>
              <a:t>Колір і фон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кутник 7"/>
          <p:cNvSpPr/>
          <p:nvPr/>
        </p:nvSpPr>
        <p:spPr>
          <a:xfrm>
            <a:off x="438150" y="2078956"/>
            <a:ext cx="83248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У </a:t>
            </a:r>
            <a:r>
              <a:rPr lang="ru-RU" sz="2800" dirty="0" err="1"/>
              <a:t>прикладі</a:t>
            </a:r>
            <a:r>
              <a:rPr lang="ru-RU" sz="2800" dirty="0"/>
              <a:t> коду </a:t>
            </a:r>
            <a:r>
              <a:rPr lang="ru-RU" sz="2800" dirty="0" err="1"/>
              <a:t>фонове</a:t>
            </a:r>
            <a:r>
              <a:rPr lang="ru-RU" sz="2800" dirty="0"/>
              <a:t> </a:t>
            </a:r>
            <a:r>
              <a:rPr lang="ru-RU" sz="2800" dirty="0" err="1"/>
              <a:t>зображення</a:t>
            </a:r>
            <a:r>
              <a:rPr lang="ru-RU" sz="2800" dirty="0"/>
              <a:t> </a:t>
            </a:r>
            <a:r>
              <a:rPr lang="ru-RU" sz="2800" dirty="0" err="1"/>
              <a:t>розташовується</a:t>
            </a:r>
            <a:r>
              <a:rPr lang="ru-RU" sz="2800" dirty="0"/>
              <a:t> в правому </a:t>
            </a:r>
            <a:r>
              <a:rPr lang="ru-RU" sz="2800" dirty="0" err="1"/>
              <a:t>нижньому</a:t>
            </a:r>
            <a:r>
              <a:rPr lang="ru-RU" sz="2800" dirty="0"/>
              <a:t> кутку </a:t>
            </a:r>
            <a:r>
              <a:rPr lang="ru-RU" sz="2800" dirty="0" err="1"/>
              <a:t>екрану</a:t>
            </a:r>
            <a:r>
              <a:rPr lang="ru-RU" sz="2800" dirty="0"/>
              <a:t>: </a:t>
            </a:r>
            <a:br>
              <a:rPr lang="ru-RU" sz="2800" dirty="0"/>
            </a:br>
            <a:endParaRPr lang="uk-UA" sz="2800" dirty="0" smtClean="0"/>
          </a:p>
        </p:txBody>
      </p:sp>
      <p:sp>
        <p:nvSpPr>
          <p:cNvPr id="5" name="Прямокутник 4"/>
          <p:cNvSpPr/>
          <p:nvPr/>
        </p:nvSpPr>
        <p:spPr>
          <a:xfrm>
            <a:off x="2286000" y="3213080"/>
            <a:ext cx="4572000" cy="34163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body {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background-color: #FFCC66;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background-image: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</a:rPr>
              <a:t>url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("butterfly.gif");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background-repeat: no-repeat;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background-attachment: fixed;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rgbClr val="FFFF00"/>
                </a:solidFill>
                <a:latin typeface="verdana" panose="020B0604030504040204" pitchFamily="34" charset="0"/>
              </a:rPr>
              <a:t>background-position: right bottom;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}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latin typeface="verdana" panose="020B0604030504040204" pitchFamily="34" charset="0"/>
              </a:rPr>
              <a:t>h1 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{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color: #990000;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background-color: #FC9804;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}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38914" name="Picture 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82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44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3940200" cy="914400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uk-UA" b="1" dirty="0" smtClean="0">
                <a:solidFill>
                  <a:schemeClr val="bg1"/>
                </a:solidFill>
              </a:rPr>
              <a:t> </a:t>
            </a:r>
            <a:r>
              <a:rPr lang="uk-UA" b="1" dirty="0">
                <a:solidFill>
                  <a:schemeClr val="bg1"/>
                </a:solidFill>
              </a:rPr>
              <a:t>Колір і фон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737" y="2438400"/>
            <a:ext cx="6486525" cy="3009900"/>
          </a:xfrm>
          <a:prstGeom prst="rect">
            <a:avLst/>
          </a:prstGeom>
        </p:spPr>
      </p:pic>
      <p:pic>
        <p:nvPicPr>
          <p:cNvPr id="39938" name="Picture 1" descr="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34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45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3940200" cy="914400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uk-UA" b="1" dirty="0" smtClean="0">
                <a:solidFill>
                  <a:schemeClr val="bg1"/>
                </a:solidFill>
              </a:rPr>
              <a:t> </a:t>
            </a:r>
            <a:r>
              <a:rPr lang="uk-UA" b="1" dirty="0">
                <a:solidFill>
                  <a:schemeClr val="bg1"/>
                </a:solidFill>
              </a:rPr>
              <a:t>Колір і фон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219074" y="1756464"/>
            <a:ext cx="871852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800" b="1" dirty="0">
                <a:solidFill>
                  <a:srgbClr val="000000"/>
                </a:solidFill>
                <a:latin typeface="verdana" panose="020B0604030504040204" pitchFamily="34" charset="0"/>
              </a:rPr>
              <a:t>Скорочений запис [</a:t>
            </a:r>
            <a:r>
              <a:rPr lang="en-US" sz="2800" b="1" dirty="0">
                <a:solidFill>
                  <a:srgbClr val="000000"/>
                </a:solidFill>
                <a:latin typeface="verdana" panose="020B0604030504040204" pitchFamily="34" charset="0"/>
              </a:rPr>
              <a:t>background]</a:t>
            </a:r>
          </a:p>
          <a:p>
            <a:r>
              <a:rPr lang="uk-UA" sz="2800" dirty="0">
                <a:solidFill>
                  <a:srgbClr val="000000"/>
                </a:solidFill>
                <a:latin typeface="verdana" panose="020B0604030504040204" pitchFamily="34" charset="0"/>
              </a:rPr>
              <a:t>Властивість </a:t>
            </a:r>
            <a:r>
              <a:rPr lang="en-US" sz="2800" i="1" dirty="0">
                <a:solidFill>
                  <a:srgbClr val="000000"/>
                </a:solidFill>
                <a:latin typeface="verdana" panose="020B0604030504040204" pitchFamily="34" charset="0"/>
              </a:rPr>
              <a:t>background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uk-UA" sz="2800" dirty="0">
                <a:solidFill>
                  <a:srgbClr val="000000"/>
                </a:solidFill>
                <a:latin typeface="verdana" panose="020B0604030504040204" pitchFamily="34" charset="0"/>
              </a:rPr>
              <a:t>входить до складу всіх властивостей</a:t>
            </a:r>
            <a:r>
              <a:rPr lang="uk-UA" sz="2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, які перераховані.</a:t>
            </a:r>
            <a:r>
              <a:rPr lang="uk-UA" sz="28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uk-UA" sz="2800" dirty="0"/>
              <a:t/>
            </a:r>
            <a:br>
              <a:rPr lang="uk-UA" sz="2800" dirty="0"/>
            </a:br>
            <a:r>
              <a:rPr lang="uk-UA" sz="2800" dirty="0"/>
              <a:t/>
            </a:r>
            <a:br>
              <a:rPr lang="uk-UA" sz="2800" dirty="0"/>
            </a:br>
            <a:r>
              <a:rPr lang="uk-UA" sz="2800" dirty="0">
                <a:solidFill>
                  <a:srgbClr val="000000"/>
                </a:solidFill>
                <a:latin typeface="verdana" panose="020B0604030504040204" pitchFamily="34" charset="0"/>
              </a:rPr>
              <a:t>За допомогою </a:t>
            </a:r>
            <a:r>
              <a:rPr lang="en-US" sz="2800" i="1" dirty="0">
                <a:solidFill>
                  <a:srgbClr val="000000"/>
                </a:solidFill>
                <a:latin typeface="verdana" panose="020B0604030504040204" pitchFamily="34" charset="0"/>
              </a:rPr>
              <a:t>background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uk-UA" sz="2800" dirty="0">
                <a:solidFill>
                  <a:srgbClr val="000000"/>
                </a:solidFill>
                <a:latin typeface="verdana" panose="020B0604030504040204" pitchFamily="34" charset="0"/>
              </a:rPr>
              <a:t>ви можете стискати кілька властивостей і записувати ваші стилі в скороченому вигляді, що полегшує читання таблиць. </a:t>
            </a:r>
            <a:r>
              <a:rPr lang="uk-UA" sz="2800" dirty="0"/>
              <a:t/>
            </a:r>
            <a:br>
              <a:rPr lang="uk-UA" sz="2800" dirty="0"/>
            </a:b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pic>
        <p:nvPicPr>
          <p:cNvPr id="40962" name="Picture 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69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46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3940200" cy="914400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uk-UA" b="1" dirty="0" smtClean="0">
                <a:solidFill>
                  <a:schemeClr val="bg1"/>
                </a:solidFill>
              </a:rPr>
              <a:t> </a:t>
            </a:r>
            <a:r>
              <a:rPr lang="uk-UA" b="1" dirty="0">
                <a:solidFill>
                  <a:schemeClr val="bg1"/>
                </a:solidFill>
              </a:rPr>
              <a:t>Колір і фон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кутник 7"/>
          <p:cNvSpPr/>
          <p:nvPr/>
        </p:nvSpPr>
        <p:spPr>
          <a:xfrm>
            <a:off x="304800" y="2249031"/>
            <a:ext cx="8839200" cy="22467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background-color: #FFCC66;</a:t>
            </a:r>
          </a:p>
          <a:p>
            <a:r>
              <a:rPr lang="en-US" sz="2800" dirty="0">
                <a:solidFill>
                  <a:schemeClr val="bg1"/>
                </a:solidFill>
              </a:rPr>
              <a:t>background-image: </a:t>
            </a:r>
            <a:r>
              <a:rPr lang="en-US" sz="2800" dirty="0" err="1">
                <a:solidFill>
                  <a:schemeClr val="bg1"/>
                </a:solidFill>
              </a:rPr>
              <a:t>url</a:t>
            </a:r>
            <a:r>
              <a:rPr lang="en-US" sz="2800" dirty="0">
                <a:solidFill>
                  <a:schemeClr val="bg1"/>
                </a:solidFill>
              </a:rPr>
              <a:t>("butterfly.gif");</a:t>
            </a:r>
          </a:p>
          <a:p>
            <a:r>
              <a:rPr lang="en-US" sz="2800" dirty="0">
                <a:solidFill>
                  <a:schemeClr val="bg1"/>
                </a:solidFill>
              </a:rPr>
              <a:t>background-repeat: no-repeat;</a:t>
            </a:r>
          </a:p>
          <a:p>
            <a:r>
              <a:rPr lang="en-US" sz="2800" dirty="0">
                <a:solidFill>
                  <a:schemeClr val="bg1"/>
                </a:solidFill>
              </a:rPr>
              <a:t>background-attachment: fixed;</a:t>
            </a:r>
          </a:p>
          <a:p>
            <a:r>
              <a:rPr lang="en-US" sz="2800" dirty="0">
                <a:solidFill>
                  <a:schemeClr val="bg1"/>
                </a:solidFill>
              </a:rPr>
              <a:t>background-position: right bottom;</a:t>
            </a:r>
          </a:p>
        </p:txBody>
      </p:sp>
      <p:sp>
        <p:nvSpPr>
          <p:cNvPr id="10" name="Прямокутник 9"/>
          <p:cNvSpPr/>
          <p:nvPr/>
        </p:nvSpPr>
        <p:spPr>
          <a:xfrm>
            <a:off x="609600" y="4572000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Використовуючи</a:t>
            </a:r>
            <a:r>
              <a:rPr lang="ru-RU" sz="2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ru-RU" sz="2400" i="1" dirty="0" err="1">
                <a:solidFill>
                  <a:srgbClr val="000000"/>
                </a:solidFill>
                <a:latin typeface="verdana" panose="020B0604030504040204" pitchFamily="34" charset="0"/>
              </a:rPr>
              <a:t>background</a:t>
            </a:r>
            <a:r>
              <a:rPr lang="ru-RU" sz="2400" dirty="0">
                <a:solidFill>
                  <a:srgbClr val="000000"/>
                </a:solidFill>
                <a:latin typeface="verdana" panose="020B0604030504040204" pitchFamily="34" charset="0"/>
              </a:rPr>
              <a:t>, того ж результату </a:t>
            </a:r>
            <a:r>
              <a:rPr lang="ru-RU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можна</a:t>
            </a:r>
            <a:r>
              <a:rPr lang="ru-RU" sz="2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досягти</a:t>
            </a:r>
            <a:r>
              <a:rPr lang="ru-RU" sz="2400" dirty="0">
                <a:solidFill>
                  <a:srgbClr val="000000"/>
                </a:solidFill>
                <a:latin typeface="verdana" panose="020B0604030504040204" pitchFamily="34" charset="0"/>
              </a:rPr>
              <a:t> одним рядком коду: </a:t>
            </a:r>
            <a:endParaRPr lang="uk-UA" sz="2400" dirty="0"/>
          </a:p>
        </p:txBody>
      </p:sp>
      <p:sp>
        <p:nvSpPr>
          <p:cNvPr id="11" name="Прямокутник 10"/>
          <p:cNvSpPr/>
          <p:nvPr/>
        </p:nvSpPr>
        <p:spPr>
          <a:xfrm>
            <a:off x="228600" y="5791200"/>
            <a:ext cx="87630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background: #FFCC66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</a:rPr>
              <a:t>url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("butterfly.gif") no-repeat fixed right bottom;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41986" name="Picture 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08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47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3940200" cy="914400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uk-UA" b="1" dirty="0" smtClean="0">
                <a:solidFill>
                  <a:schemeClr val="bg1"/>
                </a:solidFill>
              </a:rPr>
              <a:t> </a:t>
            </a:r>
            <a:r>
              <a:rPr lang="uk-UA" b="1" dirty="0">
                <a:solidFill>
                  <a:schemeClr val="bg1"/>
                </a:solidFill>
              </a:rPr>
              <a:t>Колір і фон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438150" y="1834277"/>
            <a:ext cx="84994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>
                <a:solidFill>
                  <a:srgbClr val="000000"/>
                </a:solidFill>
                <a:latin typeface="verdana" panose="020B0604030504040204" pitchFamily="34" charset="0"/>
              </a:rPr>
              <a:t>Порядок властивостей цього елемента такий: </a:t>
            </a:r>
            <a:r>
              <a:rPr lang="uk-UA" sz="2400" dirty="0"/>
              <a:t/>
            </a:r>
            <a:br>
              <a:rPr lang="uk-UA" sz="2400" dirty="0"/>
            </a:br>
            <a:r>
              <a:rPr lang="uk-UA" sz="2400" dirty="0"/>
              <a:t/>
            </a:r>
            <a:br>
              <a:rPr lang="uk-UA" sz="2400" dirty="0"/>
            </a:br>
            <a:r>
              <a:rPr lang="uk-UA" sz="2400" dirty="0">
                <a:solidFill>
                  <a:srgbClr val="000000"/>
                </a:solidFill>
                <a:latin typeface="verdana" panose="020B0604030504040204" pitchFamily="34" charset="0"/>
              </a:rPr>
              <a:t>[</a:t>
            </a:r>
            <a:r>
              <a:rPr lang="en-US" sz="2400" i="1" dirty="0">
                <a:solidFill>
                  <a:srgbClr val="000000"/>
                </a:solidFill>
                <a:latin typeface="verdana" panose="020B0604030504040204" pitchFamily="34" charset="0"/>
              </a:rPr>
              <a:t>Background-color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] | [</a:t>
            </a:r>
            <a:r>
              <a:rPr lang="en-US" sz="2400" i="1" dirty="0">
                <a:solidFill>
                  <a:srgbClr val="000000"/>
                </a:solidFill>
                <a:latin typeface="verdana" panose="020B0604030504040204" pitchFamily="34" charset="0"/>
              </a:rPr>
              <a:t>background-image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] | [</a:t>
            </a:r>
            <a:r>
              <a:rPr lang="en-US" sz="2400" i="1" dirty="0">
                <a:solidFill>
                  <a:srgbClr val="000000"/>
                </a:solidFill>
                <a:latin typeface="verdana" panose="020B0604030504040204" pitchFamily="34" charset="0"/>
              </a:rPr>
              <a:t>background-repeat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] | [</a:t>
            </a:r>
            <a:r>
              <a:rPr lang="en-US" sz="2400" i="1" dirty="0">
                <a:solidFill>
                  <a:srgbClr val="000000"/>
                </a:solidFill>
                <a:latin typeface="verdana" panose="020B0604030504040204" pitchFamily="34" charset="0"/>
              </a:rPr>
              <a:t>background-attachment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] | [</a:t>
            </a:r>
            <a:r>
              <a:rPr lang="en-US" sz="2400" i="1" dirty="0">
                <a:solidFill>
                  <a:srgbClr val="000000"/>
                </a:solidFill>
                <a:latin typeface="verdana" panose="020B0604030504040204" pitchFamily="34" charset="0"/>
              </a:rPr>
              <a:t>background-position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] 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uk-UA" sz="2400" dirty="0">
                <a:solidFill>
                  <a:srgbClr val="000000"/>
                </a:solidFill>
                <a:latin typeface="verdana" panose="020B0604030504040204" pitchFamily="34" charset="0"/>
              </a:rPr>
              <a:t>Якщо властивість відсутня, воно автоматично отримує значення за замовчуванням. Наприклад, якщо </a:t>
            </a:r>
            <a:r>
              <a:rPr lang="en-US" sz="2400" i="1" dirty="0">
                <a:solidFill>
                  <a:srgbClr val="000000"/>
                </a:solidFill>
                <a:latin typeface="verdana" panose="020B0604030504040204" pitchFamily="34" charset="0"/>
              </a:rPr>
              <a:t>background-attachment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uk-UA" sz="2400" dirty="0">
                <a:solidFill>
                  <a:srgbClr val="000000"/>
                </a:solidFill>
                <a:latin typeface="verdana" panose="020B0604030504040204" pitchFamily="34" charset="0"/>
              </a:rPr>
              <a:t>і </a:t>
            </a:r>
            <a:r>
              <a:rPr lang="en-US" sz="2400" i="1" dirty="0">
                <a:solidFill>
                  <a:srgbClr val="000000"/>
                </a:solidFill>
                <a:latin typeface="verdana" panose="020B0604030504040204" pitchFamily="34" charset="0"/>
              </a:rPr>
              <a:t>background-position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uk-UA" sz="2400" dirty="0">
                <a:solidFill>
                  <a:srgbClr val="000000"/>
                </a:solidFill>
                <a:latin typeface="verdana" panose="020B0604030504040204" pitchFamily="34" charset="0"/>
              </a:rPr>
              <a:t>немає в даному прикладі: </a:t>
            </a:r>
            <a:endParaRPr lang="uk-UA" sz="2400" dirty="0"/>
          </a:p>
        </p:txBody>
      </p:sp>
      <p:sp>
        <p:nvSpPr>
          <p:cNvPr id="12" name="Прямокутник 11"/>
          <p:cNvSpPr/>
          <p:nvPr/>
        </p:nvSpPr>
        <p:spPr>
          <a:xfrm>
            <a:off x="514350" y="5801380"/>
            <a:ext cx="7791450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background: #FFCC66 </a:t>
            </a:r>
            <a:r>
              <a:rPr lang="en-US" sz="2800" dirty="0" err="1">
                <a:solidFill>
                  <a:schemeClr val="bg1"/>
                </a:solidFill>
              </a:rPr>
              <a:t>url</a:t>
            </a:r>
            <a:r>
              <a:rPr lang="en-US" sz="2800" dirty="0">
                <a:solidFill>
                  <a:schemeClr val="bg1"/>
                </a:solidFill>
              </a:rPr>
              <a:t>("butterfly.gif") no-repeat;</a:t>
            </a:r>
          </a:p>
        </p:txBody>
      </p:sp>
      <p:pic>
        <p:nvPicPr>
          <p:cNvPr id="43010" name="Picture 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03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48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2035200" cy="781606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Шрифт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438150" y="1834277"/>
            <a:ext cx="849945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CSS-</a:t>
            </a:r>
            <a:r>
              <a:rPr lang="uk-UA" sz="3200" b="1" dirty="0" smtClean="0"/>
              <a:t>властивості:</a:t>
            </a:r>
          </a:p>
          <a:p>
            <a:endParaRPr lang="uk-UA" sz="32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/>
              <a:t>font-family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/>
              <a:t>font-style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/>
              <a:t>font-variant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/>
              <a:t>font-weight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/>
              <a:t>font-size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/>
              <a:t>font</a:t>
            </a:r>
          </a:p>
        </p:txBody>
      </p:sp>
      <p:pic>
        <p:nvPicPr>
          <p:cNvPr id="44034" name="Picture 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9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49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2035200" cy="781606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Шрифт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438150" y="1834277"/>
            <a:ext cx="84994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/>
              <a:t>Сімейство шрифту [</a:t>
            </a:r>
            <a:r>
              <a:rPr lang="en-US" sz="3200" b="1" dirty="0"/>
              <a:t>font-family</a:t>
            </a:r>
            <a:r>
              <a:rPr lang="en-US" sz="3200" b="1" dirty="0" smtClean="0"/>
              <a:t>]</a:t>
            </a:r>
            <a:r>
              <a:rPr lang="uk-UA" sz="3200" b="1" dirty="0" smtClean="0"/>
              <a:t>.</a:t>
            </a:r>
            <a:endParaRPr lang="en-US" sz="3200" b="1" dirty="0"/>
          </a:p>
        </p:txBody>
      </p:sp>
      <p:sp>
        <p:nvSpPr>
          <p:cNvPr id="5" name="Прямокутник 4"/>
          <p:cNvSpPr/>
          <p:nvPr/>
        </p:nvSpPr>
        <p:spPr>
          <a:xfrm>
            <a:off x="438150" y="2551837"/>
            <a:ext cx="8499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dirty="0"/>
              <a:t>Властивість </a:t>
            </a:r>
            <a:r>
              <a:rPr lang="en-US" sz="2800" i="1" dirty="0"/>
              <a:t>font-family</a:t>
            </a:r>
            <a:r>
              <a:rPr lang="en-US" sz="2800" dirty="0"/>
              <a:t> </a:t>
            </a:r>
            <a:r>
              <a:rPr lang="uk-UA" sz="2800" dirty="0"/>
              <a:t>вказує пріоритетний список шрифтів, що використовуються для відображення даного елемента або </a:t>
            </a:r>
            <a:r>
              <a:rPr lang="en-US" sz="2800" dirty="0"/>
              <a:t>web-</a:t>
            </a:r>
            <a:r>
              <a:rPr lang="uk-UA" sz="2800" dirty="0"/>
              <a:t>сторінки</a:t>
            </a:r>
            <a:r>
              <a:rPr lang="uk-UA" sz="2800" dirty="0" smtClean="0"/>
              <a:t>.</a:t>
            </a:r>
          </a:p>
          <a:p>
            <a:endParaRPr lang="uk-UA" sz="2800" dirty="0" smtClean="0"/>
          </a:p>
          <a:p>
            <a:r>
              <a:rPr lang="uk-UA" sz="2800" dirty="0" smtClean="0"/>
              <a:t>Для </a:t>
            </a:r>
            <a:r>
              <a:rPr lang="uk-UA" sz="2800" dirty="0"/>
              <a:t>категоризації шрифтів використовуються два типи імен</a:t>
            </a:r>
            <a:r>
              <a:rPr lang="uk-UA" sz="2800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dirty="0" smtClean="0"/>
              <a:t>ім'я </a:t>
            </a:r>
            <a:r>
              <a:rPr lang="uk-UA" sz="2800" dirty="0"/>
              <a:t>сімейства / </a:t>
            </a:r>
            <a:r>
              <a:rPr lang="en-US" sz="2800" dirty="0"/>
              <a:t>family-name </a:t>
            </a:r>
            <a:endParaRPr lang="uk-UA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dirty="0" smtClean="0"/>
              <a:t>загальне </a:t>
            </a:r>
            <a:r>
              <a:rPr lang="uk-UA" sz="2800" dirty="0"/>
              <a:t>/ родове сімейство / </a:t>
            </a:r>
            <a:r>
              <a:rPr lang="en-US" sz="2800" dirty="0"/>
              <a:t>generic </a:t>
            </a:r>
            <a:r>
              <a:rPr lang="en-US" sz="2800" dirty="0" smtClean="0"/>
              <a:t>family.</a:t>
            </a:r>
            <a:r>
              <a:rPr lang="uk-UA" sz="2800" dirty="0"/>
              <a:t> </a:t>
            </a:r>
            <a:br>
              <a:rPr lang="uk-UA" sz="2800" dirty="0"/>
            </a:br>
            <a:endParaRPr lang="uk-UA" sz="2800" dirty="0"/>
          </a:p>
        </p:txBody>
      </p:sp>
      <p:pic>
        <p:nvPicPr>
          <p:cNvPr id="45058" name="Picture 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52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5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0400" y="685800"/>
            <a:ext cx="1501800" cy="914400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Вступ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8" name="Прямокутник 7"/>
          <p:cNvSpPr/>
          <p:nvPr/>
        </p:nvSpPr>
        <p:spPr>
          <a:xfrm>
            <a:off x="609600" y="2431971"/>
            <a:ext cx="83280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dirty="0"/>
              <a:t>Каскадні таблиці стилів /</a:t>
            </a:r>
            <a:r>
              <a:rPr lang="en-US" sz="3200" dirty="0"/>
              <a:t>Cascading Style Sheets (CSS) </a:t>
            </a:r>
            <a:r>
              <a:rPr lang="uk-UA" sz="3200" dirty="0"/>
              <a:t>це вражаючий винахід для поліпшення вигляду ваших </a:t>
            </a:r>
            <a:r>
              <a:rPr lang="en-US" sz="3200" dirty="0"/>
              <a:t>web-</a:t>
            </a:r>
            <a:r>
              <a:rPr lang="uk-UA" sz="3200" dirty="0"/>
              <a:t>сайтів. </a:t>
            </a:r>
            <a:r>
              <a:rPr lang="uk-UA" sz="3200" dirty="0" smtClean="0"/>
              <a:t>Він </a:t>
            </a:r>
            <a:r>
              <a:rPr lang="uk-UA" sz="3200" dirty="0"/>
              <a:t>допоможе заощадити багато часу і </a:t>
            </a:r>
            <a:r>
              <a:rPr lang="uk-UA" sz="3200" dirty="0" err="1"/>
              <a:t>надасть</a:t>
            </a:r>
            <a:r>
              <a:rPr lang="uk-UA" sz="3200" dirty="0"/>
              <a:t> Вам абсолютно нові можливості в дизайні </a:t>
            </a:r>
            <a:r>
              <a:rPr lang="en-US" sz="3200" dirty="0"/>
              <a:t>web-</a:t>
            </a:r>
            <a:r>
              <a:rPr lang="uk-UA" sz="3200" dirty="0"/>
              <a:t>сайтів. </a:t>
            </a:r>
            <a:r>
              <a:rPr lang="en-US" sz="3200" dirty="0"/>
              <a:t>CSS </a:t>
            </a:r>
            <a:r>
              <a:rPr lang="uk-UA" sz="3200" dirty="0"/>
              <a:t>необхідний абсолютно кожному, хто працює з </a:t>
            </a:r>
            <a:r>
              <a:rPr lang="en-US" sz="3200" dirty="0"/>
              <a:t>web-</a:t>
            </a:r>
            <a:r>
              <a:rPr lang="uk-UA" sz="3200" dirty="0"/>
              <a:t>дизайном. </a:t>
            </a:r>
          </a:p>
          <a:p>
            <a:endParaRPr lang="uk-UA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81000"/>
            <a:ext cx="29718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50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2035200" cy="781606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Шрифт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438150" y="1834277"/>
            <a:ext cx="84994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/>
              <a:t>Сімейство шрифту [</a:t>
            </a:r>
            <a:r>
              <a:rPr lang="en-US" sz="3200" b="1" dirty="0"/>
              <a:t>font-family</a:t>
            </a:r>
            <a:r>
              <a:rPr lang="en-US" sz="3200" b="1" dirty="0" smtClean="0"/>
              <a:t>]</a:t>
            </a:r>
            <a:r>
              <a:rPr lang="uk-UA" sz="3200" b="1" dirty="0" smtClean="0"/>
              <a:t>.</a:t>
            </a:r>
            <a:endParaRPr lang="en-US" sz="3200" b="1" dirty="0"/>
          </a:p>
        </p:txBody>
      </p:sp>
      <p:sp>
        <p:nvSpPr>
          <p:cNvPr id="5" name="Прямокутник 4"/>
          <p:cNvSpPr/>
          <p:nvPr/>
        </p:nvSpPr>
        <p:spPr>
          <a:xfrm>
            <a:off x="438150" y="2551837"/>
            <a:ext cx="8499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/>
              <a:t>Family-name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uk-UA" sz="2800" dirty="0"/>
              <a:t>Приклад </a:t>
            </a:r>
            <a:r>
              <a:rPr lang="en-US" sz="2800" dirty="0"/>
              <a:t>family-name (</a:t>
            </a:r>
            <a:r>
              <a:rPr lang="uk-UA" sz="2800" dirty="0"/>
              <a:t>часто зване просто "шрифт") це, наприклад, "</a:t>
            </a:r>
            <a:r>
              <a:rPr lang="en-US" sz="2800" dirty="0"/>
              <a:t>Arial", "Times New Roman" </a:t>
            </a:r>
            <a:r>
              <a:rPr lang="uk-UA" sz="2800" dirty="0"/>
              <a:t>або "</a:t>
            </a:r>
            <a:r>
              <a:rPr lang="en-US" sz="2800" dirty="0"/>
              <a:t>Tahoma".</a:t>
            </a:r>
            <a:br>
              <a:rPr lang="en-US" sz="2800" dirty="0"/>
            </a:br>
            <a:endParaRPr lang="uk-UA" sz="2800" dirty="0" smtClean="0"/>
          </a:p>
          <a:p>
            <a:r>
              <a:rPr lang="en-US" sz="2800" b="1" u="sng" dirty="0" smtClean="0"/>
              <a:t>Generic family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uk-UA" sz="2800" dirty="0"/>
              <a:t>Його можна простіше описати як групу </a:t>
            </a:r>
            <a:r>
              <a:rPr lang="en-US" sz="2800" dirty="0"/>
              <a:t>family-names, </a:t>
            </a:r>
            <a:r>
              <a:rPr lang="uk-UA" sz="2800" dirty="0"/>
              <a:t>що мають характерні спільні риси. Приклад - </a:t>
            </a:r>
            <a:r>
              <a:rPr lang="en-US" sz="2800" dirty="0"/>
              <a:t>sans-serif, </a:t>
            </a:r>
            <a:r>
              <a:rPr lang="uk-UA" sz="2800" dirty="0"/>
              <a:t>набір шрифтів без "зарубок / </a:t>
            </a:r>
            <a:r>
              <a:rPr lang="en-US" sz="2800" dirty="0"/>
              <a:t>feet".</a:t>
            </a:r>
            <a:br>
              <a:rPr lang="en-US" sz="2800" dirty="0"/>
            </a:br>
            <a:endParaRPr lang="en-US" sz="2800" b="1" dirty="0"/>
          </a:p>
        </p:txBody>
      </p:sp>
      <p:pic>
        <p:nvPicPr>
          <p:cNvPr id="46082" name="Picture 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57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51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2035200" cy="781606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Шрифт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229281"/>
            <a:ext cx="6818038" cy="5574719"/>
          </a:xfrm>
          <a:prstGeom prst="rect">
            <a:avLst/>
          </a:prstGeom>
        </p:spPr>
      </p:pic>
      <p:pic>
        <p:nvPicPr>
          <p:cNvPr id="47106" name="Picture 1" descr="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39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52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2035200" cy="781606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Шрифт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438150" y="1834277"/>
            <a:ext cx="84994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/>
              <a:t>Сімейство шрифту [</a:t>
            </a:r>
            <a:r>
              <a:rPr lang="en-US" sz="3200" b="1" dirty="0"/>
              <a:t>font-family</a:t>
            </a:r>
            <a:r>
              <a:rPr lang="en-US" sz="3200" b="1" dirty="0" smtClean="0"/>
              <a:t>]</a:t>
            </a:r>
            <a:r>
              <a:rPr lang="uk-UA" sz="3200" b="1" dirty="0" smtClean="0"/>
              <a:t>.</a:t>
            </a:r>
            <a:endParaRPr lang="en-US" sz="3200" b="1" dirty="0"/>
          </a:p>
        </p:txBody>
      </p:sp>
      <p:sp>
        <p:nvSpPr>
          <p:cNvPr id="5" name="Прямокутник 4"/>
          <p:cNvSpPr/>
          <p:nvPr/>
        </p:nvSpPr>
        <p:spPr>
          <a:xfrm>
            <a:off x="438150" y="2551837"/>
            <a:ext cx="84994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dirty="0"/>
              <a:t>Список шрифтів може виглядати так: </a:t>
            </a:r>
            <a:endParaRPr lang="en-US" sz="2800" b="1" dirty="0"/>
          </a:p>
        </p:txBody>
      </p:sp>
      <p:sp>
        <p:nvSpPr>
          <p:cNvPr id="8" name="Прямокутник 7"/>
          <p:cNvSpPr/>
          <p:nvPr/>
        </p:nvSpPr>
        <p:spPr>
          <a:xfrm>
            <a:off x="742950" y="3352800"/>
            <a:ext cx="7486650" cy="8309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h1 {font-family: </a:t>
            </a:r>
            <a:r>
              <a:rPr lang="en-US" sz="2400" dirty="0" err="1">
                <a:solidFill>
                  <a:schemeClr val="bg1"/>
                </a:solidFill>
                <a:latin typeface="verdana" panose="020B0604030504040204" pitchFamily="34" charset="0"/>
              </a:rPr>
              <a:t>arial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verdana" panose="020B0604030504040204" pitchFamily="34" charset="0"/>
              </a:rPr>
              <a:t>verdana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, sans-serif;}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h2 {font-family: "Times New Roman", serif;}</a:t>
            </a:r>
            <a:endParaRPr lang="uk-UA" sz="2400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00599"/>
            <a:ext cx="7311780" cy="1291671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48130" name="Picture 1" descr="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6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53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2035200" cy="781606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Шрифт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438150" y="1834277"/>
            <a:ext cx="84994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/>
              <a:t>Стиль шрифту [</a:t>
            </a:r>
            <a:r>
              <a:rPr lang="en-US" sz="3200" b="1" dirty="0"/>
              <a:t>font-style]</a:t>
            </a:r>
          </a:p>
        </p:txBody>
      </p:sp>
      <p:sp>
        <p:nvSpPr>
          <p:cNvPr id="5" name="Прямокутник 4"/>
          <p:cNvSpPr/>
          <p:nvPr/>
        </p:nvSpPr>
        <p:spPr>
          <a:xfrm>
            <a:off x="438150" y="2551837"/>
            <a:ext cx="84994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dirty="0" smtClean="0"/>
              <a:t>Може </a:t>
            </a:r>
            <a:r>
              <a:rPr lang="uk-UA" sz="2800" dirty="0"/>
              <a:t>приймати </a:t>
            </a:r>
            <a:r>
              <a:rPr lang="uk-UA" sz="2800" dirty="0" smtClean="0"/>
              <a:t>такі</a:t>
            </a:r>
            <a:r>
              <a:rPr lang="uk-UA" sz="2800" dirty="0"/>
              <a:t> </a:t>
            </a:r>
            <a:r>
              <a:rPr lang="uk-UA" sz="2800" dirty="0" smtClean="0"/>
              <a:t>значення</a:t>
            </a:r>
            <a:r>
              <a:rPr lang="uk-UA" sz="2800" dirty="0"/>
              <a:t>:</a:t>
            </a:r>
          </a:p>
          <a:p>
            <a:r>
              <a:rPr lang="en-US" sz="2800" b="1" dirty="0"/>
              <a:t>normal (</a:t>
            </a:r>
            <a:r>
              <a:rPr lang="uk-UA" sz="2800" b="1" dirty="0"/>
              <a:t>звичайний</a:t>
            </a:r>
            <a:r>
              <a:rPr lang="uk-UA" sz="2800" b="1" dirty="0" smtClean="0"/>
              <a:t>); </a:t>
            </a:r>
            <a:r>
              <a:rPr lang="en-US" sz="2800" b="1" dirty="0" smtClean="0"/>
              <a:t>italic </a:t>
            </a:r>
            <a:r>
              <a:rPr lang="en-US" sz="2800" b="1" dirty="0"/>
              <a:t>(</a:t>
            </a:r>
            <a:r>
              <a:rPr lang="uk-UA" sz="2800" b="1" dirty="0"/>
              <a:t>курсив</a:t>
            </a:r>
            <a:r>
              <a:rPr lang="uk-UA" sz="2800" b="1" dirty="0" smtClean="0"/>
              <a:t>); </a:t>
            </a:r>
            <a:r>
              <a:rPr lang="en-US" sz="2800" b="1" dirty="0" smtClean="0"/>
              <a:t>oblique </a:t>
            </a:r>
            <a:r>
              <a:rPr lang="en-US" sz="2800" b="1" dirty="0"/>
              <a:t>(</a:t>
            </a:r>
            <a:r>
              <a:rPr lang="uk-UA" sz="2800" b="1" dirty="0"/>
              <a:t>похилий).</a:t>
            </a:r>
          </a:p>
          <a:p>
            <a:r>
              <a:rPr lang="en-US" sz="2800" dirty="0" smtClean="0"/>
              <a:t> </a:t>
            </a:r>
            <a:r>
              <a:rPr lang="uk-UA" sz="2800" dirty="0"/>
              <a:t>У прикладі всі заголовки </a:t>
            </a:r>
            <a:r>
              <a:rPr lang="uk-UA" sz="2800" i="1" dirty="0"/>
              <a:t>&lt;</a:t>
            </a:r>
            <a:r>
              <a:rPr lang="en-US" sz="2800" i="1" dirty="0"/>
              <a:t>h2&gt;</a:t>
            </a:r>
            <a:r>
              <a:rPr lang="en-US" sz="2800" dirty="0"/>
              <a:t> </a:t>
            </a:r>
            <a:r>
              <a:rPr lang="uk-UA" sz="2800" dirty="0"/>
              <a:t>будуть показані курсивом </a:t>
            </a:r>
            <a:r>
              <a:rPr lang="en-US" sz="2800" i="1" dirty="0"/>
              <a:t>italic</a:t>
            </a:r>
            <a:r>
              <a:rPr lang="en-US" sz="2800" dirty="0"/>
              <a:t>. </a:t>
            </a:r>
            <a:br>
              <a:rPr lang="en-US" sz="2800" dirty="0"/>
            </a:br>
            <a:endParaRPr lang="en-US" sz="2800" b="1" dirty="0"/>
          </a:p>
        </p:txBody>
      </p:sp>
      <p:sp>
        <p:nvSpPr>
          <p:cNvPr id="8" name="Прямокутник 7"/>
          <p:cNvSpPr/>
          <p:nvPr/>
        </p:nvSpPr>
        <p:spPr>
          <a:xfrm>
            <a:off x="742950" y="4419600"/>
            <a:ext cx="7486650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h1 {font-family: </a:t>
            </a:r>
            <a:r>
              <a:rPr lang="en-US" sz="2400" dirty="0" err="1">
                <a:solidFill>
                  <a:schemeClr val="bg1"/>
                </a:solidFill>
                <a:latin typeface="verdana" panose="020B0604030504040204" pitchFamily="34" charset="0"/>
              </a:rPr>
              <a:t>arial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verdana" panose="020B0604030504040204" pitchFamily="34" charset="0"/>
              </a:rPr>
              <a:t>verdana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, sans-serif;}</a:t>
            </a:r>
          </a:p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h2 {font-family: "Times New Roman", serif; font-style: italic;}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725" y="5819775"/>
            <a:ext cx="5924550" cy="96202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49154" name="Picture 1" descr="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76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54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2035200" cy="781606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Шрифт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438150" y="1834277"/>
            <a:ext cx="84994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/>
              <a:t>Стиль шрифту [</a:t>
            </a:r>
            <a:r>
              <a:rPr lang="en-US" sz="3200" b="1" dirty="0"/>
              <a:t>font-style]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603" y="2743200"/>
            <a:ext cx="5512197" cy="3276600"/>
          </a:xfrm>
          <a:prstGeom prst="rect">
            <a:avLst/>
          </a:prstGeom>
        </p:spPr>
      </p:pic>
      <p:pic>
        <p:nvPicPr>
          <p:cNvPr id="50178" name="Picture 1" descr="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65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55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2035200" cy="781606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Шрифт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438150" y="1834277"/>
            <a:ext cx="84994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/>
              <a:t>Варіант шрифту [</a:t>
            </a:r>
            <a:r>
              <a:rPr lang="en-US" sz="3200" b="1" dirty="0"/>
              <a:t>font-variant]</a:t>
            </a:r>
          </a:p>
        </p:txBody>
      </p:sp>
      <p:sp>
        <p:nvSpPr>
          <p:cNvPr id="5" name="Прямокутник 4"/>
          <p:cNvSpPr/>
          <p:nvPr/>
        </p:nvSpPr>
        <p:spPr>
          <a:xfrm>
            <a:off x="438150" y="2551837"/>
            <a:ext cx="84994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dirty="0"/>
              <a:t>Властивість </a:t>
            </a:r>
            <a:r>
              <a:rPr lang="en-US" sz="2800" b="1" dirty="0"/>
              <a:t>font variant</a:t>
            </a:r>
            <a:r>
              <a:rPr lang="en-US" sz="2800" dirty="0"/>
              <a:t> </a:t>
            </a:r>
            <a:r>
              <a:rPr lang="uk-UA" sz="2800" dirty="0"/>
              <a:t>може мати одне з двох можливих значень: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 (</a:t>
            </a:r>
            <a:r>
              <a:rPr lang="uk-UA" sz="2800" dirty="0"/>
              <a:t>звичайний шрифт);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small-caps (</a:t>
            </a:r>
            <a:r>
              <a:rPr lang="uk-UA" sz="2800" dirty="0"/>
              <a:t>шрифт з малими прописними літерами).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436" y="5414625"/>
            <a:ext cx="3984339" cy="1367175"/>
          </a:xfrm>
          <a:prstGeom prst="rect">
            <a:avLst/>
          </a:prstGeom>
        </p:spPr>
      </p:pic>
      <p:sp>
        <p:nvSpPr>
          <p:cNvPr id="12" name="Прямокутник 11"/>
          <p:cNvSpPr/>
          <p:nvPr/>
        </p:nvSpPr>
        <p:spPr>
          <a:xfrm>
            <a:off x="3048000" y="4535269"/>
            <a:ext cx="4572000" cy="95410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h1 {font-variant: small-caps;}</a:t>
            </a:r>
          </a:p>
          <a:p>
            <a:r>
              <a:rPr lang="en-US" sz="2800" dirty="0">
                <a:solidFill>
                  <a:schemeClr val="bg1"/>
                </a:solidFill>
              </a:rPr>
              <a:t>h2 {font-variant: normal;}</a:t>
            </a:r>
          </a:p>
        </p:txBody>
      </p:sp>
      <p:pic>
        <p:nvPicPr>
          <p:cNvPr id="52226" name="Picture 1" descr="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59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56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2035200" cy="781606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Шрифт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438150" y="1295400"/>
            <a:ext cx="84994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/>
              <a:t>Вага шрифту [</a:t>
            </a:r>
            <a:r>
              <a:rPr lang="en-US" sz="3200" b="1" dirty="0"/>
              <a:t>font-weight]</a:t>
            </a:r>
          </a:p>
        </p:txBody>
      </p:sp>
      <p:sp>
        <p:nvSpPr>
          <p:cNvPr id="5" name="Прямокутник 4"/>
          <p:cNvSpPr/>
          <p:nvPr/>
        </p:nvSpPr>
        <p:spPr>
          <a:xfrm>
            <a:off x="438150" y="1828800"/>
            <a:ext cx="84994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dirty="0"/>
              <a:t>Кожен шрифт може приймати наступні значення: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 (</a:t>
            </a:r>
            <a:r>
              <a:rPr lang="uk-UA" sz="2800" dirty="0"/>
              <a:t>звичайний);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lighter </a:t>
            </a:r>
            <a:r>
              <a:rPr lang="en-US" sz="2800" dirty="0" smtClean="0"/>
              <a:t>(</a:t>
            </a:r>
            <a:r>
              <a:rPr lang="uk-UA" sz="2800" dirty="0" smtClean="0"/>
              <a:t>тонкий);</a:t>
            </a:r>
            <a:endParaRPr lang="uk-UA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bold (</a:t>
            </a:r>
            <a:r>
              <a:rPr lang="uk-UA" sz="2800" dirty="0"/>
              <a:t>жирний);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bolder (</a:t>
            </a:r>
            <a:r>
              <a:rPr lang="uk-UA" sz="2800" dirty="0"/>
              <a:t>ще більш жирний);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dirty="0"/>
              <a:t>100-900 числовий опис ваги, в якому значення 100 відповідає самому тонкому зображенню, а 900 — </a:t>
            </a:r>
            <a:r>
              <a:rPr lang="uk-UA" sz="2800" dirty="0" smtClean="0"/>
              <a:t>товстому </a:t>
            </a:r>
            <a:r>
              <a:rPr lang="uk-UA" sz="2800" dirty="0"/>
              <a:t>зображенню</a:t>
            </a:r>
            <a:r>
              <a:rPr lang="uk-UA" sz="2800" dirty="0" smtClean="0"/>
              <a:t>).</a:t>
            </a:r>
            <a:endParaRPr lang="uk-UA" sz="2800" dirty="0"/>
          </a:p>
        </p:txBody>
      </p:sp>
      <p:pic>
        <p:nvPicPr>
          <p:cNvPr id="51202" name="Picture 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62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57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2035200" cy="781606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Шрифт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438150" y="1295400"/>
            <a:ext cx="84994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/>
              <a:t>Вага шрифту [</a:t>
            </a:r>
            <a:r>
              <a:rPr lang="en-US" sz="3200" b="1" dirty="0"/>
              <a:t>font-weight]</a:t>
            </a:r>
          </a:p>
        </p:txBody>
      </p:sp>
      <p:sp>
        <p:nvSpPr>
          <p:cNvPr id="5" name="Прямокутник 4"/>
          <p:cNvSpPr/>
          <p:nvPr/>
        </p:nvSpPr>
        <p:spPr>
          <a:xfrm>
            <a:off x="438150" y="1828800"/>
            <a:ext cx="84994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dirty="0" smtClean="0"/>
              <a:t>Приклад:</a:t>
            </a:r>
            <a:endParaRPr lang="uk-UA" sz="2800" dirty="0"/>
          </a:p>
        </p:txBody>
      </p:sp>
      <p:sp>
        <p:nvSpPr>
          <p:cNvPr id="8" name="Прямокутник 7"/>
          <p:cNvSpPr/>
          <p:nvPr/>
        </p:nvSpPr>
        <p:spPr>
          <a:xfrm>
            <a:off x="742950" y="2514600"/>
            <a:ext cx="7486650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p {font-family: </a:t>
            </a:r>
            <a:r>
              <a:rPr lang="en-US" sz="2400" dirty="0" err="1">
                <a:solidFill>
                  <a:schemeClr val="bg1"/>
                </a:solidFill>
                <a:latin typeface="verdana" panose="020B0604030504040204" pitchFamily="34" charset="0"/>
              </a:rPr>
              <a:t>arial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verdana" panose="020B0604030504040204" pitchFamily="34" charset="0"/>
              </a:rPr>
              <a:t>verdana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, sans-serif;}</a:t>
            </a:r>
          </a:p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td {font-family: </a:t>
            </a:r>
            <a:r>
              <a:rPr lang="en-US" sz="2400" dirty="0" err="1">
                <a:solidFill>
                  <a:schemeClr val="bg1"/>
                </a:solidFill>
                <a:latin typeface="verdana" panose="020B0604030504040204" pitchFamily="34" charset="0"/>
              </a:rPr>
              <a:t>arial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verdana" panose="020B0604030504040204" pitchFamily="34" charset="0"/>
              </a:rPr>
              <a:t>verdana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, sans-serif; </a:t>
            </a:r>
            <a:r>
              <a:rPr lang="en-US" sz="2400" dirty="0">
                <a:solidFill>
                  <a:srgbClr val="FFFF00"/>
                </a:solidFill>
                <a:latin typeface="verdana" panose="020B0604030504040204" pitchFamily="34" charset="0"/>
              </a:rPr>
              <a:t>font-weight: bold;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}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172" y="4333875"/>
            <a:ext cx="5798028" cy="192208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54274" name="Picture 1" descr="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00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58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2035200" cy="781606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Шрифт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438150" y="1295400"/>
            <a:ext cx="84994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/>
              <a:t>Розмір шрифту [</a:t>
            </a:r>
            <a:r>
              <a:rPr lang="en-US" sz="3200" b="1" dirty="0"/>
              <a:t>font-size]</a:t>
            </a:r>
          </a:p>
          <a:p>
            <a:r>
              <a:rPr lang="en-US" sz="3200" dirty="0"/>
              <a:t/>
            </a:r>
            <a:br>
              <a:rPr lang="en-US" sz="3200" dirty="0"/>
            </a:br>
            <a:endParaRPr lang="en-US" sz="3200" b="1" dirty="0"/>
          </a:p>
        </p:txBody>
      </p:sp>
      <p:sp>
        <p:nvSpPr>
          <p:cNvPr id="5" name="Прямокутник 4"/>
          <p:cNvSpPr/>
          <p:nvPr/>
        </p:nvSpPr>
        <p:spPr>
          <a:xfrm>
            <a:off x="438150" y="1828800"/>
            <a:ext cx="84994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dirty="0" smtClean="0"/>
              <a:t>Приклад:</a:t>
            </a:r>
            <a:endParaRPr lang="uk-UA" sz="2800" dirty="0"/>
          </a:p>
        </p:txBody>
      </p:sp>
      <p:sp>
        <p:nvSpPr>
          <p:cNvPr id="8" name="Прямокутник 7"/>
          <p:cNvSpPr/>
          <p:nvPr/>
        </p:nvSpPr>
        <p:spPr>
          <a:xfrm>
            <a:off x="742950" y="2362200"/>
            <a:ext cx="7486650" cy="15696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h1 {font-size: 30px;}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h2 {font-size: 12pt;}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h3 {font-size: 120%;}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 {font-size: 1em;}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25" y="4114800"/>
            <a:ext cx="6124575" cy="2744623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56322" name="Picture 1" descr="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81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59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2035200" cy="781606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Шрифт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438150" y="1295400"/>
            <a:ext cx="84994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/>
              <a:t>Розмір шрифту [</a:t>
            </a:r>
            <a:r>
              <a:rPr lang="en-US" sz="3200" b="1" dirty="0"/>
              <a:t>font-size]</a:t>
            </a:r>
          </a:p>
          <a:p>
            <a:r>
              <a:rPr lang="en-US" sz="3200" dirty="0"/>
              <a:t/>
            </a:r>
            <a:br>
              <a:rPr lang="en-US" sz="3200" dirty="0"/>
            </a:br>
            <a:endParaRPr lang="en-US" sz="3200" b="1" dirty="0"/>
          </a:p>
        </p:txBody>
      </p:sp>
      <p:sp>
        <p:nvSpPr>
          <p:cNvPr id="5" name="Прямокутник 4"/>
          <p:cNvSpPr/>
          <p:nvPr/>
        </p:nvSpPr>
        <p:spPr>
          <a:xfrm>
            <a:off x="438150" y="1828800"/>
            <a:ext cx="84994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dirty="0" smtClean="0"/>
              <a:t>Приклад</a:t>
            </a:r>
            <a:r>
              <a:rPr lang="en-US" sz="2800" dirty="0" smtClean="0"/>
              <a:t> </a:t>
            </a:r>
            <a:r>
              <a:rPr lang="uk-UA" sz="2800" dirty="0" smtClean="0"/>
              <a:t>з</a:t>
            </a:r>
            <a:r>
              <a:rPr lang="en-US" sz="2800" dirty="0" smtClean="0"/>
              <a:t> </a:t>
            </a:r>
            <a:r>
              <a:rPr lang="en-US" sz="2800" dirty="0" err="1" smtClean="0"/>
              <a:t>em</a:t>
            </a:r>
            <a:r>
              <a:rPr lang="uk-UA" sz="2800" dirty="0" smtClean="0"/>
              <a:t>:</a:t>
            </a:r>
            <a:endParaRPr lang="uk-UA" sz="2800" dirty="0"/>
          </a:p>
        </p:txBody>
      </p:sp>
      <p:sp>
        <p:nvSpPr>
          <p:cNvPr id="8" name="Прямокутник 7"/>
          <p:cNvSpPr/>
          <p:nvPr/>
        </p:nvSpPr>
        <p:spPr>
          <a:xfrm>
            <a:off x="742950" y="2362200"/>
            <a:ext cx="7867650" cy="15696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&lt;div style="font-size:1.5em"&gt;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uk-UA" sz="2400" dirty="0" smtClean="0">
                <a:solidFill>
                  <a:schemeClr val="bg1"/>
                </a:solidFill>
              </a:rPr>
              <a:t>Страуси</a:t>
            </a:r>
          </a:p>
          <a:p>
            <a:r>
              <a:rPr lang="uk-UA" sz="2400" dirty="0" smtClean="0">
                <a:solidFill>
                  <a:schemeClr val="bg1"/>
                </a:solidFill>
              </a:rPr>
              <a:t>&lt;</a:t>
            </a:r>
            <a:r>
              <a:rPr lang="en-US" sz="2400" dirty="0">
                <a:solidFill>
                  <a:schemeClr val="bg1"/>
                </a:solidFill>
              </a:rPr>
              <a:t>div style="font-size:1.5em"&gt;</a:t>
            </a:r>
            <a:r>
              <a:rPr lang="uk-UA" sz="2400" dirty="0" smtClean="0">
                <a:solidFill>
                  <a:schemeClr val="bg1"/>
                </a:solidFill>
              </a:rPr>
              <a:t>Живуть також в  </a:t>
            </a:r>
            <a:r>
              <a:rPr lang="uk-UA" sz="2400" dirty="0" err="1" smtClean="0">
                <a:solidFill>
                  <a:schemeClr val="bg1"/>
                </a:solidFill>
              </a:rPr>
              <a:t>Африке</a:t>
            </a:r>
            <a:r>
              <a:rPr lang="uk-UA" sz="2400" dirty="0" smtClean="0">
                <a:solidFill>
                  <a:schemeClr val="bg1"/>
                </a:solidFill>
              </a:rPr>
              <a:t> &lt;/</a:t>
            </a:r>
            <a:r>
              <a:rPr lang="en-US" sz="2400" dirty="0">
                <a:solidFill>
                  <a:schemeClr val="bg1"/>
                </a:solidFill>
              </a:rPr>
              <a:t>div&gt;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&lt;/div&gt;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225" y="4914900"/>
            <a:ext cx="7008375" cy="15291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57346" name="Picture 1" descr="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89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6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0400" y="685800"/>
            <a:ext cx="1501800" cy="914400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Вступ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8" name="Прямокутник 7"/>
          <p:cNvSpPr/>
          <p:nvPr/>
        </p:nvSpPr>
        <p:spPr>
          <a:xfrm>
            <a:off x="609600" y="2431971"/>
            <a:ext cx="83280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dirty="0"/>
              <a:t>Яке програмне забезпечення необхідно мати?</a:t>
            </a:r>
          </a:p>
          <a:p>
            <a:endParaRPr lang="uk-UA" sz="3200" dirty="0"/>
          </a:p>
          <a:p>
            <a:r>
              <a:rPr lang="uk-UA" sz="3200" dirty="0"/>
              <a:t>Не використовуйте при роботі </a:t>
            </a:r>
            <a:r>
              <a:rPr lang="uk-UA" sz="3200" dirty="0" smtClean="0"/>
              <a:t>такі </a:t>
            </a:r>
            <a:r>
              <a:rPr lang="uk-UA" sz="3200" dirty="0"/>
              <a:t>програми, як </a:t>
            </a:r>
            <a:r>
              <a:rPr lang="en-US" sz="3200" dirty="0"/>
              <a:t>FrontPage, </a:t>
            </a:r>
            <a:r>
              <a:rPr lang="en-US" sz="3200" dirty="0" err="1"/>
              <a:t>DreamWeaver</a:t>
            </a:r>
            <a:r>
              <a:rPr lang="en-US" sz="3200" dirty="0"/>
              <a:t> </a:t>
            </a:r>
            <a:r>
              <a:rPr lang="uk-UA" sz="3200" dirty="0"/>
              <a:t>або </a:t>
            </a:r>
            <a:r>
              <a:rPr lang="en-US" sz="3200" dirty="0"/>
              <a:t>Word. </a:t>
            </a:r>
            <a:r>
              <a:rPr lang="uk-UA" sz="3200" dirty="0"/>
              <a:t>Ці просунуті програми не допоможуть вам у вивченні </a:t>
            </a:r>
            <a:r>
              <a:rPr lang="en-US" sz="3200" dirty="0"/>
              <a:t>CSS. </a:t>
            </a:r>
            <a:r>
              <a:rPr lang="uk-UA" sz="3200" dirty="0"/>
              <a:t>Навпаки, вони сильно обмежать ваше просування в цьому напрямку. </a:t>
            </a:r>
          </a:p>
          <a:p>
            <a:endParaRPr lang="uk-UA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81000"/>
            <a:ext cx="29718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60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2035200" cy="781606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Шрифт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438150" y="1295400"/>
            <a:ext cx="84994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err="1"/>
              <a:t>Скорочений</a:t>
            </a:r>
            <a:r>
              <a:rPr lang="ru-RU" sz="3200" b="1" dirty="0"/>
              <a:t> </a:t>
            </a:r>
            <a:r>
              <a:rPr lang="ru-RU" sz="3200" b="1" dirty="0" err="1"/>
              <a:t>запис</a:t>
            </a:r>
            <a:r>
              <a:rPr lang="ru-RU" sz="3200" b="1" dirty="0"/>
              <a:t> [</a:t>
            </a:r>
            <a:r>
              <a:rPr lang="ru-RU" sz="3200" b="1" dirty="0" err="1"/>
              <a:t>font</a:t>
            </a:r>
            <a:r>
              <a:rPr lang="ru-RU" sz="3200" b="1" dirty="0" smtClean="0"/>
              <a:t>]</a:t>
            </a:r>
            <a:endParaRPr lang="en-US" sz="3200" b="1" dirty="0"/>
          </a:p>
        </p:txBody>
      </p:sp>
      <p:sp>
        <p:nvSpPr>
          <p:cNvPr id="5" name="Прямокутник 4"/>
          <p:cNvSpPr/>
          <p:nvPr/>
        </p:nvSpPr>
        <p:spPr>
          <a:xfrm>
            <a:off x="438150" y="1828800"/>
            <a:ext cx="84994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dirty="0" smtClean="0"/>
              <a:t>Приклад:</a:t>
            </a:r>
            <a:r>
              <a:rPr lang="uk-UA" sz="2800" dirty="0"/>
              <a:t> </a:t>
            </a:r>
            <a:r>
              <a:rPr lang="uk-UA" sz="2800" dirty="0" smtClean="0"/>
              <a:t>в</a:t>
            </a:r>
            <a:r>
              <a:rPr lang="ru-RU" sz="2800" dirty="0" err="1" smtClean="0"/>
              <a:t>икористовуючи</a:t>
            </a:r>
            <a:r>
              <a:rPr lang="ru-RU" sz="2800" dirty="0" smtClean="0"/>
              <a:t> </a:t>
            </a:r>
            <a:r>
              <a:rPr lang="ru-RU" sz="2800" dirty="0" err="1"/>
              <a:t>скорочений</a:t>
            </a:r>
            <a:r>
              <a:rPr lang="ru-RU" sz="2800" dirty="0"/>
              <a:t> </a:t>
            </a:r>
            <a:r>
              <a:rPr lang="ru-RU" sz="2800" dirty="0" err="1"/>
              <a:t>запис</a:t>
            </a:r>
            <a:r>
              <a:rPr lang="ru-RU" sz="2800" dirty="0"/>
              <a:t>, код </a:t>
            </a:r>
            <a:r>
              <a:rPr lang="ru-RU" sz="2800" dirty="0" err="1"/>
              <a:t>можна</a:t>
            </a:r>
            <a:r>
              <a:rPr lang="ru-RU" sz="2800" dirty="0"/>
              <a:t> </a:t>
            </a:r>
            <a:r>
              <a:rPr lang="ru-RU" sz="2800" dirty="0" err="1"/>
              <a:t>спростити</a:t>
            </a:r>
            <a:r>
              <a:rPr lang="ru-RU" sz="2800" dirty="0"/>
              <a:t>: </a:t>
            </a:r>
            <a:endParaRPr lang="uk-UA" sz="2800" dirty="0"/>
          </a:p>
        </p:txBody>
      </p:sp>
      <p:sp>
        <p:nvSpPr>
          <p:cNvPr id="8" name="Прямокутник 7"/>
          <p:cNvSpPr/>
          <p:nvPr/>
        </p:nvSpPr>
        <p:spPr>
          <a:xfrm>
            <a:off x="457200" y="3048000"/>
            <a:ext cx="3752850" cy="23083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 {</a:t>
            </a:r>
          </a:p>
          <a:p>
            <a:r>
              <a:rPr lang="en-US" sz="2400" dirty="0">
                <a:solidFill>
                  <a:schemeClr val="bg1"/>
                </a:solidFill>
              </a:rPr>
              <a:t>font-style: italic;</a:t>
            </a:r>
          </a:p>
          <a:p>
            <a:r>
              <a:rPr lang="en-US" sz="2400" dirty="0">
                <a:solidFill>
                  <a:schemeClr val="bg1"/>
                </a:solidFill>
              </a:rPr>
              <a:t>font-weight: bold;</a:t>
            </a:r>
          </a:p>
          <a:p>
            <a:r>
              <a:rPr lang="en-US" sz="2400" dirty="0">
                <a:solidFill>
                  <a:schemeClr val="bg1"/>
                </a:solidFill>
              </a:rPr>
              <a:t>font-size: 30px;</a:t>
            </a:r>
          </a:p>
          <a:p>
            <a:r>
              <a:rPr lang="en-US" sz="2400" dirty="0">
                <a:solidFill>
                  <a:schemeClr val="bg1"/>
                </a:solidFill>
              </a:rPr>
              <a:t>font-family: </a:t>
            </a:r>
            <a:r>
              <a:rPr lang="en-US" sz="2400" dirty="0" err="1">
                <a:solidFill>
                  <a:schemeClr val="bg1"/>
                </a:solidFill>
              </a:rPr>
              <a:t>arial</a:t>
            </a:r>
            <a:r>
              <a:rPr lang="en-US" sz="2400" dirty="0">
                <a:solidFill>
                  <a:schemeClr val="bg1"/>
                </a:solidFill>
              </a:rPr>
              <a:t>, sans-serif;</a:t>
            </a:r>
          </a:p>
          <a:p>
            <a:r>
              <a:rPr lang="en-US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7" name="Прямокутник 6"/>
          <p:cNvSpPr/>
          <p:nvPr/>
        </p:nvSpPr>
        <p:spPr>
          <a:xfrm>
            <a:off x="4419600" y="3039070"/>
            <a:ext cx="4572000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</a:rPr>
              <a:t>p {</a:t>
            </a:r>
            <a:r>
              <a:rPr lang="fr-FR" dirty="0">
                <a:solidFill>
                  <a:schemeClr val="bg1"/>
                </a:solidFill>
              </a:rPr>
              <a:t/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</a:rPr>
              <a:t>font: italic bold 30px arial, sans-serif;</a:t>
            </a:r>
            <a:r>
              <a:rPr lang="fr-FR" dirty="0">
                <a:solidFill>
                  <a:schemeClr val="bg1"/>
                </a:solidFill>
              </a:rPr>
              <a:t/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</a:rPr>
              <a:t>}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10" name="Прямокутник 9"/>
          <p:cNvSpPr/>
          <p:nvPr/>
        </p:nvSpPr>
        <p:spPr>
          <a:xfrm>
            <a:off x="457200" y="5429071"/>
            <a:ext cx="8534400" cy="10156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uk-UA" sz="2000" dirty="0">
                <a:solidFill>
                  <a:schemeClr val="bg1"/>
                </a:solidFill>
                <a:latin typeface="verdana" panose="020B0604030504040204" pitchFamily="34" charset="0"/>
              </a:rPr>
              <a:t>Порядок властивостей 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</a:rPr>
              <a:t>font </a:t>
            </a:r>
            <a:r>
              <a:rPr lang="uk-UA" sz="2000" dirty="0">
                <a:solidFill>
                  <a:schemeClr val="bg1"/>
                </a:solidFill>
                <a:latin typeface="verdana" panose="020B0604030504040204" pitchFamily="34" charset="0"/>
              </a:rPr>
              <a:t>такий: </a:t>
            </a:r>
            <a:r>
              <a:rPr lang="uk-UA" sz="2000" dirty="0">
                <a:solidFill>
                  <a:schemeClr val="bg1"/>
                </a:solidFill>
              </a:rPr>
              <a:t/>
            </a:r>
            <a:br>
              <a:rPr lang="uk-UA" sz="2000" dirty="0">
                <a:solidFill>
                  <a:schemeClr val="bg1"/>
                </a:solidFill>
              </a:rPr>
            </a:br>
            <a:r>
              <a:rPr lang="uk-UA" sz="2000" dirty="0">
                <a:solidFill>
                  <a:schemeClr val="bg1"/>
                </a:solidFill>
              </a:rPr>
              <a:t/>
            </a:r>
            <a:br>
              <a:rPr lang="uk-UA" sz="2000" dirty="0">
                <a:solidFill>
                  <a:schemeClr val="bg1"/>
                </a:solidFill>
              </a:rPr>
            </a:br>
            <a:r>
              <a:rPr lang="en-US" sz="2000" i="1" dirty="0">
                <a:solidFill>
                  <a:schemeClr val="bg1"/>
                </a:solidFill>
                <a:latin typeface="verdana" panose="020B0604030504040204" pitchFamily="34" charset="0"/>
              </a:rPr>
              <a:t>font-style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</a:rPr>
              <a:t> | </a:t>
            </a:r>
            <a:r>
              <a:rPr lang="en-US" sz="2000" i="1" dirty="0">
                <a:solidFill>
                  <a:schemeClr val="bg1"/>
                </a:solidFill>
                <a:latin typeface="verdana" panose="020B0604030504040204" pitchFamily="34" charset="0"/>
              </a:rPr>
              <a:t>font-variant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</a:rPr>
              <a:t> | </a:t>
            </a:r>
            <a:r>
              <a:rPr lang="en-US" sz="2000" i="1" dirty="0">
                <a:solidFill>
                  <a:schemeClr val="bg1"/>
                </a:solidFill>
                <a:latin typeface="verdana" panose="020B0604030504040204" pitchFamily="34" charset="0"/>
              </a:rPr>
              <a:t>font-weight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</a:rPr>
              <a:t> | </a:t>
            </a:r>
            <a:r>
              <a:rPr lang="en-US" sz="2000" i="1" dirty="0">
                <a:solidFill>
                  <a:schemeClr val="bg1"/>
                </a:solidFill>
                <a:latin typeface="verdana" panose="020B0604030504040204" pitchFamily="34" charset="0"/>
              </a:rPr>
              <a:t>font-size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</a:rPr>
              <a:t> | </a:t>
            </a:r>
            <a:r>
              <a:rPr lang="en-US" sz="2000" i="1" dirty="0">
                <a:solidFill>
                  <a:schemeClr val="bg1"/>
                </a:solidFill>
                <a:latin typeface="verdana" panose="020B0604030504040204" pitchFamily="34" charset="0"/>
              </a:rPr>
              <a:t>font-family</a:t>
            </a:r>
            <a:endParaRPr lang="uk-UA" sz="2000" dirty="0">
              <a:solidFill>
                <a:schemeClr val="bg1"/>
              </a:solidFill>
            </a:endParaRPr>
          </a:p>
        </p:txBody>
      </p:sp>
      <p:pic>
        <p:nvPicPr>
          <p:cNvPr id="58370" name="Picture 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36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61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2035200" cy="781606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algn="ctr"/>
            <a:r>
              <a:rPr lang="uk-UA" b="1" dirty="0">
                <a:solidFill>
                  <a:schemeClr val="bg1"/>
                </a:solidFill>
              </a:rPr>
              <a:t>Текст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438150" y="1536442"/>
            <a:ext cx="84994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dirty="0"/>
              <a:t>Форматування та встановлення стилю тексту - ключова проблема для будь-якого </a:t>
            </a:r>
            <a:r>
              <a:rPr lang="en-US" sz="3200" dirty="0"/>
              <a:t>web-</a:t>
            </a:r>
            <a:r>
              <a:rPr lang="uk-UA" sz="3200" dirty="0"/>
              <a:t>дизайнера. </a:t>
            </a:r>
            <a:r>
              <a:rPr lang="uk-UA" sz="3200" dirty="0" smtClean="0"/>
              <a:t>Розглянемо </a:t>
            </a:r>
            <a:r>
              <a:rPr lang="uk-UA" sz="3200" dirty="0"/>
              <a:t>наступні властивості</a:t>
            </a:r>
            <a:r>
              <a:rPr lang="uk-UA" sz="3200" dirty="0" smtClean="0"/>
              <a:t>:</a:t>
            </a:r>
          </a:p>
          <a:p>
            <a:endParaRPr lang="uk-UA" sz="3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 smtClean="0"/>
              <a:t>text-indent</a:t>
            </a:r>
            <a:endParaRPr lang="en-US" sz="32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/>
              <a:t>text-align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/>
              <a:t>text-decoration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/>
              <a:t>letter-spacing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/>
              <a:t>text-transform</a:t>
            </a:r>
          </a:p>
        </p:txBody>
      </p:sp>
      <p:pic>
        <p:nvPicPr>
          <p:cNvPr id="59394" name="Picture 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23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62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2035200" cy="781606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algn="ctr"/>
            <a:r>
              <a:rPr lang="uk-UA" b="1" dirty="0">
                <a:solidFill>
                  <a:schemeClr val="bg1"/>
                </a:solidFill>
              </a:rPr>
              <a:t>Текст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438150" y="1295400"/>
            <a:ext cx="84994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/>
              <a:t>Відступи [</a:t>
            </a:r>
            <a:r>
              <a:rPr lang="en-US" sz="3200" b="1" dirty="0"/>
              <a:t>text-indent]</a:t>
            </a:r>
          </a:p>
        </p:txBody>
      </p:sp>
      <p:sp>
        <p:nvSpPr>
          <p:cNvPr id="5" name="Прямокутник 4"/>
          <p:cNvSpPr/>
          <p:nvPr/>
        </p:nvSpPr>
        <p:spPr>
          <a:xfrm>
            <a:off x="438150" y="1828800"/>
            <a:ext cx="84994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/>
              <a:t>Властивість</a:t>
            </a:r>
            <a:r>
              <a:rPr lang="ru-RU" sz="2800" dirty="0"/>
              <a:t> </a:t>
            </a:r>
            <a:r>
              <a:rPr lang="ru-RU" sz="2800" i="1" dirty="0" err="1"/>
              <a:t>text-indent</a:t>
            </a:r>
            <a:r>
              <a:rPr lang="ru-RU" sz="2800" dirty="0"/>
              <a:t> </a:t>
            </a:r>
            <a:r>
              <a:rPr lang="ru-RU" sz="2800" dirty="0" err="1"/>
              <a:t>дозволяє</a:t>
            </a:r>
            <a:r>
              <a:rPr lang="ru-RU" sz="2800" dirty="0"/>
              <a:t> </a:t>
            </a:r>
            <a:r>
              <a:rPr lang="ru-RU" sz="2800" dirty="0" err="1"/>
              <a:t>виділити</a:t>
            </a:r>
            <a:r>
              <a:rPr lang="ru-RU" sz="2800" dirty="0"/>
              <a:t> параграф за </a:t>
            </a:r>
            <a:r>
              <a:rPr lang="ru-RU" sz="2800" dirty="0" err="1"/>
              <a:t>допомогою</a:t>
            </a:r>
            <a:r>
              <a:rPr lang="ru-RU" sz="2800" dirty="0"/>
              <a:t> установки </a:t>
            </a:r>
            <a:r>
              <a:rPr lang="ru-RU" sz="2800" dirty="0" err="1"/>
              <a:t>відступу</a:t>
            </a:r>
            <a:r>
              <a:rPr lang="ru-RU" sz="2800" dirty="0"/>
              <a:t> для </a:t>
            </a:r>
            <a:r>
              <a:rPr lang="ru-RU" sz="2800" dirty="0" err="1"/>
              <a:t>його</a:t>
            </a:r>
            <a:r>
              <a:rPr lang="ru-RU" sz="2800" dirty="0"/>
              <a:t> </a:t>
            </a:r>
            <a:r>
              <a:rPr lang="ru-RU" sz="2800" dirty="0" err="1"/>
              <a:t>першого</a:t>
            </a:r>
            <a:r>
              <a:rPr lang="ru-RU" sz="2800" dirty="0"/>
              <a:t> рядка. У </a:t>
            </a:r>
            <a:r>
              <a:rPr lang="ru-RU" sz="2800" dirty="0" err="1"/>
              <a:t>прикладі</a:t>
            </a:r>
            <a:r>
              <a:rPr lang="ru-RU" sz="2800" dirty="0"/>
              <a:t> 30px </a:t>
            </a:r>
            <a:r>
              <a:rPr lang="ru-RU" sz="2800" dirty="0" err="1"/>
              <a:t>застосовується</a:t>
            </a:r>
            <a:r>
              <a:rPr lang="ru-RU" sz="2800" dirty="0"/>
              <a:t> до </a:t>
            </a:r>
            <a:r>
              <a:rPr lang="ru-RU" sz="2800" dirty="0" err="1"/>
              <a:t>всіх</a:t>
            </a:r>
            <a:r>
              <a:rPr lang="ru-RU" sz="2800" dirty="0"/>
              <a:t> </a:t>
            </a:r>
            <a:r>
              <a:rPr lang="ru-RU" sz="2800" dirty="0" smtClean="0"/>
              <a:t>&lt;p</a:t>
            </a:r>
            <a:r>
              <a:rPr lang="ru-RU" sz="2800" dirty="0"/>
              <a:t>&gt;: </a:t>
            </a:r>
            <a:endParaRPr lang="uk-UA" sz="2800" dirty="0"/>
          </a:p>
        </p:txBody>
      </p:sp>
      <p:sp>
        <p:nvSpPr>
          <p:cNvPr id="10" name="Прямокутник 9"/>
          <p:cNvSpPr/>
          <p:nvPr/>
        </p:nvSpPr>
        <p:spPr>
          <a:xfrm>
            <a:off x="438150" y="3810000"/>
            <a:ext cx="8534400" cy="10156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</a:rPr>
              <a:t>p {</a:t>
            </a:r>
          </a:p>
          <a:p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</a:rPr>
              <a:t>text-indent: 30px;</a:t>
            </a:r>
          </a:p>
          <a:p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</a:rPr>
              <a:t>}</a:t>
            </a:r>
            <a:endParaRPr lang="uk-UA" sz="2000" dirty="0">
              <a:solidFill>
                <a:schemeClr val="bg1"/>
              </a:solidFill>
            </a:endParaRPr>
          </a:p>
        </p:txBody>
      </p:sp>
      <p:pic>
        <p:nvPicPr>
          <p:cNvPr id="60418" name="Picture 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30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63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2035200" cy="781606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algn="ctr"/>
            <a:r>
              <a:rPr lang="uk-UA" b="1" dirty="0">
                <a:solidFill>
                  <a:schemeClr val="bg1"/>
                </a:solidFill>
              </a:rPr>
              <a:t>Текст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438150" y="1295400"/>
            <a:ext cx="84994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/>
              <a:t>Вирівнювання тексту [</a:t>
            </a:r>
            <a:r>
              <a:rPr lang="en-US" sz="3200" b="1" dirty="0"/>
              <a:t>text-align]</a:t>
            </a:r>
          </a:p>
        </p:txBody>
      </p:sp>
      <p:sp>
        <p:nvSpPr>
          <p:cNvPr id="5" name="Прямокутник 4"/>
          <p:cNvSpPr/>
          <p:nvPr/>
        </p:nvSpPr>
        <p:spPr>
          <a:xfrm>
            <a:off x="438150" y="1828800"/>
            <a:ext cx="84994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dirty="0"/>
              <a:t>Текст може бути вирівняний </a:t>
            </a:r>
            <a:r>
              <a:rPr lang="en-US" sz="2800" b="1" dirty="0"/>
              <a:t>left</a:t>
            </a:r>
            <a:r>
              <a:rPr lang="en-US" sz="2800" dirty="0"/>
              <a:t>, </a:t>
            </a:r>
            <a:r>
              <a:rPr lang="en-US" sz="2800" b="1" dirty="0"/>
              <a:t>right</a:t>
            </a:r>
            <a:r>
              <a:rPr lang="en-US" sz="2800" dirty="0"/>
              <a:t>, </a:t>
            </a:r>
            <a:r>
              <a:rPr lang="en-US" sz="2800" b="1" dirty="0"/>
              <a:t>center</a:t>
            </a:r>
            <a:r>
              <a:rPr lang="en-US" sz="2800" dirty="0"/>
              <a:t> </a:t>
            </a:r>
            <a:r>
              <a:rPr lang="uk-UA" sz="2800" dirty="0"/>
              <a:t>або </a:t>
            </a:r>
            <a:r>
              <a:rPr lang="en-US" sz="2800" b="1" dirty="0"/>
              <a:t>justify</a:t>
            </a:r>
            <a:r>
              <a:rPr lang="en-US" sz="2800" dirty="0"/>
              <a:t>. </a:t>
            </a:r>
            <a:br>
              <a:rPr lang="en-US" sz="2800" dirty="0"/>
            </a:br>
            <a:endParaRPr lang="uk-UA" sz="2800" dirty="0"/>
          </a:p>
        </p:txBody>
      </p:sp>
      <p:sp>
        <p:nvSpPr>
          <p:cNvPr id="10" name="Прямокутник 9"/>
          <p:cNvSpPr/>
          <p:nvPr/>
        </p:nvSpPr>
        <p:spPr>
          <a:xfrm>
            <a:off x="438150" y="3352800"/>
            <a:ext cx="8534400" cy="28623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verdana" panose="020B0604030504040204" pitchFamily="34" charset="0"/>
              </a:rPr>
              <a:t>th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</a:rPr>
              <a:t> {</a:t>
            </a:r>
          </a:p>
          <a:p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</a:rPr>
              <a:t>text-align: right;</a:t>
            </a:r>
          </a:p>
          <a:p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</a:rPr>
              <a:t>}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verdana" panose="020B0604030504040204" pitchFamily="34" charset="0"/>
              </a:rPr>
              <a:t>td 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</a:rPr>
              <a:t>{</a:t>
            </a:r>
          </a:p>
          <a:p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</a:rPr>
              <a:t>text-align: center;</a:t>
            </a:r>
          </a:p>
          <a:p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</a:rPr>
              <a:t>}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verdana" panose="020B0604030504040204" pitchFamily="34" charset="0"/>
              </a:rPr>
              <a:t>p 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</a:rPr>
              <a:t>{</a:t>
            </a:r>
          </a:p>
          <a:p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</a:rPr>
              <a:t>text-align: justify;</a:t>
            </a:r>
          </a:p>
          <a:p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</a:rPr>
              <a:t>}</a:t>
            </a:r>
            <a:endParaRPr lang="uk-UA" sz="2000" dirty="0">
              <a:solidFill>
                <a:schemeClr val="bg1"/>
              </a:solidFill>
            </a:endParaRPr>
          </a:p>
        </p:txBody>
      </p:sp>
      <p:pic>
        <p:nvPicPr>
          <p:cNvPr id="61442" name="Picture 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25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64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2035200" cy="781606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algn="ctr"/>
            <a:r>
              <a:rPr lang="uk-UA" b="1" dirty="0">
                <a:solidFill>
                  <a:schemeClr val="bg1"/>
                </a:solidFill>
              </a:rPr>
              <a:t>Текст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438150" y="1295400"/>
            <a:ext cx="84994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/>
              <a:t>Вирівнювання тексту [</a:t>
            </a:r>
            <a:r>
              <a:rPr lang="en-US" sz="3200" b="1" dirty="0"/>
              <a:t>text-align]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91" y="2700337"/>
            <a:ext cx="8334809" cy="3471863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62466" name="Picture 1" descr="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79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65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2035200" cy="781606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algn="ctr"/>
            <a:r>
              <a:rPr lang="uk-UA" b="1" dirty="0">
                <a:solidFill>
                  <a:schemeClr val="bg1"/>
                </a:solidFill>
              </a:rPr>
              <a:t>Текст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438150" y="1295400"/>
            <a:ext cx="84994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/>
              <a:t>Декоративний варіант [</a:t>
            </a:r>
            <a:r>
              <a:rPr lang="en-US" sz="3200" b="1" dirty="0"/>
              <a:t>text-decoration]</a:t>
            </a:r>
          </a:p>
        </p:txBody>
      </p:sp>
      <p:sp>
        <p:nvSpPr>
          <p:cNvPr id="5" name="Прямокутник 4"/>
          <p:cNvSpPr/>
          <p:nvPr/>
        </p:nvSpPr>
        <p:spPr>
          <a:xfrm>
            <a:off x="529114" y="2642790"/>
            <a:ext cx="83804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>
                <a:solidFill>
                  <a:srgbClr val="000000"/>
                </a:solidFill>
                <a:latin typeface="verdana" panose="020B0604030504040204" pitchFamily="34" charset="0"/>
              </a:rPr>
              <a:t>Властивість </a:t>
            </a:r>
            <a:r>
              <a:rPr lang="en-US" sz="2400" i="1" dirty="0">
                <a:solidFill>
                  <a:srgbClr val="000000"/>
                </a:solidFill>
                <a:latin typeface="verdana" panose="020B0604030504040204" pitchFamily="34" charset="0"/>
              </a:rPr>
              <a:t>text-decoration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uk-UA" sz="2400" dirty="0">
                <a:solidFill>
                  <a:srgbClr val="000000"/>
                </a:solidFill>
                <a:latin typeface="verdana" panose="020B0604030504040204" pitchFamily="34" charset="0"/>
              </a:rPr>
              <a:t>дозволяє додавати різні "декоративні ефекти". Наприклад, можна підкреслити текст, провести лінію по або над текстом і т. д. </a:t>
            </a:r>
            <a:endParaRPr lang="en-US" sz="2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uk-UA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У </a:t>
            </a:r>
            <a:r>
              <a:rPr lang="uk-UA" sz="2400" dirty="0">
                <a:solidFill>
                  <a:srgbClr val="000000"/>
                </a:solidFill>
                <a:latin typeface="verdana" panose="020B0604030504040204" pitchFamily="34" charset="0"/>
              </a:rPr>
              <a:t>прикладі &lt;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h1&gt; </a:t>
            </a:r>
            <a:r>
              <a:rPr lang="uk-UA" sz="2400" dirty="0">
                <a:solidFill>
                  <a:srgbClr val="000000"/>
                </a:solidFill>
                <a:latin typeface="verdana" panose="020B0604030504040204" pitchFamily="34" charset="0"/>
              </a:rPr>
              <a:t>підкреслені, &lt;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h2&gt; - </a:t>
            </a:r>
            <a:r>
              <a:rPr lang="uk-UA" sz="2400" dirty="0">
                <a:solidFill>
                  <a:srgbClr val="000000"/>
                </a:solidFill>
                <a:latin typeface="verdana" panose="020B0604030504040204" pitchFamily="34" charset="0"/>
              </a:rPr>
              <a:t>мають риску над текстом, а &lt;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h3&gt; - </a:t>
            </a:r>
            <a:r>
              <a:rPr lang="uk-UA" sz="2400" dirty="0">
                <a:solidFill>
                  <a:srgbClr val="000000"/>
                </a:solidFill>
                <a:latin typeface="verdana" panose="020B0604030504040204" pitchFamily="34" charset="0"/>
              </a:rPr>
              <a:t>перекреслені. </a:t>
            </a:r>
            <a:endParaRPr lang="uk-UA" sz="2400" dirty="0"/>
          </a:p>
        </p:txBody>
      </p:sp>
      <p:pic>
        <p:nvPicPr>
          <p:cNvPr id="63490" name="Picture 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06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66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2035200" cy="781606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algn="ctr"/>
            <a:r>
              <a:rPr lang="uk-UA" b="1" dirty="0">
                <a:solidFill>
                  <a:schemeClr val="bg1"/>
                </a:solidFill>
              </a:rPr>
              <a:t>Текст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438150" y="1295400"/>
            <a:ext cx="84994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/>
              <a:t>Декоративний варіант [</a:t>
            </a:r>
            <a:r>
              <a:rPr lang="en-US" sz="3200" b="1" dirty="0"/>
              <a:t>text-decoration]</a:t>
            </a:r>
          </a:p>
        </p:txBody>
      </p:sp>
      <p:sp>
        <p:nvSpPr>
          <p:cNvPr id="7" name="Прямокутник 6"/>
          <p:cNvSpPr/>
          <p:nvPr/>
        </p:nvSpPr>
        <p:spPr>
          <a:xfrm>
            <a:off x="381000" y="2514600"/>
            <a:ext cx="3276600" cy="36933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h1 {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text-decoration: underline;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}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h2 {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text-decoration: 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</a:rPr>
              <a:t>overline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;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}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h3 {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text-decoration: line-through;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}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386" y="2590800"/>
            <a:ext cx="4893614" cy="2058425"/>
          </a:xfrm>
          <a:prstGeom prst="rect">
            <a:avLst/>
          </a:prstGeom>
        </p:spPr>
      </p:pic>
      <p:pic>
        <p:nvPicPr>
          <p:cNvPr id="64514" name="Picture 1" descr="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95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67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2035200" cy="781606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algn="ctr"/>
            <a:r>
              <a:rPr lang="uk-UA" b="1" dirty="0">
                <a:solidFill>
                  <a:schemeClr val="bg1"/>
                </a:solidFill>
              </a:rPr>
              <a:t>Текст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438150" y="1295400"/>
            <a:ext cx="84994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/>
              <a:t>Інтервал між буквами [</a:t>
            </a:r>
            <a:r>
              <a:rPr lang="en-US" sz="3200" b="1" dirty="0"/>
              <a:t>letter-spacing]</a:t>
            </a:r>
          </a:p>
        </p:txBody>
      </p:sp>
      <p:sp>
        <p:nvSpPr>
          <p:cNvPr id="7" name="Прямокутник 6"/>
          <p:cNvSpPr/>
          <p:nvPr/>
        </p:nvSpPr>
        <p:spPr>
          <a:xfrm>
            <a:off x="381000" y="2514600"/>
            <a:ext cx="3276600" cy="295465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h1 {</a:t>
            </a:r>
          </a:p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letter-spacing: 6px;</a:t>
            </a:r>
          </a:p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}</a:t>
            </a:r>
          </a:p>
          <a:p>
            <a:endParaRPr lang="en-US" sz="2400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p {</a:t>
            </a:r>
          </a:p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letter-spacing: 3px;</a:t>
            </a:r>
          </a:p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}</a:t>
            </a:r>
          </a:p>
          <a:p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426" y="2405062"/>
            <a:ext cx="4942476" cy="1785937"/>
          </a:xfrm>
          <a:prstGeom prst="rect">
            <a:avLst/>
          </a:prstGeom>
        </p:spPr>
      </p:pic>
      <p:pic>
        <p:nvPicPr>
          <p:cNvPr id="65538" name="Picture 1" descr="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37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68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2035200" cy="781606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algn="ctr"/>
            <a:r>
              <a:rPr lang="uk-UA" b="1" dirty="0">
                <a:solidFill>
                  <a:schemeClr val="bg1"/>
                </a:solidFill>
              </a:rPr>
              <a:t>Текст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438150" y="1295400"/>
            <a:ext cx="84994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/>
              <a:t>Трансформація тексту [</a:t>
            </a:r>
            <a:r>
              <a:rPr lang="en-US" sz="3200" b="1" dirty="0"/>
              <a:t>text-transform]</a:t>
            </a:r>
          </a:p>
        </p:txBody>
      </p:sp>
      <p:sp>
        <p:nvSpPr>
          <p:cNvPr id="5" name="Прямокутник 4"/>
          <p:cNvSpPr/>
          <p:nvPr/>
        </p:nvSpPr>
        <p:spPr>
          <a:xfrm>
            <a:off x="438150" y="1828800"/>
            <a:ext cx="87058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/>
              <a:t>Є чотири можливих значення </a:t>
            </a:r>
            <a:r>
              <a:rPr lang="en-US" sz="2400" dirty="0"/>
              <a:t>text-transform: </a:t>
            </a:r>
            <a:br>
              <a:rPr lang="en-US" sz="2400" dirty="0"/>
            </a:br>
            <a:r>
              <a:rPr lang="en-US" sz="2400" u="sng" dirty="0" smtClean="0"/>
              <a:t>capitalize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uk-UA" sz="2400" dirty="0"/>
              <a:t>Капіталізує кожне слово. Наприклад: "</a:t>
            </a:r>
            <a:r>
              <a:rPr lang="en-US" sz="2400" dirty="0"/>
              <a:t>john doe" </a:t>
            </a:r>
            <a:r>
              <a:rPr lang="uk-UA" sz="2400" dirty="0"/>
              <a:t>стане "</a:t>
            </a:r>
            <a:r>
              <a:rPr lang="en-US" sz="2400" dirty="0"/>
              <a:t>John Doe". </a:t>
            </a:r>
            <a:br>
              <a:rPr lang="en-US" sz="2400" dirty="0"/>
            </a:br>
            <a:r>
              <a:rPr lang="en-US" sz="2400" u="sng" dirty="0"/>
              <a:t>uppercase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uk-UA" sz="2400" dirty="0"/>
              <a:t>Конвертує всі символи у верхній регістр. Наприклад: "</a:t>
            </a:r>
            <a:r>
              <a:rPr lang="en-US" sz="2400" dirty="0"/>
              <a:t>john doe" </a:t>
            </a:r>
            <a:r>
              <a:rPr lang="uk-UA" sz="2400" dirty="0"/>
              <a:t>стане "</a:t>
            </a:r>
            <a:r>
              <a:rPr lang="en-US" sz="2400" dirty="0"/>
              <a:t>JOHN DOE". </a:t>
            </a:r>
            <a:br>
              <a:rPr lang="en-US" sz="2400" dirty="0"/>
            </a:br>
            <a:r>
              <a:rPr lang="en-US" sz="2400" u="sng" dirty="0"/>
              <a:t>lowercase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uk-UA" sz="2400" dirty="0"/>
              <a:t>Конвертує всі символи в нижній регістр. Наприклад: "</a:t>
            </a:r>
            <a:r>
              <a:rPr lang="en-US" sz="2400" dirty="0"/>
              <a:t>JOHN DOE" </a:t>
            </a:r>
            <a:r>
              <a:rPr lang="uk-UA" sz="2400" dirty="0"/>
              <a:t>стане "</a:t>
            </a:r>
            <a:r>
              <a:rPr lang="en-US" sz="2400" dirty="0"/>
              <a:t>john doe". </a:t>
            </a:r>
            <a:br>
              <a:rPr lang="en-US" sz="2400" dirty="0"/>
            </a:br>
            <a:r>
              <a:rPr lang="en-US" sz="2400" u="sng" dirty="0"/>
              <a:t>none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uk-UA" sz="2400" dirty="0"/>
              <a:t>Трансформації немає - текст відображається так само, як в </a:t>
            </a:r>
            <a:r>
              <a:rPr lang="en-US" sz="2400" dirty="0"/>
              <a:t>HTML-</a:t>
            </a:r>
            <a:r>
              <a:rPr lang="uk-UA" sz="2400" dirty="0"/>
              <a:t>коді</a:t>
            </a:r>
            <a:r>
              <a:rPr lang="uk-UA" sz="2400" dirty="0" smtClean="0"/>
              <a:t>.</a:t>
            </a:r>
            <a:endParaRPr lang="uk-UA" sz="2400" dirty="0"/>
          </a:p>
        </p:txBody>
      </p:sp>
      <p:pic>
        <p:nvPicPr>
          <p:cNvPr id="66562" name="Picture 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43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69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2035200" cy="781606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algn="ctr"/>
            <a:r>
              <a:rPr lang="uk-UA" b="1" dirty="0">
                <a:solidFill>
                  <a:schemeClr val="bg1"/>
                </a:solidFill>
              </a:rPr>
              <a:t>Текст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438150" y="1295400"/>
            <a:ext cx="84994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/>
              <a:t>Трансформація тексту [</a:t>
            </a:r>
            <a:r>
              <a:rPr lang="en-US" sz="3200" b="1" dirty="0"/>
              <a:t>text-transform]</a:t>
            </a:r>
          </a:p>
        </p:txBody>
      </p:sp>
      <p:sp>
        <p:nvSpPr>
          <p:cNvPr id="5" name="Прямокутник 4"/>
          <p:cNvSpPr/>
          <p:nvPr/>
        </p:nvSpPr>
        <p:spPr>
          <a:xfrm>
            <a:off x="438150" y="2111276"/>
            <a:ext cx="3676650" cy="23083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h1 {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>text-transform: uppercase;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>}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li </a:t>
            </a:r>
            <a:r>
              <a:rPr lang="pt-BR" sz="2400" dirty="0">
                <a:solidFill>
                  <a:schemeClr val="bg1"/>
                </a:solidFill>
              </a:rPr>
              <a:t>{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>text-transform: capitalize;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>}</a:t>
            </a:r>
            <a:endParaRPr lang="uk-UA" sz="2400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275" y="4572000"/>
            <a:ext cx="6943725" cy="215265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67586" name="Picture 1" descr="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25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7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0400" y="685800"/>
            <a:ext cx="1501800" cy="914400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Вступ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8" name="Прямокутник 7"/>
          <p:cNvSpPr/>
          <p:nvPr/>
        </p:nvSpPr>
        <p:spPr>
          <a:xfrm>
            <a:off x="609600" y="1676400"/>
            <a:ext cx="83280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dirty="0"/>
              <a:t>Вам знадобиться безкоштовний і простий текстовий редактор. </a:t>
            </a:r>
          </a:p>
          <a:p>
            <a:r>
              <a:rPr lang="uk-UA" sz="2400" dirty="0" smtClean="0"/>
              <a:t>Наприклад</a:t>
            </a:r>
            <a:r>
              <a:rPr lang="uk-UA" sz="2400" dirty="0"/>
              <a:t>, </a:t>
            </a:r>
            <a:r>
              <a:rPr lang="en-US" sz="2400" dirty="0"/>
              <a:t>Microsoft Windows </a:t>
            </a:r>
            <a:r>
              <a:rPr lang="uk-UA" sz="2400" dirty="0"/>
              <a:t>поставляється з програмою Блокнот (</a:t>
            </a:r>
            <a:r>
              <a:rPr lang="en-US" sz="2400" dirty="0"/>
              <a:t>Notepad). </a:t>
            </a:r>
            <a:r>
              <a:rPr lang="uk-UA" sz="2400" dirty="0"/>
              <a:t>Вона зазвичай знаходиться в </a:t>
            </a:r>
            <a:r>
              <a:rPr lang="en-US" sz="2400" dirty="0"/>
              <a:t>Accessories </a:t>
            </a:r>
            <a:r>
              <a:rPr lang="uk-UA" sz="2400" dirty="0"/>
              <a:t>меню Пуск, в </a:t>
            </a:r>
            <a:r>
              <a:rPr lang="en-US" sz="2400" dirty="0"/>
              <a:t>Programs. </a:t>
            </a:r>
            <a:r>
              <a:rPr lang="uk-UA" sz="2400" dirty="0"/>
              <a:t>Ви можете також використовувати простий текстовий редактор, наприклад </a:t>
            </a:r>
            <a:r>
              <a:rPr lang="en-US" sz="2400" dirty="0"/>
              <a:t>Pico </a:t>
            </a:r>
            <a:r>
              <a:rPr lang="uk-UA" sz="2400" dirty="0"/>
              <a:t>для </a:t>
            </a:r>
            <a:r>
              <a:rPr lang="en-US" sz="2400" dirty="0"/>
              <a:t>Linux </a:t>
            </a:r>
            <a:r>
              <a:rPr lang="uk-UA" sz="2400" dirty="0"/>
              <a:t>або </a:t>
            </a:r>
            <a:r>
              <a:rPr lang="en-US" sz="2400" dirty="0"/>
              <a:t>Simple Text </a:t>
            </a:r>
            <a:r>
              <a:rPr lang="uk-UA" sz="2400" dirty="0"/>
              <a:t>для </a:t>
            </a:r>
            <a:r>
              <a:rPr lang="en-US" sz="2400" dirty="0"/>
              <a:t>Macintosh. </a:t>
            </a:r>
          </a:p>
          <a:p>
            <a:endParaRPr lang="en-US" sz="2400" dirty="0"/>
          </a:p>
          <a:p>
            <a:r>
              <a:rPr lang="uk-UA" sz="2400" dirty="0"/>
              <a:t>Простий текстовий редактор ідеально підходить для вивчення </a:t>
            </a:r>
            <a:r>
              <a:rPr lang="en-US" sz="2400" dirty="0"/>
              <a:t>HTML </a:t>
            </a:r>
            <a:r>
              <a:rPr lang="uk-UA" sz="2400" dirty="0"/>
              <a:t>і </a:t>
            </a:r>
            <a:r>
              <a:rPr lang="en-US" sz="2400" dirty="0"/>
              <a:t>CSS, </a:t>
            </a:r>
            <a:r>
              <a:rPr lang="uk-UA" sz="2400" dirty="0"/>
              <a:t>оскільки він не змінює </a:t>
            </a:r>
            <a:r>
              <a:rPr lang="uk-UA" sz="2400" dirty="0" smtClean="0"/>
              <a:t>введений </a:t>
            </a:r>
            <a:r>
              <a:rPr lang="uk-UA" sz="2400" dirty="0"/>
              <a:t>вами код. Так ви швидко просунетеся, а помилки будуть тільки вашими, а не програмними. </a:t>
            </a:r>
          </a:p>
          <a:p>
            <a:endParaRPr lang="uk-UA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70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2797200" cy="781606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pPr algn="ctr"/>
            <a:r>
              <a:rPr lang="uk-UA" b="1" dirty="0">
                <a:solidFill>
                  <a:schemeClr val="bg1"/>
                </a:solidFill>
              </a:rPr>
              <a:t>Посилання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332" y="1524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438150" y="1143000"/>
            <a:ext cx="849945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/>
              <a:t>Що таке </a:t>
            </a:r>
            <a:r>
              <a:rPr lang="uk-UA" sz="3200" b="1" dirty="0" err="1"/>
              <a:t>псевдоклас</a:t>
            </a:r>
            <a:r>
              <a:rPr lang="uk-UA" sz="3200" b="1" dirty="0" smtClean="0"/>
              <a:t>?</a:t>
            </a:r>
          </a:p>
          <a:p>
            <a:r>
              <a:rPr lang="uk-UA" sz="3200" b="1" dirty="0" err="1" smtClean="0"/>
              <a:t>Псевдоклас</a:t>
            </a:r>
            <a:r>
              <a:rPr lang="uk-UA" sz="3200" dirty="0"/>
              <a:t> — </a:t>
            </a:r>
            <a:r>
              <a:rPr lang="uk-UA" sz="3200" i="1" dirty="0"/>
              <a:t>це властивість, яка дозволяє змінювати стиль елемента у залежності від дій користувача, а також розташування елемента (</a:t>
            </a:r>
            <a:r>
              <a:rPr lang="uk-UA" sz="3200" i="1" dirty="0" err="1"/>
              <a:t>тега</a:t>
            </a:r>
            <a:r>
              <a:rPr lang="uk-UA" sz="3200" i="1" dirty="0"/>
              <a:t>) у загальному потоці документа, що додає у дизайн сторінки деяку динаміку і логіку</a:t>
            </a:r>
            <a:r>
              <a:rPr lang="uk-UA" sz="3200" i="1" dirty="0" smtClean="0"/>
              <a:t>.</a:t>
            </a:r>
          </a:p>
          <a:p>
            <a:r>
              <a:rPr lang="uk-UA" sz="2400" i="1" dirty="0"/>
              <a:t>Класичним прикладом застосування </a:t>
            </a:r>
            <a:r>
              <a:rPr lang="uk-UA" sz="2400" i="1" dirty="0" err="1"/>
              <a:t>псевдокласу</a:t>
            </a:r>
            <a:r>
              <a:rPr lang="uk-UA" sz="2400" i="1" dirty="0"/>
              <a:t> є посилання, що змінює свій колір при наведенні на нього вказівника. Посилання в коді </a:t>
            </a:r>
            <a:r>
              <a:rPr lang="en-US" sz="2400" i="1" dirty="0"/>
              <a:t>html </a:t>
            </a:r>
            <a:r>
              <a:rPr lang="uk-UA" sz="2400" i="1" dirty="0"/>
              <a:t>задають контейнером </a:t>
            </a:r>
            <a:r>
              <a:rPr lang="en-US" sz="2400" i="1" dirty="0"/>
              <a:t>a. </a:t>
            </a:r>
            <a:r>
              <a:rPr lang="uk-UA" sz="2400" i="1" dirty="0"/>
              <a:t>У </a:t>
            </a:r>
            <a:r>
              <a:rPr lang="en-US" sz="2400" i="1" dirty="0"/>
              <a:t>CSS </a:t>
            </a:r>
            <a:r>
              <a:rPr lang="uk-UA" sz="2400" i="1" dirty="0"/>
              <a:t>можна використати цей тег як селектор:</a:t>
            </a:r>
          </a:p>
          <a:p>
            <a:pPr algn="ctr"/>
            <a:r>
              <a:rPr lang="en-US" sz="2400" i="1" dirty="0" smtClean="0"/>
              <a:t>a{color</a:t>
            </a:r>
            <a:r>
              <a:rPr lang="en-US" sz="2400" i="1" dirty="0"/>
              <a:t>: blue;}</a:t>
            </a:r>
            <a:endParaRPr lang="uk-UA" sz="2400" i="1" dirty="0" smtClean="0"/>
          </a:p>
        </p:txBody>
      </p:sp>
      <p:pic>
        <p:nvPicPr>
          <p:cNvPr id="69634" name="Picture 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43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71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2797200" cy="781606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pPr algn="ctr"/>
            <a:r>
              <a:rPr lang="uk-UA" b="1" dirty="0">
                <a:solidFill>
                  <a:schemeClr val="bg1"/>
                </a:solidFill>
              </a:rPr>
              <a:t>Посилання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332" y="1524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438150" y="1143000"/>
            <a:ext cx="84994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/>
              <a:t>Що таке </a:t>
            </a:r>
            <a:r>
              <a:rPr lang="uk-UA" sz="3200" b="1" dirty="0" err="1"/>
              <a:t>псевдоклас</a:t>
            </a:r>
            <a:r>
              <a:rPr lang="uk-UA" sz="3200" b="1" dirty="0" smtClean="0"/>
              <a:t>?</a:t>
            </a:r>
            <a:endParaRPr lang="en-US" sz="3200" b="1" dirty="0" smtClean="0"/>
          </a:p>
          <a:p>
            <a:endParaRPr lang="uk-UA" sz="3200" dirty="0" smtClean="0"/>
          </a:p>
          <a:p>
            <a:r>
              <a:rPr lang="uk-UA" sz="3200" dirty="0" err="1" smtClean="0"/>
              <a:t>Псевдокласи</a:t>
            </a:r>
            <a:r>
              <a:rPr lang="uk-UA" sz="3200" dirty="0" smtClean="0"/>
              <a:t> </a:t>
            </a:r>
            <a:r>
              <a:rPr lang="uk-UA" sz="3200" dirty="0"/>
              <a:t>можна використати для встановлення різних стилів для відвіданих і невідвіданих посилань відповідно. Перелічимо ці </a:t>
            </a:r>
            <a:r>
              <a:rPr lang="uk-UA" sz="3200" i="1" dirty="0" err="1"/>
              <a:t>псевдокласи</a:t>
            </a:r>
            <a:r>
              <a:rPr lang="uk-UA" sz="3200" dirty="0"/>
              <a:t> посилання:</a:t>
            </a:r>
          </a:p>
          <a:p>
            <a:r>
              <a:rPr lang="en-US" sz="3200" b="1" dirty="0"/>
              <a:t>a:visited — </a:t>
            </a:r>
            <a:r>
              <a:rPr lang="uk-UA" sz="3200" b="1" dirty="0"/>
              <a:t>відвідані;</a:t>
            </a:r>
          </a:p>
          <a:p>
            <a:r>
              <a:rPr lang="en-US" sz="3200" b="1" dirty="0"/>
              <a:t>a:link — </a:t>
            </a:r>
            <a:r>
              <a:rPr lang="uk-UA" sz="3200" b="1" dirty="0"/>
              <a:t>невідвідані;</a:t>
            </a:r>
          </a:p>
          <a:p>
            <a:r>
              <a:rPr lang="en-US" sz="3200" b="1" dirty="0"/>
              <a:t>a:active — </a:t>
            </a:r>
            <a:r>
              <a:rPr lang="uk-UA" sz="3200" b="1" dirty="0"/>
              <a:t>активні;</a:t>
            </a:r>
          </a:p>
          <a:p>
            <a:r>
              <a:rPr lang="en-US" sz="3200" b="1" dirty="0"/>
              <a:t>a:hover — </a:t>
            </a:r>
            <a:r>
              <a:rPr lang="uk-UA" sz="3200" b="1" dirty="0"/>
              <a:t>під вказівником.</a:t>
            </a:r>
          </a:p>
          <a:p>
            <a:r>
              <a:rPr lang="uk-UA" sz="3200" dirty="0"/>
              <a:t/>
            </a:r>
            <a:br>
              <a:rPr lang="uk-UA" sz="3200" dirty="0"/>
            </a:br>
            <a:endParaRPr lang="uk-UA" sz="3200" b="1" dirty="0"/>
          </a:p>
        </p:txBody>
      </p:sp>
      <p:pic>
        <p:nvPicPr>
          <p:cNvPr id="71682" name="Picture 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78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72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2797200" cy="781606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pPr algn="ctr"/>
            <a:r>
              <a:rPr lang="uk-UA" b="1" dirty="0">
                <a:solidFill>
                  <a:schemeClr val="bg1"/>
                </a:solidFill>
              </a:rPr>
              <a:t>Посилання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332" y="1524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666750" y="2832080"/>
            <a:ext cx="3676650" cy="138499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a:link {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color: #6699CC;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}</a:t>
            </a:r>
            <a:endParaRPr lang="uk-UA" sz="2800" dirty="0">
              <a:solidFill>
                <a:schemeClr val="bg1"/>
              </a:solidFill>
            </a:endParaRPr>
          </a:p>
        </p:txBody>
      </p:sp>
      <p:sp>
        <p:nvSpPr>
          <p:cNvPr id="7" name="Прямокутник 6"/>
          <p:cNvSpPr/>
          <p:nvPr/>
        </p:nvSpPr>
        <p:spPr>
          <a:xfrm>
            <a:off x="438150" y="1447800"/>
            <a:ext cx="84994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Псевдоклас</a:t>
            </a:r>
            <a:r>
              <a:rPr lang="ru-RU" sz="2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ru-RU" sz="2400" i="1" dirty="0">
                <a:solidFill>
                  <a:srgbClr val="000000"/>
                </a:solidFill>
                <a:latin typeface="verdana" panose="020B0604030504040204" pitchFamily="34" charset="0"/>
              </a:rPr>
              <a:t>: </a:t>
            </a:r>
            <a:r>
              <a:rPr lang="ru-RU" sz="2400" i="1" dirty="0" err="1">
                <a:solidFill>
                  <a:srgbClr val="000000"/>
                </a:solidFill>
                <a:latin typeface="verdana" panose="020B0604030504040204" pitchFamily="34" charset="0"/>
              </a:rPr>
              <a:t>link</a:t>
            </a:r>
            <a:r>
              <a:rPr lang="ru-RU" sz="2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ru-RU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використовується</a:t>
            </a:r>
            <a:r>
              <a:rPr lang="ru-RU" sz="2400" dirty="0">
                <a:solidFill>
                  <a:srgbClr val="000000"/>
                </a:solidFill>
                <a:latin typeface="verdana" panose="020B0604030504040204" pitchFamily="34" charset="0"/>
              </a:rPr>
              <a:t> для </a:t>
            </a:r>
            <a:r>
              <a:rPr lang="ru-RU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посилань</a:t>
            </a:r>
            <a:r>
              <a:rPr lang="ru-RU" sz="2400" dirty="0">
                <a:solidFill>
                  <a:srgbClr val="000000"/>
                </a:solidFill>
                <a:latin typeface="verdana" panose="020B0604030504040204" pitchFamily="34" charset="0"/>
              </a:rPr>
              <a:t> на </a:t>
            </a:r>
            <a:r>
              <a:rPr lang="ru-RU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сторінки</a:t>
            </a:r>
            <a:r>
              <a:rPr lang="ru-RU" sz="24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ru-RU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які</a:t>
            </a:r>
            <a:r>
              <a:rPr lang="ru-RU" sz="2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користувач</a:t>
            </a:r>
            <a:r>
              <a:rPr lang="ru-RU" sz="2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ще</a:t>
            </a:r>
            <a:r>
              <a:rPr lang="ru-RU" sz="2400" dirty="0">
                <a:solidFill>
                  <a:srgbClr val="000000"/>
                </a:solidFill>
                <a:latin typeface="verdana" panose="020B0604030504040204" pitchFamily="34" charset="0"/>
              </a:rPr>
              <a:t> не </a:t>
            </a:r>
            <a:r>
              <a:rPr lang="ru-RU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відвідував</a:t>
            </a:r>
            <a:r>
              <a:rPr lang="ru-RU" sz="2400" dirty="0">
                <a:solidFill>
                  <a:srgbClr val="000000"/>
                </a:solidFill>
                <a:latin typeface="verdana" panose="020B0604030504040204" pitchFamily="34" charset="0"/>
              </a:rPr>
              <a:t>. </a:t>
            </a:r>
            <a:r>
              <a:rPr lang="ru-RU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У </a:t>
            </a:r>
            <a:r>
              <a:rPr lang="ru-RU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прикладі</a:t>
            </a:r>
            <a:r>
              <a:rPr lang="ru-RU" sz="2400" dirty="0">
                <a:solidFill>
                  <a:srgbClr val="000000"/>
                </a:solidFill>
                <a:latin typeface="verdana" panose="020B0604030504040204" pitchFamily="34" charset="0"/>
              </a:rPr>
              <a:t> коду </a:t>
            </a:r>
            <a:r>
              <a:rPr lang="ru-RU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невідвідані</a:t>
            </a:r>
            <a:r>
              <a:rPr lang="ru-RU" sz="2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посилання</a:t>
            </a:r>
            <a:r>
              <a:rPr lang="ru-RU" sz="2400" dirty="0">
                <a:solidFill>
                  <a:srgbClr val="000000"/>
                </a:solidFill>
                <a:latin typeface="verdana" panose="020B0604030504040204" pitchFamily="34" charset="0"/>
              </a:rPr>
              <a:t> - </a:t>
            </a:r>
            <a:r>
              <a:rPr lang="ru-RU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сині</a:t>
            </a:r>
            <a:r>
              <a:rPr lang="ru-RU" sz="2400" dirty="0">
                <a:solidFill>
                  <a:srgbClr val="000000"/>
                </a:solidFill>
                <a:latin typeface="verdana" panose="020B0604030504040204" pitchFamily="34" charset="0"/>
              </a:rPr>
              <a:t>. </a:t>
            </a:r>
            <a:endParaRPr lang="uk-UA" sz="2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242" y="4953000"/>
            <a:ext cx="7512558" cy="136717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70658" name="Picture 1" descr="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32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73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2797200" cy="781606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pPr algn="ctr"/>
            <a:r>
              <a:rPr lang="uk-UA" b="1" dirty="0">
                <a:solidFill>
                  <a:schemeClr val="bg1"/>
                </a:solidFill>
              </a:rPr>
              <a:t>Посилання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332" y="1524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438150" y="1143000"/>
            <a:ext cx="849945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 err="1" smtClean="0"/>
              <a:t>Псевдоклас</a:t>
            </a:r>
            <a:r>
              <a:rPr lang="uk-UA" sz="3200" b="1" dirty="0"/>
              <a:t>: </a:t>
            </a:r>
            <a:r>
              <a:rPr lang="en-US" sz="3200" b="1" dirty="0"/>
              <a:t>visited</a:t>
            </a:r>
          </a:p>
          <a:p>
            <a:r>
              <a:rPr lang="uk-UA" sz="3200" dirty="0" err="1"/>
              <a:t>Псевдоклас</a:t>
            </a:r>
            <a:r>
              <a:rPr lang="uk-UA" sz="3200" dirty="0"/>
              <a:t> </a:t>
            </a:r>
            <a:r>
              <a:rPr lang="uk-UA" sz="3200" i="1" dirty="0"/>
              <a:t>: </a:t>
            </a:r>
            <a:r>
              <a:rPr lang="en-US" sz="3200" i="1" dirty="0"/>
              <a:t>visited</a:t>
            </a:r>
            <a:r>
              <a:rPr lang="en-US" sz="3200" dirty="0"/>
              <a:t> </a:t>
            </a:r>
            <a:r>
              <a:rPr lang="uk-UA" sz="3200" dirty="0"/>
              <a:t>використовується для посилань на сторінки, які користувач відвідав. У прикладі коду відвідані посилання - фіолетові</a:t>
            </a:r>
            <a:r>
              <a:rPr lang="uk-UA" sz="3200" dirty="0" smtClean="0"/>
              <a:t>.</a:t>
            </a:r>
            <a:endParaRPr lang="uk-UA" sz="3200" b="1" dirty="0"/>
          </a:p>
        </p:txBody>
      </p:sp>
      <p:sp>
        <p:nvSpPr>
          <p:cNvPr id="5" name="Прямокутник 4"/>
          <p:cNvSpPr/>
          <p:nvPr/>
        </p:nvSpPr>
        <p:spPr>
          <a:xfrm>
            <a:off x="533400" y="3657600"/>
            <a:ext cx="3676650" cy="138499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a:visited {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color: #660099;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}</a:t>
            </a:r>
            <a:endParaRPr lang="uk-UA" sz="2800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5328586"/>
            <a:ext cx="7924800" cy="1224614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72706" name="Picture 1" descr="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91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74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2797200" cy="781606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pPr algn="ctr"/>
            <a:r>
              <a:rPr lang="uk-UA" b="1" dirty="0">
                <a:solidFill>
                  <a:schemeClr val="bg1"/>
                </a:solidFill>
              </a:rPr>
              <a:t>Посилання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332" y="1524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438150" y="1143000"/>
            <a:ext cx="84994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err="1"/>
              <a:t>Псевдоклас</a:t>
            </a:r>
            <a:r>
              <a:rPr lang="ru-RU" sz="3200" b="1" dirty="0"/>
              <a:t>: </a:t>
            </a:r>
            <a:r>
              <a:rPr lang="ru-RU" sz="3200" b="1" dirty="0" err="1"/>
              <a:t>active</a:t>
            </a:r>
            <a:endParaRPr lang="ru-RU" sz="3200" b="1" dirty="0"/>
          </a:p>
          <a:p>
            <a:r>
              <a:rPr lang="ru-RU" sz="3200" dirty="0" err="1"/>
              <a:t>Псевдоклас</a:t>
            </a:r>
            <a:r>
              <a:rPr lang="ru-RU" sz="3200" dirty="0"/>
              <a:t> </a:t>
            </a:r>
            <a:r>
              <a:rPr lang="ru-RU" sz="3200" i="1" dirty="0"/>
              <a:t>: </a:t>
            </a:r>
            <a:r>
              <a:rPr lang="ru-RU" sz="3200" i="1" dirty="0" err="1"/>
              <a:t>active</a:t>
            </a:r>
            <a:r>
              <a:rPr lang="ru-RU" sz="3200" dirty="0"/>
              <a:t> </a:t>
            </a:r>
            <a:r>
              <a:rPr lang="ru-RU" sz="3200" dirty="0" err="1"/>
              <a:t>використовується</a:t>
            </a:r>
            <a:r>
              <a:rPr lang="ru-RU" sz="3200" dirty="0"/>
              <a:t> для </a:t>
            </a:r>
            <a:r>
              <a:rPr lang="ru-RU" sz="3200" dirty="0" err="1"/>
              <a:t>активних</a:t>
            </a:r>
            <a:r>
              <a:rPr lang="ru-RU" sz="3200" dirty="0"/>
              <a:t> </a:t>
            </a:r>
            <a:r>
              <a:rPr lang="ru-RU" sz="3200" dirty="0" err="1"/>
              <a:t>посилань</a:t>
            </a:r>
            <a:r>
              <a:rPr lang="ru-RU" sz="3200" dirty="0"/>
              <a:t>. </a:t>
            </a:r>
            <a:br>
              <a:rPr lang="ru-RU" sz="3200" dirty="0"/>
            </a:br>
            <a:r>
              <a:rPr lang="ru-RU" sz="3200" dirty="0" smtClean="0"/>
              <a:t>У </a:t>
            </a:r>
            <a:r>
              <a:rPr lang="ru-RU" sz="3200" dirty="0" err="1"/>
              <a:t>прикладі</a:t>
            </a:r>
            <a:r>
              <a:rPr lang="ru-RU" sz="3200" dirty="0"/>
              <a:t> </a:t>
            </a:r>
            <a:r>
              <a:rPr lang="ru-RU" sz="3200" dirty="0" err="1"/>
              <a:t>активні</a:t>
            </a:r>
            <a:r>
              <a:rPr lang="ru-RU" sz="3200" dirty="0"/>
              <a:t> </a:t>
            </a:r>
            <a:r>
              <a:rPr lang="ru-RU" sz="3200" dirty="0" err="1"/>
              <a:t>посилання</a:t>
            </a:r>
            <a:r>
              <a:rPr lang="ru-RU" sz="3200" dirty="0"/>
              <a:t> </a:t>
            </a:r>
            <a:r>
              <a:rPr lang="ru-RU" sz="3200" dirty="0" err="1"/>
              <a:t>мають</a:t>
            </a:r>
            <a:r>
              <a:rPr lang="ru-RU" sz="3200" dirty="0"/>
              <a:t> </a:t>
            </a:r>
            <a:r>
              <a:rPr lang="ru-RU" sz="3200" dirty="0" err="1"/>
              <a:t>жовтий</a:t>
            </a:r>
            <a:r>
              <a:rPr lang="ru-RU" sz="3200" dirty="0"/>
              <a:t> фон. </a:t>
            </a:r>
            <a:endParaRPr lang="uk-UA" sz="3200" b="1" dirty="0"/>
          </a:p>
        </p:txBody>
      </p:sp>
      <p:sp>
        <p:nvSpPr>
          <p:cNvPr id="5" name="Прямокутник 4"/>
          <p:cNvSpPr/>
          <p:nvPr/>
        </p:nvSpPr>
        <p:spPr>
          <a:xfrm>
            <a:off x="533400" y="3657600"/>
            <a:ext cx="3676650" cy="181588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a:active {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background-color: #FFFF00;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}</a:t>
            </a:r>
            <a:endParaRPr lang="uk-UA" sz="2800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5439457"/>
            <a:ext cx="7848600" cy="1342343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73730" name="Picture 1" descr="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4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75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2797200" cy="781606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pPr algn="ctr"/>
            <a:r>
              <a:rPr lang="uk-UA" b="1" dirty="0">
                <a:solidFill>
                  <a:schemeClr val="bg1"/>
                </a:solidFill>
              </a:rPr>
              <a:t>Посилання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332" y="1524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438150" y="1143000"/>
            <a:ext cx="84994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err="1"/>
              <a:t>Псевдоклас</a:t>
            </a:r>
            <a:r>
              <a:rPr lang="ru-RU" sz="3200" b="1" dirty="0"/>
              <a:t>: </a:t>
            </a:r>
            <a:r>
              <a:rPr lang="ru-RU" sz="3200" b="1" dirty="0" err="1"/>
              <a:t>hover</a:t>
            </a:r>
            <a:endParaRPr lang="ru-RU" sz="3200" b="1" dirty="0"/>
          </a:p>
          <a:p>
            <a:r>
              <a:rPr lang="ru-RU" sz="3200" dirty="0" err="1"/>
              <a:t>Псевдоклас</a:t>
            </a:r>
            <a:r>
              <a:rPr lang="ru-RU" sz="3200" dirty="0"/>
              <a:t> </a:t>
            </a:r>
            <a:r>
              <a:rPr lang="ru-RU" sz="3200" i="1" dirty="0"/>
              <a:t>: </a:t>
            </a:r>
            <a:r>
              <a:rPr lang="ru-RU" sz="3200" i="1" dirty="0" err="1"/>
              <a:t>hover</a:t>
            </a:r>
            <a:r>
              <a:rPr lang="ru-RU" sz="3200" dirty="0"/>
              <a:t> </a:t>
            </a:r>
            <a:r>
              <a:rPr lang="ru-RU" sz="3200" dirty="0" err="1"/>
              <a:t>використовується</a:t>
            </a:r>
            <a:r>
              <a:rPr lang="ru-RU" sz="3200" dirty="0"/>
              <a:t> для </a:t>
            </a:r>
            <a:r>
              <a:rPr lang="ru-RU" sz="3200" dirty="0" err="1"/>
              <a:t>посилань</a:t>
            </a:r>
            <a:r>
              <a:rPr lang="ru-RU" sz="3200" dirty="0"/>
              <a:t>, над </a:t>
            </a:r>
            <a:r>
              <a:rPr lang="ru-RU" sz="3200" dirty="0" err="1"/>
              <a:t>якими</a:t>
            </a:r>
            <a:r>
              <a:rPr lang="ru-RU" sz="3200" dirty="0"/>
              <a:t> </a:t>
            </a:r>
            <a:r>
              <a:rPr lang="ru-RU" sz="3200" dirty="0" err="1"/>
              <a:t>знаходиться</a:t>
            </a:r>
            <a:r>
              <a:rPr lang="ru-RU" sz="3200" dirty="0"/>
              <a:t> курсор </a:t>
            </a:r>
            <a:r>
              <a:rPr lang="ru-RU" sz="3200" dirty="0" err="1"/>
              <a:t>миші</a:t>
            </a:r>
            <a:r>
              <a:rPr lang="ru-RU" sz="3200" dirty="0"/>
              <a:t>. </a:t>
            </a:r>
            <a:br>
              <a:rPr lang="ru-RU" sz="3200" dirty="0"/>
            </a:br>
            <a:r>
              <a:rPr lang="ru-RU" sz="3200" dirty="0" err="1" smtClean="0"/>
              <a:t>Це</a:t>
            </a:r>
            <a:r>
              <a:rPr lang="ru-RU" sz="3200" dirty="0" smtClean="0"/>
              <a:t> </a:t>
            </a:r>
            <a:r>
              <a:rPr lang="ru-RU" sz="3200" dirty="0" err="1"/>
              <a:t>можна</a:t>
            </a:r>
            <a:r>
              <a:rPr lang="ru-RU" sz="3200" dirty="0"/>
              <a:t> </a:t>
            </a:r>
            <a:r>
              <a:rPr lang="ru-RU" sz="3200" dirty="0" err="1"/>
              <a:t>використовувати</a:t>
            </a:r>
            <a:r>
              <a:rPr lang="ru-RU" sz="3200" dirty="0"/>
              <a:t> для </a:t>
            </a:r>
            <a:r>
              <a:rPr lang="ru-RU" sz="3200" dirty="0" err="1"/>
              <a:t>створення</a:t>
            </a:r>
            <a:r>
              <a:rPr lang="ru-RU" sz="3200" dirty="0"/>
              <a:t> </a:t>
            </a:r>
            <a:r>
              <a:rPr lang="ru-RU" sz="3200" dirty="0" err="1"/>
              <a:t>цікавих</a:t>
            </a:r>
            <a:r>
              <a:rPr lang="ru-RU" sz="3200" dirty="0"/>
              <a:t> </a:t>
            </a:r>
            <a:r>
              <a:rPr lang="ru-RU" sz="3200" dirty="0" err="1"/>
              <a:t>ефектів</a:t>
            </a:r>
            <a:r>
              <a:rPr lang="ru-RU" sz="3200" dirty="0"/>
              <a:t>. </a:t>
            </a:r>
            <a:r>
              <a:rPr lang="ru-RU" sz="3200" dirty="0" err="1"/>
              <a:t>Наприклад</a:t>
            </a:r>
            <a:r>
              <a:rPr lang="ru-RU" sz="3200" dirty="0"/>
              <a:t>, </a:t>
            </a:r>
            <a:r>
              <a:rPr lang="ru-RU" sz="3200" dirty="0" err="1"/>
              <a:t>якщо</a:t>
            </a:r>
            <a:r>
              <a:rPr lang="ru-RU" sz="3200" dirty="0"/>
              <a:t> ми </a:t>
            </a:r>
            <a:r>
              <a:rPr lang="ru-RU" sz="3200" dirty="0" err="1"/>
              <a:t>хочемо</a:t>
            </a:r>
            <a:r>
              <a:rPr lang="ru-RU" sz="3200" dirty="0"/>
              <a:t>, </a:t>
            </a:r>
            <a:r>
              <a:rPr lang="ru-RU" sz="3200" dirty="0" err="1"/>
              <a:t>щоб</a:t>
            </a:r>
            <a:r>
              <a:rPr lang="ru-RU" sz="3200" dirty="0"/>
              <a:t> </a:t>
            </a:r>
            <a:r>
              <a:rPr lang="ru-RU" sz="3200" dirty="0" err="1"/>
              <a:t>посилання</a:t>
            </a:r>
            <a:r>
              <a:rPr lang="ru-RU" sz="3200" dirty="0"/>
              <a:t> ставали </a:t>
            </a:r>
            <a:r>
              <a:rPr lang="ru-RU" sz="3200" dirty="0" err="1"/>
              <a:t>помаранчевими</a:t>
            </a:r>
            <a:r>
              <a:rPr lang="ru-RU" sz="3200" dirty="0"/>
              <a:t> і </a:t>
            </a:r>
            <a:r>
              <a:rPr lang="ru-RU" sz="3200" dirty="0" err="1"/>
              <a:t>курсивними</a:t>
            </a:r>
            <a:r>
              <a:rPr lang="ru-RU" sz="3200" dirty="0"/>
              <a:t> при </a:t>
            </a:r>
            <a:r>
              <a:rPr lang="ru-RU" sz="3200" dirty="0" err="1"/>
              <a:t>проходженні</a:t>
            </a:r>
            <a:r>
              <a:rPr lang="ru-RU" sz="3200" dirty="0"/>
              <a:t> </a:t>
            </a:r>
            <a:r>
              <a:rPr lang="ru-RU" sz="3200" dirty="0" err="1"/>
              <a:t>покажчика</a:t>
            </a:r>
            <a:r>
              <a:rPr lang="ru-RU" sz="3200" dirty="0"/>
              <a:t> над ними, то наш CSS повинен </a:t>
            </a:r>
            <a:r>
              <a:rPr lang="ru-RU" sz="3200" dirty="0" err="1"/>
              <a:t>виглядати</a:t>
            </a:r>
            <a:r>
              <a:rPr lang="ru-RU" sz="3200" dirty="0"/>
              <a:t> так: </a:t>
            </a:r>
            <a:br>
              <a:rPr lang="ru-RU" sz="3200" dirty="0"/>
            </a:br>
            <a:endParaRPr lang="uk-UA" sz="3200" b="1" dirty="0"/>
          </a:p>
        </p:txBody>
      </p:sp>
      <p:pic>
        <p:nvPicPr>
          <p:cNvPr id="74754" name="Picture 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82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76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2797200" cy="781606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pPr algn="ctr"/>
            <a:r>
              <a:rPr lang="uk-UA" b="1" dirty="0">
                <a:solidFill>
                  <a:schemeClr val="bg1"/>
                </a:solidFill>
              </a:rPr>
              <a:t>Посилання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332" y="1524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438150" y="1143000"/>
            <a:ext cx="84994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err="1"/>
              <a:t>Псевдоклас</a:t>
            </a:r>
            <a:r>
              <a:rPr lang="ru-RU" sz="3200" b="1" dirty="0"/>
              <a:t>: </a:t>
            </a:r>
            <a:r>
              <a:rPr lang="ru-RU" sz="3200" b="1" dirty="0" err="1" smtClean="0"/>
              <a:t>hover</a:t>
            </a:r>
            <a:endParaRPr lang="ru-RU" sz="3200" b="1" dirty="0"/>
          </a:p>
        </p:txBody>
      </p:sp>
      <p:sp>
        <p:nvSpPr>
          <p:cNvPr id="5" name="Прямокутник 4"/>
          <p:cNvSpPr/>
          <p:nvPr/>
        </p:nvSpPr>
        <p:spPr>
          <a:xfrm>
            <a:off x="533400" y="2057400"/>
            <a:ext cx="4572000" cy="206210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</a:rPr>
              <a:t>a:hover {</a:t>
            </a:r>
            <a:r>
              <a:rPr lang="en-US" sz="3200" dirty="0">
                <a:solidFill>
                  <a:schemeClr val="bg1"/>
                </a:solidFill>
              </a:rPr>
              <a:t/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</a:rPr>
              <a:t>color: orange;</a:t>
            </a:r>
            <a:r>
              <a:rPr lang="en-US" sz="3200" dirty="0">
                <a:solidFill>
                  <a:schemeClr val="bg1"/>
                </a:solidFill>
              </a:rPr>
              <a:t/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</a:rPr>
              <a:t>font-style: italic;</a:t>
            </a:r>
            <a:r>
              <a:rPr lang="en-US" sz="3200" dirty="0">
                <a:solidFill>
                  <a:schemeClr val="bg1"/>
                </a:solidFill>
              </a:rPr>
              <a:t/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</a:rPr>
              <a:t>}</a:t>
            </a:r>
            <a:endParaRPr lang="uk-UA" sz="3200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75" y="4495800"/>
            <a:ext cx="7515225" cy="1968273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75778" name="Picture 1" descr="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74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77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2797200" cy="781606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pPr algn="ctr"/>
            <a:r>
              <a:rPr lang="uk-UA" b="1" dirty="0">
                <a:solidFill>
                  <a:schemeClr val="bg1"/>
                </a:solidFill>
              </a:rPr>
              <a:t>Посилання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332" y="1524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438150" y="1143000"/>
            <a:ext cx="84994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/>
              <a:t>Приклад 1: Ефект при знаходженні покажчика над посиланням</a:t>
            </a:r>
          </a:p>
          <a:p>
            <a:r>
              <a:rPr lang="uk-UA" sz="3200" dirty="0"/>
              <a:t>Ми розглянемо декілька додаткових прикладів для </a:t>
            </a:r>
            <a:r>
              <a:rPr lang="uk-UA" sz="3200" dirty="0" err="1" smtClean="0"/>
              <a:t>псевдокласа</a:t>
            </a:r>
            <a:r>
              <a:rPr lang="uk-UA" sz="3200" dirty="0"/>
              <a:t> </a:t>
            </a:r>
            <a:r>
              <a:rPr lang="uk-UA" sz="3200" i="1" dirty="0"/>
              <a:t>: </a:t>
            </a:r>
            <a:r>
              <a:rPr lang="en-US" sz="3200" i="1" dirty="0"/>
              <a:t>hover</a:t>
            </a:r>
            <a:r>
              <a:rPr lang="en-US" sz="3200" dirty="0" smtClean="0"/>
              <a:t>.</a:t>
            </a:r>
            <a:endParaRPr lang="uk-UA" sz="3200" dirty="0" smtClean="0"/>
          </a:p>
          <a:p>
            <a:r>
              <a:rPr lang="uk-UA" sz="3200" b="1" dirty="0" smtClean="0"/>
              <a:t>Приклад </a:t>
            </a:r>
            <a:r>
              <a:rPr lang="uk-UA" sz="3200" b="1" dirty="0"/>
              <a:t>1</a:t>
            </a:r>
            <a:r>
              <a:rPr lang="en-US" sz="3200" b="1" dirty="0"/>
              <a:t>a: </a:t>
            </a:r>
            <a:r>
              <a:rPr lang="uk-UA" sz="3200" b="1" dirty="0"/>
              <a:t>Відстань між літерами</a:t>
            </a:r>
          </a:p>
          <a:p>
            <a:r>
              <a:rPr lang="uk-UA" sz="3200" dirty="0"/>
              <a:t>Як ви </a:t>
            </a:r>
            <a:r>
              <a:rPr lang="uk-UA" sz="3200" dirty="0" smtClean="0"/>
              <a:t>пам'ятаєте, </a:t>
            </a:r>
            <a:r>
              <a:rPr lang="uk-UA" sz="3200" dirty="0"/>
              <a:t>відстань між символами можна встановити властивістю </a:t>
            </a:r>
            <a:r>
              <a:rPr lang="en-US" sz="3200" i="1" dirty="0"/>
              <a:t>letter-spacing</a:t>
            </a:r>
            <a:r>
              <a:rPr lang="en-US" sz="3200" dirty="0"/>
              <a:t>. </a:t>
            </a:r>
            <a:r>
              <a:rPr lang="uk-UA" sz="3200" dirty="0"/>
              <a:t>Це можна застосувати для посилання: </a:t>
            </a:r>
            <a:br>
              <a:rPr lang="uk-UA" sz="3200" dirty="0"/>
            </a:br>
            <a:endParaRPr lang="ru-RU" sz="3200" b="1" dirty="0"/>
          </a:p>
        </p:txBody>
      </p:sp>
      <p:pic>
        <p:nvPicPr>
          <p:cNvPr id="76802" name="Picture 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60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78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2797200" cy="781606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pPr algn="ctr"/>
            <a:r>
              <a:rPr lang="uk-UA" b="1" dirty="0">
                <a:solidFill>
                  <a:schemeClr val="bg1"/>
                </a:solidFill>
              </a:rPr>
              <a:t>Посилання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332" y="1524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533400" y="2057400"/>
            <a:ext cx="4572000" cy="25545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a:hover {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letter-spacing: 10px;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 err="1">
                <a:solidFill>
                  <a:schemeClr val="bg1"/>
                </a:solidFill>
              </a:rPr>
              <a:t>font-weight:bold</a:t>
            </a:r>
            <a:r>
              <a:rPr lang="en-US" sz="3200" dirty="0">
                <a:solidFill>
                  <a:schemeClr val="bg1"/>
                </a:solidFill>
              </a:rPr>
              <a:t>;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 err="1">
                <a:solidFill>
                  <a:schemeClr val="bg1"/>
                </a:solidFill>
              </a:rPr>
              <a:t>color:red</a:t>
            </a:r>
            <a:r>
              <a:rPr lang="en-US" sz="3200" dirty="0">
                <a:solidFill>
                  <a:schemeClr val="bg1"/>
                </a:solidFill>
              </a:rPr>
              <a:t>;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}</a:t>
            </a:r>
            <a:endParaRPr lang="uk-UA" sz="3200" dirty="0">
              <a:solidFill>
                <a:schemeClr val="bg1"/>
              </a:solidFill>
            </a:endParaRPr>
          </a:p>
        </p:txBody>
      </p:sp>
      <p:pic>
        <p:nvPicPr>
          <p:cNvPr id="77826" name="Picture 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53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79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2797200" cy="781606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pPr algn="ctr"/>
            <a:r>
              <a:rPr lang="uk-UA" b="1" dirty="0">
                <a:solidFill>
                  <a:schemeClr val="bg1"/>
                </a:solidFill>
              </a:rPr>
              <a:t>Посилання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332" y="1524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533400" y="4074855"/>
            <a:ext cx="4572000" cy="26776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a:hover {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text-transform: uppercase;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 err="1">
                <a:solidFill>
                  <a:schemeClr val="bg1"/>
                </a:solidFill>
              </a:rPr>
              <a:t>font-weight:bold</a:t>
            </a:r>
            <a:r>
              <a:rPr lang="en-US" sz="2800" dirty="0">
                <a:solidFill>
                  <a:schemeClr val="bg1"/>
                </a:solidFill>
              </a:rPr>
              <a:t>;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 err="1">
                <a:solidFill>
                  <a:schemeClr val="bg1"/>
                </a:solidFill>
              </a:rPr>
              <a:t>color:blue</a:t>
            </a:r>
            <a:r>
              <a:rPr lang="en-US" sz="2800" dirty="0">
                <a:solidFill>
                  <a:schemeClr val="bg1"/>
                </a:solidFill>
              </a:rPr>
              <a:t>;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 err="1">
                <a:solidFill>
                  <a:schemeClr val="bg1"/>
                </a:solidFill>
              </a:rPr>
              <a:t>background-color:yellow</a:t>
            </a:r>
            <a:r>
              <a:rPr lang="en-US" sz="2800" dirty="0">
                <a:solidFill>
                  <a:schemeClr val="bg1"/>
                </a:solidFill>
              </a:rPr>
              <a:t>;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}</a:t>
            </a:r>
            <a:endParaRPr lang="uk-UA" sz="2800" dirty="0">
              <a:solidFill>
                <a:schemeClr val="bg1"/>
              </a:solidFill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533400" y="1349276"/>
            <a:ext cx="8229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800" b="1" dirty="0">
                <a:solidFill>
                  <a:srgbClr val="000000"/>
                </a:solidFill>
                <a:latin typeface="verdana" panose="020B0604030504040204" pitchFamily="34" charset="0"/>
              </a:rPr>
              <a:t>Приклад 1</a:t>
            </a:r>
            <a:r>
              <a:rPr lang="en-US" sz="2800" b="1" dirty="0">
                <a:solidFill>
                  <a:srgbClr val="000000"/>
                </a:solidFill>
                <a:latin typeface="verdana" panose="020B0604030504040204" pitchFamily="34" charset="0"/>
              </a:rPr>
              <a:t>b: UPPERCASE </a:t>
            </a:r>
            <a:r>
              <a:rPr lang="uk-UA" sz="2800" b="1" dirty="0">
                <a:solidFill>
                  <a:srgbClr val="000000"/>
                </a:solidFill>
                <a:latin typeface="verdana" panose="020B0604030504040204" pitchFamily="34" charset="0"/>
              </a:rPr>
              <a:t>і </a:t>
            </a:r>
            <a:r>
              <a:rPr lang="en-US" sz="2800" b="1" dirty="0">
                <a:solidFill>
                  <a:srgbClr val="000000"/>
                </a:solidFill>
                <a:latin typeface="verdana" panose="020B0604030504040204" pitchFamily="34" charset="0"/>
              </a:rPr>
              <a:t>lowercase</a:t>
            </a:r>
          </a:p>
          <a:p>
            <a:r>
              <a:rPr lang="uk-UA" sz="2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Ми </a:t>
            </a:r>
            <a:r>
              <a:rPr lang="uk-UA" sz="2800" dirty="0">
                <a:solidFill>
                  <a:srgbClr val="000000"/>
                </a:solidFill>
                <a:latin typeface="verdana" panose="020B0604030504040204" pitchFamily="34" charset="0"/>
              </a:rPr>
              <a:t>розглянули властивість </a:t>
            </a:r>
            <a:r>
              <a:rPr lang="en-US" sz="2800" i="1" dirty="0">
                <a:solidFill>
                  <a:srgbClr val="000000"/>
                </a:solidFill>
                <a:latin typeface="verdana" panose="020B0604030504040204" pitchFamily="34" charset="0"/>
              </a:rPr>
              <a:t>text-transform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uk-UA" sz="2800" dirty="0">
                <a:solidFill>
                  <a:srgbClr val="000000"/>
                </a:solidFill>
                <a:latin typeface="verdana" panose="020B0604030504040204" pitchFamily="34" charset="0"/>
              </a:rPr>
              <a:t>яке може перемикати символи з верхнього на нижній регістр. Це також можна використовувати для створення ефектів на посиланні: </a:t>
            </a:r>
            <a:endParaRPr lang="uk-UA" sz="2800" dirty="0"/>
          </a:p>
        </p:txBody>
      </p:sp>
      <p:pic>
        <p:nvPicPr>
          <p:cNvPr id="78850" name="Picture 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5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8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0400" y="685800"/>
            <a:ext cx="1501800" cy="914400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Вступ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8" name="Прямокутник 7"/>
          <p:cNvSpPr/>
          <p:nvPr/>
        </p:nvSpPr>
        <p:spPr>
          <a:xfrm>
            <a:off x="609600" y="2292727"/>
            <a:ext cx="8328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Для </a:t>
            </a:r>
            <a:r>
              <a:rPr lang="ru-RU" sz="3200" dirty="0" err="1" smtClean="0"/>
              <a:t>вивчення</a:t>
            </a:r>
            <a:r>
              <a:rPr lang="ru-RU" sz="3200" dirty="0" smtClean="0"/>
              <a:t> </a:t>
            </a:r>
            <a:r>
              <a:rPr lang="en-US" sz="3200" dirty="0" smtClean="0"/>
              <a:t>CSS</a:t>
            </a:r>
            <a:r>
              <a:rPr lang="ru-RU" sz="3200" dirty="0" smtClean="0"/>
              <a:t> </a:t>
            </a:r>
            <a:r>
              <a:rPr lang="ru-RU" sz="3200" dirty="0" err="1"/>
              <a:t>можна</a:t>
            </a:r>
            <a:r>
              <a:rPr lang="ru-RU" sz="3200" dirty="0"/>
              <a:t> </a:t>
            </a:r>
            <a:r>
              <a:rPr lang="ru-RU" sz="3200" dirty="0" err="1"/>
              <a:t>використовувати</a:t>
            </a:r>
            <a:r>
              <a:rPr lang="ru-RU" sz="3200" dirty="0"/>
              <a:t> будь-</a:t>
            </a:r>
            <a:r>
              <a:rPr lang="ru-RU" sz="3200" dirty="0" err="1"/>
              <a:t>який</a:t>
            </a:r>
            <a:r>
              <a:rPr lang="ru-RU" sz="3200" dirty="0"/>
              <a:t> браузер. Ми </a:t>
            </a:r>
            <a:r>
              <a:rPr lang="ru-RU" sz="3200" dirty="0" err="1"/>
              <a:t>радимо</a:t>
            </a:r>
            <a:r>
              <a:rPr lang="ru-RU" sz="3200" dirty="0"/>
              <a:t> </a:t>
            </a:r>
            <a:r>
              <a:rPr lang="ru-RU" sz="3200" dirty="0" err="1"/>
              <a:t>мати</a:t>
            </a:r>
            <a:r>
              <a:rPr lang="ru-RU" sz="3200" dirty="0"/>
              <a:t> </a:t>
            </a:r>
            <a:r>
              <a:rPr lang="ru-RU" sz="3200" dirty="0" err="1"/>
              <a:t>новітню</a:t>
            </a:r>
            <a:r>
              <a:rPr lang="ru-RU" sz="3200" dirty="0"/>
              <a:t> </a:t>
            </a:r>
            <a:r>
              <a:rPr lang="ru-RU" sz="3200" dirty="0" err="1"/>
              <a:t>версію</a:t>
            </a:r>
            <a:r>
              <a:rPr lang="ru-RU" sz="3200" dirty="0"/>
              <a:t> браузера. </a:t>
            </a:r>
          </a:p>
          <a:p>
            <a:endParaRPr lang="ru-RU" sz="3200" dirty="0"/>
          </a:p>
          <a:p>
            <a:pPr algn="ctr"/>
            <a:r>
              <a:rPr lang="ru-RU" sz="3200" dirty="0"/>
              <a:t>Браузер і </a:t>
            </a:r>
            <a:r>
              <a:rPr lang="ru-RU" sz="3200" dirty="0" err="1"/>
              <a:t>простий</a:t>
            </a:r>
            <a:r>
              <a:rPr lang="ru-RU" sz="3200" dirty="0"/>
              <a:t> </a:t>
            </a:r>
            <a:r>
              <a:rPr lang="ru-RU" sz="3200" dirty="0" err="1"/>
              <a:t>текстовий</a:t>
            </a:r>
            <a:r>
              <a:rPr lang="ru-RU" sz="3200" dirty="0"/>
              <a:t> редактор - ось все, </a:t>
            </a:r>
            <a:r>
              <a:rPr lang="ru-RU" sz="3200" dirty="0" err="1"/>
              <a:t>що</a:t>
            </a:r>
            <a:r>
              <a:rPr lang="ru-RU" sz="3200" dirty="0"/>
              <a:t> вам </a:t>
            </a:r>
            <a:r>
              <a:rPr lang="ru-RU" sz="3200" dirty="0" err="1" smtClean="0"/>
              <a:t>необхідно</a:t>
            </a:r>
            <a:r>
              <a:rPr lang="ru-RU" sz="3200" dirty="0" smtClean="0"/>
              <a:t>, а </a:t>
            </a:r>
            <a:r>
              <a:rPr lang="ru-RU" sz="3200" dirty="0" err="1" smtClean="0"/>
              <a:t>ще</a:t>
            </a:r>
            <a:r>
              <a:rPr lang="ru-RU" sz="3200" dirty="0" smtClean="0"/>
              <a:t>…..</a:t>
            </a:r>
          </a:p>
          <a:p>
            <a:pPr algn="ctr"/>
            <a:endParaRPr lang="ru-RU" sz="3200" dirty="0" smtClean="0"/>
          </a:p>
          <a:p>
            <a:pPr algn="ctr"/>
            <a:r>
              <a:rPr lang="ru-RU" sz="3200" b="1" dirty="0" smtClean="0"/>
              <a:t>ВАШЕ БАЖАННЯ і </a:t>
            </a:r>
            <a:r>
              <a:rPr lang="ru-RU" sz="3200" b="1" dirty="0" err="1" smtClean="0"/>
              <a:t>наполегливість</a:t>
            </a:r>
            <a:r>
              <a:rPr lang="ru-RU" sz="3200" b="1" dirty="0" smtClean="0"/>
              <a:t> :)</a:t>
            </a:r>
            <a:endParaRPr lang="ru-RU" sz="32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381000"/>
            <a:ext cx="2024268" cy="137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3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80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2797200" cy="781606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pPr algn="ctr"/>
            <a:r>
              <a:rPr lang="uk-UA" b="1" dirty="0">
                <a:solidFill>
                  <a:schemeClr val="bg1"/>
                </a:solidFill>
              </a:rPr>
              <a:t>Посилання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332" y="1524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533400" y="1349276"/>
            <a:ext cx="8229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/>
              <a:t>Приклад 2: Видалення підкреслення посилань</a:t>
            </a:r>
          </a:p>
          <a:p>
            <a:pPr algn="just"/>
            <a:r>
              <a:rPr lang="uk-UA" sz="2800" dirty="0"/>
              <a:t>Звичайне питання - як видалити підкреслення посилань? </a:t>
            </a:r>
            <a:endParaRPr lang="uk-UA" sz="2800" dirty="0" smtClean="0"/>
          </a:p>
          <a:p>
            <a:endParaRPr lang="uk-UA" sz="2800" dirty="0"/>
          </a:p>
          <a:p>
            <a:pPr algn="just"/>
            <a:r>
              <a:rPr lang="uk-UA" sz="2800" dirty="0"/>
              <a:t/>
            </a:r>
            <a:br>
              <a:rPr lang="uk-UA" sz="2800" dirty="0"/>
            </a:br>
            <a:r>
              <a:rPr lang="uk-UA" sz="2800" dirty="0" smtClean="0"/>
              <a:t>	</a:t>
            </a:r>
            <a:r>
              <a:rPr lang="uk-UA" sz="2800" b="1" dirty="0" smtClean="0"/>
              <a:t>Ви </a:t>
            </a:r>
            <a:r>
              <a:rPr lang="uk-UA" sz="2800" b="1" dirty="0"/>
              <a:t>повинні точно визначити, чи потрібно прибрати підкреслення посилань, так як це може значно знизити використання вашого </a:t>
            </a:r>
            <a:r>
              <a:rPr lang="en-US" sz="2800" b="1" dirty="0"/>
              <a:t>web-</a:t>
            </a:r>
            <a:r>
              <a:rPr lang="uk-UA" sz="2800" b="1" dirty="0"/>
              <a:t>сайту</a:t>
            </a:r>
            <a:r>
              <a:rPr lang="uk-UA" sz="2800" dirty="0"/>
              <a:t>. </a:t>
            </a:r>
          </a:p>
        </p:txBody>
      </p:sp>
      <p:pic>
        <p:nvPicPr>
          <p:cNvPr id="79874" name="Picture 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12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81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2797200" cy="781606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pPr algn="ctr"/>
            <a:r>
              <a:rPr lang="uk-UA" b="1" dirty="0">
                <a:solidFill>
                  <a:schemeClr val="bg1"/>
                </a:solidFill>
              </a:rPr>
              <a:t>Посилання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332" y="1524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533400" y="1349276"/>
            <a:ext cx="8229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/>
              <a:t>Приклад 2: Видалення підкреслення посилань</a:t>
            </a:r>
          </a:p>
          <a:p>
            <a:r>
              <a:rPr lang="uk-UA" sz="2800" dirty="0" smtClean="0"/>
              <a:t>Люди </a:t>
            </a:r>
            <a:r>
              <a:rPr lang="uk-UA" sz="2800" dirty="0"/>
              <a:t>звикли бачити на </a:t>
            </a:r>
            <a:r>
              <a:rPr lang="en-US" sz="2800" dirty="0"/>
              <a:t>web-</a:t>
            </a:r>
            <a:r>
              <a:rPr lang="uk-UA" sz="2800" dirty="0"/>
              <a:t>сторінках сині підкреслені посилання і знають, що за ним потрібно клацати. </a:t>
            </a:r>
            <a:r>
              <a:rPr lang="uk-UA" sz="2800" dirty="0" smtClean="0"/>
              <a:t>Якщо </a:t>
            </a:r>
            <a:r>
              <a:rPr lang="uk-UA" sz="2800" dirty="0"/>
              <a:t>ви </a:t>
            </a:r>
            <a:r>
              <a:rPr lang="uk-UA" sz="2800" dirty="0" err="1"/>
              <a:t>приберете</a:t>
            </a:r>
            <a:r>
              <a:rPr lang="uk-UA" sz="2800" dirty="0"/>
              <a:t> підкреслення і зміните колір посилань, досить імовірно, що це збентежить користувачів і вони не отримають доступу до всього вмісту вашого сайту. </a:t>
            </a:r>
            <a:br>
              <a:rPr lang="uk-UA" sz="2800" dirty="0"/>
            </a:br>
            <a:endParaRPr lang="uk-UA" sz="2800" dirty="0"/>
          </a:p>
        </p:txBody>
      </p:sp>
      <p:pic>
        <p:nvPicPr>
          <p:cNvPr id="80898" name="Picture 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8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82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2797200" cy="781606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pPr algn="ctr"/>
            <a:r>
              <a:rPr lang="uk-UA" b="1" dirty="0">
                <a:solidFill>
                  <a:schemeClr val="bg1"/>
                </a:solidFill>
              </a:rPr>
              <a:t>Посилання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332" y="1524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533400" y="4074855"/>
            <a:ext cx="4572000" cy="138499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 {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 err="1">
                <a:solidFill>
                  <a:schemeClr val="bg1"/>
                </a:solidFill>
              </a:rPr>
              <a:t>text-decoration:none</a:t>
            </a:r>
            <a:r>
              <a:rPr lang="en-US" sz="2800" dirty="0">
                <a:solidFill>
                  <a:schemeClr val="bg1"/>
                </a:solidFill>
              </a:rPr>
              <a:t>;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}</a:t>
            </a:r>
            <a:endParaRPr lang="uk-UA" sz="2800" dirty="0">
              <a:solidFill>
                <a:schemeClr val="bg1"/>
              </a:solidFill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533400" y="1349276"/>
            <a:ext cx="8229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/>
              <a:t>Приклад 2: Видалення підкреслення посилань</a:t>
            </a:r>
          </a:p>
          <a:p>
            <a:r>
              <a:rPr lang="uk-UA" sz="2800" dirty="0" smtClean="0"/>
              <a:t>Взагалі-то </a:t>
            </a:r>
            <a:r>
              <a:rPr lang="uk-UA" sz="2800" dirty="0"/>
              <a:t>видалити підкреслення посилань дуже просто. Як ви, можливо, </a:t>
            </a:r>
            <a:r>
              <a:rPr lang="uk-UA" sz="2800" dirty="0" smtClean="0"/>
              <a:t>пам'ятаєте, </a:t>
            </a:r>
            <a:r>
              <a:rPr lang="uk-UA" sz="2800" dirty="0"/>
              <a:t>властивість </a:t>
            </a:r>
            <a:r>
              <a:rPr lang="en-US" sz="2800" i="1" dirty="0"/>
              <a:t>text-decoration</a:t>
            </a:r>
            <a:r>
              <a:rPr lang="en-US" sz="2800" dirty="0"/>
              <a:t> </a:t>
            </a:r>
            <a:r>
              <a:rPr lang="uk-UA" sz="2800" dirty="0"/>
              <a:t>можна використовувати для визначення підкреслення тексту. Для видалення підкреслення просто встановіть в </a:t>
            </a:r>
            <a:r>
              <a:rPr lang="en-US" sz="2800" i="1" dirty="0"/>
              <a:t>text-decoration</a:t>
            </a:r>
            <a:r>
              <a:rPr lang="en-US" sz="2800" dirty="0"/>
              <a:t> </a:t>
            </a:r>
            <a:r>
              <a:rPr lang="uk-UA" sz="2800" dirty="0"/>
              <a:t>значення </a:t>
            </a:r>
            <a:r>
              <a:rPr lang="en-US" sz="2800" u="sng" dirty="0"/>
              <a:t>none</a:t>
            </a:r>
            <a:r>
              <a:rPr lang="en-US" sz="2800" dirty="0"/>
              <a:t>. </a:t>
            </a:r>
            <a:endParaRPr lang="uk-UA" sz="2800" dirty="0"/>
          </a:p>
        </p:txBody>
      </p:sp>
      <p:pic>
        <p:nvPicPr>
          <p:cNvPr id="81922" name="Picture 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80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83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4092600" cy="781606"/>
          </a:xfrm>
          <a:solidFill>
            <a:schemeClr val="accent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pPr algn="ctr"/>
            <a:r>
              <a:rPr lang="uk-UA" dirty="0" smtClean="0">
                <a:solidFill>
                  <a:schemeClr val="bg1"/>
                </a:solidFill>
              </a:rPr>
              <a:t>Види селекторів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332" y="1524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708000" y="2858740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uk-UA" sz="3200" b="1" dirty="0" smtClean="0"/>
              <a:t>Селектори типу.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uk-UA" sz="3200" b="1" dirty="0" smtClean="0"/>
              <a:t>Селектори класу.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uk-UA" sz="3200" b="1" dirty="0" smtClean="0"/>
              <a:t>Селектори </a:t>
            </a:r>
            <a:r>
              <a:rPr lang="en-US" sz="3200" b="1" dirty="0" smtClean="0"/>
              <a:t>id</a:t>
            </a:r>
            <a:r>
              <a:rPr lang="uk-UA" sz="3200" b="1" dirty="0" smtClean="0"/>
              <a:t> (ідентифікатори).</a:t>
            </a:r>
          </a:p>
        </p:txBody>
      </p:sp>
      <p:pic>
        <p:nvPicPr>
          <p:cNvPr id="81922" name="Picture 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79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84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4092600" cy="781606"/>
          </a:xfrm>
          <a:solidFill>
            <a:schemeClr val="accent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pPr algn="ctr"/>
            <a:r>
              <a:rPr lang="uk-UA" dirty="0" smtClean="0">
                <a:solidFill>
                  <a:schemeClr val="bg1"/>
                </a:solidFill>
              </a:rPr>
              <a:t>Селектор типу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332" y="1524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22" name="Picture 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кутник 7"/>
          <p:cNvSpPr/>
          <p:nvPr/>
        </p:nvSpPr>
        <p:spPr>
          <a:xfrm>
            <a:off x="438150" y="1305342"/>
            <a:ext cx="849945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/>
              <a:t>Задавати </a:t>
            </a:r>
            <a:r>
              <a:rPr lang="uk-UA" sz="2400" dirty="0" smtClean="0"/>
              <a:t>атрибут </a:t>
            </a:r>
            <a:r>
              <a:rPr lang="en-US" sz="2400" dirty="0" smtClean="0">
                <a:solidFill>
                  <a:srgbClr val="FF0000"/>
                </a:solidFill>
              </a:rPr>
              <a:t>style</a:t>
            </a:r>
            <a:r>
              <a:rPr lang="en-US" sz="2400" dirty="0" smtClean="0"/>
              <a:t> </a:t>
            </a:r>
            <a:r>
              <a:rPr lang="uk-UA" sz="2400" dirty="0" smtClean="0"/>
              <a:t> </a:t>
            </a:r>
            <a:r>
              <a:rPr lang="uk-UA" sz="2400" dirty="0"/>
              <a:t>для кожного </a:t>
            </a:r>
            <a:r>
              <a:rPr lang="uk-UA" sz="2400" dirty="0" err="1"/>
              <a:t>тега</a:t>
            </a:r>
            <a:r>
              <a:rPr lang="uk-UA" sz="2400" dirty="0"/>
              <a:t> незручно і довго. Особливо, якщо той же результат можна отримати за допомогою єдиного CSS-правила, в якому використовується селектор для </a:t>
            </a:r>
            <a:r>
              <a:rPr lang="uk-UA" sz="2400" dirty="0" err="1"/>
              <a:t>тега</a:t>
            </a:r>
            <a:r>
              <a:rPr lang="uk-UA" sz="2400" dirty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li</a:t>
            </a:r>
            <a:r>
              <a:rPr lang="uk-UA" sz="2400" dirty="0" smtClean="0"/>
              <a:t>.</a:t>
            </a:r>
            <a:endParaRPr lang="uk-UA" sz="2400" dirty="0"/>
          </a:p>
          <a:p>
            <a:endParaRPr lang="uk-UA" sz="2400" dirty="0"/>
          </a:p>
          <a:p>
            <a:r>
              <a:rPr lang="uk-UA" sz="2400" dirty="0"/>
              <a:t>За допомогою </a:t>
            </a:r>
            <a:r>
              <a:rPr lang="uk-UA" sz="2400" dirty="0" smtClean="0"/>
              <a:t>селектора типу (по назві </a:t>
            </a:r>
            <a:r>
              <a:rPr lang="uk-UA" sz="2400" dirty="0" err="1" smtClean="0"/>
              <a:t>тега</a:t>
            </a:r>
            <a:r>
              <a:rPr lang="uk-UA" sz="2400" dirty="0" smtClean="0"/>
              <a:t>) можна </a:t>
            </a:r>
            <a:r>
              <a:rPr lang="uk-UA" sz="2400" dirty="0"/>
              <a:t>задати стилі для всіх елементів списку, зображень, абзаців і так далі. Ці селектори містять ім'я </a:t>
            </a:r>
            <a:r>
              <a:rPr lang="uk-UA" sz="2400" dirty="0" err="1"/>
              <a:t>тега</a:t>
            </a:r>
            <a:r>
              <a:rPr lang="uk-UA" sz="2400" dirty="0"/>
              <a:t> без символів &lt;і&gt;. наприклад</a:t>
            </a:r>
            <a:r>
              <a:rPr lang="uk-UA" sz="2400" dirty="0" smtClean="0"/>
              <a:t>:</a:t>
            </a:r>
            <a:endParaRPr lang="uk-UA" sz="2400" dirty="0"/>
          </a:p>
        </p:txBody>
      </p:sp>
      <p:sp>
        <p:nvSpPr>
          <p:cNvPr id="12" name="Прямокутник 11"/>
          <p:cNvSpPr/>
          <p:nvPr/>
        </p:nvSpPr>
        <p:spPr>
          <a:xfrm>
            <a:off x="2590800" y="4648200"/>
            <a:ext cx="4572000" cy="181588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ru-RU" sz="2800" dirty="0" err="1">
                <a:solidFill>
                  <a:schemeClr val="bg1"/>
                </a:solidFill>
              </a:rPr>
              <a:t>li</a:t>
            </a:r>
            <a:r>
              <a:rPr lang="ru-RU" sz="2800" dirty="0">
                <a:solidFill>
                  <a:schemeClr val="bg1"/>
                </a:solidFill>
              </a:rPr>
              <a:t> {</a:t>
            </a:r>
          </a:p>
          <a:p>
            <a:r>
              <a:rPr lang="ru-RU" sz="2800" dirty="0">
                <a:solidFill>
                  <a:schemeClr val="bg1"/>
                </a:solidFill>
              </a:rPr>
              <a:t>   / * </a:t>
            </a:r>
            <a:r>
              <a:rPr lang="ru-RU" sz="2800" dirty="0" err="1">
                <a:solidFill>
                  <a:schemeClr val="bg1"/>
                </a:solidFill>
              </a:rPr>
              <a:t>Стилі</a:t>
            </a:r>
            <a:r>
              <a:rPr lang="ru-RU" sz="2800" dirty="0">
                <a:solidFill>
                  <a:schemeClr val="bg1"/>
                </a:solidFill>
              </a:rPr>
              <a:t> для </a:t>
            </a:r>
            <a:r>
              <a:rPr lang="ru-RU" sz="2800" dirty="0" err="1">
                <a:solidFill>
                  <a:schemeClr val="bg1"/>
                </a:solidFill>
              </a:rPr>
              <a:t>елементів</a:t>
            </a:r>
            <a:r>
              <a:rPr lang="ru-RU" sz="2800" dirty="0">
                <a:solidFill>
                  <a:schemeClr val="bg1"/>
                </a:solidFill>
              </a:rPr>
              <a:t> списку * /</a:t>
            </a:r>
          </a:p>
          <a:p>
            <a:r>
              <a:rPr lang="ru-RU" sz="2800" dirty="0">
                <a:solidFill>
                  <a:schemeClr val="bg1"/>
                </a:solidFill>
              </a:rPr>
              <a:t>}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97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85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4092600" cy="781606"/>
          </a:xfrm>
          <a:solidFill>
            <a:schemeClr val="accent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pPr algn="ctr"/>
            <a:r>
              <a:rPr lang="uk-UA" dirty="0" smtClean="0">
                <a:solidFill>
                  <a:schemeClr val="bg1"/>
                </a:solidFill>
              </a:rPr>
              <a:t>Селектор класу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332" y="1524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22" name="Picture 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кутник 7"/>
          <p:cNvSpPr/>
          <p:nvPr/>
        </p:nvSpPr>
        <p:spPr>
          <a:xfrm>
            <a:off x="438150" y="1305342"/>
            <a:ext cx="84994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 smtClean="0"/>
              <a:t>Клас </a:t>
            </a:r>
            <a:r>
              <a:rPr lang="uk-UA" sz="2400" dirty="0"/>
              <a:t>- це один з атрибутів тегів. Виглядає він ось так:</a:t>
            </a:r>
          </a:p>
          <a:p>
            <a:endParaRPr lang="uk-UA" sz="2400" dirty="0"/>
          </a:p>
          <a:p>
            <a:endParaRPr lang="uk-UA" sz="2400" dirty="0" smtClean="0"/>
          </a:p>
          <a:p>
            <a:r>
              <a:rPr lang="uk-UA" sz="2400" dirty="0" smtClean="0"/>
              <a:t>Цей </a:t>
            </a:r>
            <a:r>
              <a:rPr lang="uk-UA" sz="2400" dirty="0"/>
              <a:t>атрибут особливий, так як в </a:t>
            </a:r>
            <a:r>
              <a:rPr lang="en-US" sz="2400" dirty="0"/>
              <a:t>CSS </a:t>
            </a:r>
            <a:r>
              <a:rPr lang="uk-UA" sz="2400" dirty="0"/>
              <a:t>існує можливість вибирати елементи по класу. Робиться це за допомогою такого селектора: </a:t>
            </a:r>
            <a:r>
              <a:rPr lang="uk-UA" sz="2400" b="1" dirty="0"/>
              <a:t>.</a:t>
            </a:r>
            <a:r>
              <a:rPr lang="uk-UA" sz="2400" b="1" dirty="0" err="1" smtClean="0"/>
              <a:t>ім</a:t>
            </a:r>
            <a:r>
              <a:rPr lang="en-US" sz="2400" b="1" dirty="0" smtClean="0"/>
              <a:t>’</a:t>
            </a:r>
            <a:r>
              <a:rPr lang="uk-UA" sz="2400" b="1" dirty="0" err="1" smtClean="0"/>
              <a:t>я_класа</a:t>
            </a:r>
            <a:r>
              <a:rPr lang="uk-UA" sz="2400" b="1" dirty="0"/>
              <a:t>.</a:t>
            </a:r>
            <a:r>
              <a:rPr lang="uk-UA" sz="2400" dirty="0"/>
              <a:t> наприклад:</a:t>
            </a:r>
          </a:p>
          <a:p>
            <a:endParaRPr lang="uk-UA" sz="2400" dirty="0"/>
          </a:p>
          <a:p>
            <a:endParaRPr lang="uk-UA" sz="2400" dirty="0"/>
          </a:p>
          <a:p>
            <a:endParaRPr lang="uk-UA" sz="2400" dirty="0" smtClean="0"/>
          </a:p>
          <a:p>
            <a:endParaRPr lang="uk-UA" sz="2400" dirty="0"/>
          </a:p>
          <a:p>
            <a:endParaRPr lang="uk-UA" sz="2400" dirty="0" smtClean="0"/>
          </a:p>
          <a:p>
            <a:r>
              <a:rPr lang="uk-UA" sz="2400" dirty="0" smtClean="0"/>
              <a:t> Імена </a:t>
            </a:r>
            <a:r>
              <a:rPr lang="uk-UA" sz="2400" dirty="0"/>
              <a:t>класів можуть складатися з латинських символів, цифр і знаків - і _. Ім'я класу має починатися з літери.</a:t>
            </a:r>
          </a:p>
        </p:txBody>
      </p:sp>
      <p:sp>
        <p:nvSpPr>
          <p:cNvPr id="12" name="Прямокутник 11"/>
          <p:cNvSpPr/>
          <p:nvPr/>
        </p:nvSpPr>
        <p:spPr>
          <a:xfrm>
            <a:off x="1676400" y="1901538"/>
            <a:ext cx="4572000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&lt;li class="first"&gt;&lt;/li&gt;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1" name="Прямокутник 10"/>
          <p:cNvSpPr/>
          <p:nvPr/>
        </p:nvSpPr>
        <p:spPr>
          <a:xfrm>
            <a:off x="1524000" y="3693937"/>
            <a:ext cx="4572000" cy="138499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.</a:t>
            </a:r>
            <a:r>
              <a:rPr lang="ru-RU" sz="2800" dirty="0" err="1">
                <a:solidFill>
                  <a:schemeClr val="bg1"/>
                </a:solidFill>
              </a:rPr>
              <a:t>first</a:t>
            </a:r>
            <a:r>
              <a:rPr lang="ru-RU" sz="2800" dirty="0">
                <a:solidFill>
                  <a:schemeClr val="bg1"/>
                </a:solidFill>
              </a:rPr>
              <a:t> {</a:t>
            </a:r>
          </a:p>
          <a:p>
            <a:r>
              <a:rPr lang="ru-RU" sz="2800" dirty="0">
                <a:solidFill>
                  <a:schemeClr val="bg1"/>
                </a:solidFill>
              </a:rPr>
              <a:t>  /* </a:t>
            </a:r>
            <a:r>
              <a:rPr lang="ru-RU" sz="2800" dirty="0" err="1" smtClean="0">
                <a:solidFill>
                  <a:schemeClr val="bg1"/>
                </a:solidFill>
              </a:rPr>
              <a:t>стилі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для </a:t>
            </a:r>
            <a:r>
              <a:rPr lang="ru-RU" sz="2800" dirty="0" err="1" smtClean="0">
                <a:solidFill>
                  <a:schemeClr val="bg1"/>
                </a:solidFill>
              </a:rPr>
              <a:t>класа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first</a:t>
            </a:r>
            <a:r>
              <a:rPr lang="ru-RU" sz="2800" dirty="0">
                <a:solidFill>
                  <a:schemeClr val="bg1"/>
                </a:solidFill>
              </a:rPr>
              <a:t> */</a:t>
            </a:r>
          </a:p>
          <a:p>
            <a:r>
              <a:rPr lang="ru-RU" sz="2800" dirty="0">
                <a:solidFill>
                  <a:schemeClr val="bg1"/>
                </a:solidFill>
              </a:rPr>
              <a:t>}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5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86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4092600" cy="781606"/>
          </a:xfrm>
          <a:solidFill>
            <a:schemeClr val="accent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pPr algn="ctr"/>
            <a:r>
              <a:rPr lang="uk-UA" dirty="0" smtClean="0">
                <a:solidFill>
                  <a:schemeClr val="bg1"/>
                </a:solidFill>
              </a:rPr>
              <a:t>Селектор</a:t>
            </a:r>
            <a:r>
              <a:rPr lang="en-US" dirty="0" smtClean="0">
                <a:solidFill>
                  <a:schemeClr val="bg1"/>
                </a:solidFill>
              </a:rPr>
              <a:t> id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332" y="1524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22" name="Picture 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кутник 7"/>
          <p:cNvSpPr/>
          <p:nvPr/>
        </p:nvSpPr>
        <p:spPr>
          <a:xfrm>
            <a:off x="438150" y="1305342"/>
            <a:ext cx="849945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/>
              <a:t>Існує ще один </a:t>
            </a:r>
            <a:r>
              <a:rPr lang="en-US" sz="2400" dirty="0"/>
              <a:t>HTML-</a:t>
            </a:r>
            <a:r>
              <a:rPr lang="uk-UA" sz="2400" dirty="0"/>
              <a:t>атрибут, для якого існує спеціальний селектор. Цей атрибут </a:t>
            </a:r>
            <a:r>
              <a:rPr lang="en-US" sz="2400" dirty="0"/>
              <a:t>ID (</a:t>
            </a:r>
            <a:r>
              <a:rPr lang="uk-UA" sz="2400" dirty="0"/>
              <a:t>ідентифікатор), а селектор записується за допомогою символу #, наприклад, </a:t>
            </a:r>
            <a:r>
              <a:rPr lang="en-US" sz="2400" dirty="0">
                <a:solidFill>
                  <a:srgbClr val="FF0000"/>
                </a:solidFill>
              </a:rPr>
              <a:t>#some-id</a:t>
            </a:r>
            <a:r>
              <a:rPr lang="uk-UA" sz="2400" dirty="0" smtClean="0"/>
              <a:t>.</a:t>
            </a:r>
            <a:endParaRPr lang="uk-UA" sz="2400" dirty="0"/>
          </a:p>
          <a:p>
            <a:endParaRPr lang="uk-UA" sz="2400" dirty="0"/>
          </a:p>
          <a:p>
            <a:r>
              <a:rPr lang="uk-UA" sz="2400" dirty="0"/>
              <a:t>На значення </a:t>
            </a:r>
            <a:r>
              <a:rPr lang="en-US" sz="2400" dirty="0"/>
              <a:t>ID </a:t>
            </a:r>
            <a:r>
              <a:rPr lang="uk-UA" sz="2400" dirty="0"/>
              <a:t>поширюються ті ж обмеження, що і на ім'я класу. </a:t>
            </a:r>
            <a:endParaRPr lang="uk-UA" sz="2400" dirty="0" smtClean="0"/>
          </a:p>
          <a:p>
            <a:pPr algn="ctr"/>
            <a:r>
              <a:rPr lang="uk-UA" sz="3200" b="1" dirty="0" smtClean="0">
                <a:solidFill>
                  <a:srgbClr val="0033CC"/>
                </a:solidFill>
              </a:rPr>
              <a:t>Ідентифікатор </a:t>
            </a:r>
            <a:r>
              <a:rPr lang="uk-UA" sz="3200" b="1" dirty="0">
                <a:solidFill>
                  <a:srgbClr val="0033CC"/>
                </a:solidFill>
              </a:rPr>
              <a:t>повинен бути унікальним на сторінці</a:t>
            </a:r>
            <a:r>
              <a:rPr lang="uk-UA" sz="3200" b="1" dirty="0" smtClean="0">
                <a:solidFill>
                  <a:srgbClr val="0033CC"/>
                </a:solidFill>
              </a:rPr>
              <a:t>.</a:t>
            </a:r>
            <a:endParaRPr lang="uk-UA" sz="3200" b="1" dirty="0">
              <a:solidFill>
                <a:srgbClr val="0033CC"/>
              </a:solidFill>
            </a:endParaRPr>
          </a:p>
        </p:txBody>
      </p:sp>
      <p:sp>
        <p:nvSpPr>
          <p:cNvPr id="12" name="Прямокутник 11"/>
          <p:cNvSpPr/>
          <p:nvPr/>
        </p:nvSpPr>
        <p:spPr>
          <a:xfrm>
            <a:off x="438150" y="4737318"/>
            <a:ext cx="8324850" cy="95410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800" dirty="0" err="1">
                <a:solidFill>
                  <a:schemeClr val="bg1"/>
                </a:solidFill>
              </a:rPr>
              <a:t>Використання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селектора </a:t>
            </a:r>
            <a:r>
              <a:rPr lang="ru-RU" sz="2800" dirty="0">
                <a:solidFill>
                  <a:schemeClr val="bg1"/>
                </a:solidFill>
              </a:rPr>
              <a:t>по ID при </a:t>
            </a:r>
            <a:r>
              <a:rPr lang="ru-RU" sz="2800" dirty="0" err="1">
                <a:solidFill>
                  <a:schemeClr val="bg1"/>
                </a:solidFill>
              </a:rPr>
              <a:t>оформленні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вважається</a:t>
            </a:r>
            <a:r>
              <a:rPr lang="ru-RU" sz="2800" dirty="0">
                <a:solidFill>
                  <a:schemeClr val="bg1"/>
                </a:solidFill>
              </a:rPr>
              <a:t> поганою практикою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32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87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2797200" cy="781606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algn="ctr"/>
            <a:r>
              <a:rPr lang="uk-UA" dirty="0" smtClean="0">
                <a:solidFill>
                  <a:schemeClr val="bg1"/>
                </a:solidFill>
              </a:rPr>
              <a:t>Завдання 1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332" y="1524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22" name="Picture 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кутник 6"/>
          <p:cNvSpPr/>
          <p:nvPr/>
        </p:nvSpPr>
        <p:spPr>
          <a:xfrm>
            <a:off x="230188" y="1600200"/>
            <a:ext cx="85328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/>
              <a:t>Оформлення тексту за допомогою </a:t>
            </a:r>
            <a:r>
              <a:rPr lang="en-US" sz="2800" b="1" dirty="0"/>
              <a:t>CSS.</a:t>
            </a:r>
          </a:p>
          <a:p>
            <a:r>
              <a:rPr lang="uk-UA" sz="2800" dirty="0"/>
              <a:t>Оформіть текст, як показано на рисунку, при умові, що розмір всього тексту - 5</a:t>
            </a:r>
            <a:r>
              <a:rPr lang="en-US" sz="2800" dirty="0" err="1"/>
              <a:t>em</a:t>
            </a:r>
            <a:r>
              <a:rPr lang="en-US" sz="2800" dirty="0"/>
              <a:t>. </a:t>
            </a:r>
            <a:r>
              <a:rPr lang="uk-UA" sz="2800" dirty="0"/>
              <a:t>Використайте: </a:t>
            </a:r>
            <a:r>
              <a:rPr lang="en-US" sz="2800" dirty="0"/>
              <a:t>font-size, font-family, letter-spacing, vertical-</a:t>
            </a:r>
            <a:r>
              <a:rPr lang="en-US" sz="2800" dirty="0" err="1"/>
              <a:t>aligan</a:t>
            </a:r>
            <a:r>
              <a:rPr lang="en-US" sz="2800" dirty="0"/>
              <a:t>. </a:t>
            </a:r>
          </a:p>
          <a:p>
            <a:r>
              <a:rPr lang="uk-UA" sz="2800" dirty="0"/>
              <a:t>Використайте стиль заголовку.</a:t>
            </a:r>
          </a:p>
        </p:txBody>
      </p:sp>
      <p:pic>
        <p:nvPicPr>
          <p:cNvPr id="10" name="Рисунок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4191000"/>
            <a:ext cx="5553075" cy="1919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359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88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2797200" cy="781606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algn="ctr"/>
            <a:r>
              <a:rPr lang="uk-UA" dirty="0" smtClean="0">
                <a:solidFill>
                  <a:schemeClr val="bg1"/>
                </a:solidFill>
              </a:rPr>
              <a:t>Завдання 2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332" y="1524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22" name="Picture 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кутник 6"/>
          <p:cNvSpPr/>
          <p:nvPr/>
        </p:nvSpPr>
        <p:spPr>
          <a:xfrm>
            <a:off x="230188" y="1600200"/>
            <a:ext cx="85328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err="1"/>
              <a:t>Нижній</a:t>
            </a:r>
            <a:r>
              <a:rPr lang="ru-RU" sz="2800" b="1" dirty="0"/>
              <a:t> та </a:t>
            </a:r>
            <a:r>
              <a:rPr lang="ru-RU" sz="2800" b="1" dirty="0" err="1"/>
              <a:t>верхній</a:t>
            </a:r>
            <a:r>
              <a:rPr lang="ru-RU" sz="2800" b="1" dirty="0"/>
              <a:t> </a:t>
            </a:r>
            <a:r>
              <a:rPr lang="ru-RU" sz="2800" b="1" dirty="0" err="1"/>
              <a:t>Індекси</a:t>
            </a:r>
            <a:r>
              <a:rPr lang="ru-RU" sz="2800" b="1" dirty="0"/>
              <a:t>.</a:t>
            </a:r>
          </a:p>
          <a:p>
            <a:r>
              <a:rPr lang="ru-RU" sz="2800" dirty="0" err="1"/>
              <a:t>Напишіть</a:t>
            </a:r>
            <a:r>
              <a:rPr lang="ru-RU" sz="2800" dirty="0"/>
              <a:t> CSS-правила, </a:t>
            </a:r>
            <a:r>
              <a:rPr lang="ru-RU" sz="2800" dirty="0" err="1"/>
              <a:t>щоб</a:t>
            </a:r>
            <a:r>
              <a:rPr lang="ru-RU" sz="2800" dirty="0"/>
              <a:t> </a:t>
            </a:r>
            <a:r>
              <a:rPr lang="ru-RU" sz="2800" dirty="0" err="1"/>
              <a:t>отримати</a:t>
            </a:r>
            <a:r>
              <a:rPr lang="ru-RU" sz="2800" dirty="0"/>
              <a:t> </a:t>
            </a:r>
            <a:r>
              <a:rPr lang="ru-RU" sz="2800" dirty="0" err="1"/>
              <a:t>такий</a:t>
            </a:r>
            <a:r>
              <a:rPr lang="ru-RU" sz="2800" dirty="0"/>
              <a:t> результат.</a:t>
            </a:r>
          </a:p>
          <a:p>
            <a:r>
              <a:rPr lang="ru-RU" sz="2800" dirty="0" err="1"/>
              <a:t>Використати</a:t>
            </a:r>
            <a:r>
              <a:rPr lang="ru-RU" sz="2800" dirty="0"/>
              <a:t> </a:t>
            </a:r>
            <a:r>
              <a:rPr lang="ru-RU" sz="2800" dirty="0" err="1"/>
              <a:t>позначення</a:t>
            </a:r>
            <a:r>
              <a:rPr lang="ru-RU" sz="2800" dirty="0"/>
              <a:t> </a:t>
            </a:r>
            <a:r>
              <a:rPr lang="ru-RU" sz="2800" dirty="0" err="1"/>
              <a:t>грецького</a:t>
            </a:r>
            <a:r>
              <a:rPr lang="ru-RU" sz="2800" dirty="0"/>
              <a:t> символу λ, як &amp;</a:t>
            </a:r>
            <a:r>
              <a:rPr lang="ru-RU" sz="2800" dirty="0" err="1"/>
              <a:t>lambda</a:t>
            </a:r>
            <a:r>
              <a:rPr lang="ru-RU" sz="2800" dirty="0"/>
              <a:t>; </a:t>
            </a:r>
            <a:r>
              <a:rPr lang="ru-RU" sz="2800" dirty="0" err="1"/>
              <a:t>або</a:t>
            </a:r>
            <a:r>
              <a:rPr lang="ru-RU" sz="2800" dirty="0"/>
              <a:t> &amp;#955;</a:t>
            </a:r>
          </a:p>
          <a:p>
            <a:endParaRPr lang="ru-RU" sz="2800" b="1" dirty="0"/>
          </a:p>
          <a:p>
            <a:r>
              <a:rPr lang="ru-RU" sz="2800" b="1" dirty="0"/>
              <a:t> </a:t>
            </a:r>
          </a:p>
        </p:txBody>
      </p:sp>
      <p:pic>
        <p:nvPicPr>
          <p:cNvPr id="11" name="Рисунок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3902966"/>
            <a:ext cx="7081837" cy="2193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158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89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2797200" cy="781606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algn="ctr"/>
            <a:r>
              <a:rPr lang="uk-UA" dirty="0" smtClean="0">
                <a:solidFill>
                  <a:schemeClr val="bg1"/>
                </a:solidFill>
              </a:rPr>
              <a:t>Завдання 3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332" y="152400"/>
            <a:ext cx="2024268" cy="137546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0188" y="355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22" name="Picture 1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кутник 6"/>
          <p:cNvSpPr/>
          <p:nvPr/>
        </p:nvSpPr>
        <p:spPr>
          <a:xfrm>
            <a:off x="230188" y="1600200"/>
            <a:ext cx="85328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/>
              <a:t>Квадрати, які чергуються.</a:t>
            </a:r>
          </a:p>
          <a:p>
            <a:r>
              <a:rPr lang="uk-UA" sz="2800" dirty="0"/>
              <a:t>Зробіть набір квадратів, у яких змінюється колір заливки (рис. 1). При наведенні на будь-який квадрат його колір змінюється на помаранчевий (рис. 2).</a:t>
            </a:r>
          </a:p>
          <a:p>
            <a:endParaRPr lang="ru-RU" sz="2800" b="1" dirty="0"/>
          </a:p>
          <a:p>
            <a:r>
              <a:rPr lang="ru-RU" sz="2800" b="1" dirty="0"/>
              <a:t> </a:t>
            </a:r>
          </a:p>
        </p:txBody>
      </p:sp>
      <p:pic>
        <p:nvPicPr>
          <p:cNvPr id="10" name="Рисунок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381375"/>
            <a:ext cx="6172200" cy="3062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221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9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400" y="228600"/>
            <a:ext cx="3559200" cy="914400"/>
          </a:xfrm>
          <a:solidFill>
            <a:schemeClr val="accent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/>
          <a:lstStyle/>
          <a:p>
            <a:r>
              <a:rPr lang="uk-UA" b="1" dirty="0">
                <a:solidFill>
                  <a:schemeClr val="bg1"/>
                </a:solidFill>
              </a:rPr>
              <a:t>Що таке </a:t>
            </a:r>
            <a:r>
              <a:rPr lang="en-US" b="1" dirty="0">
                <a:solidFill>
                  <a:schemeClr val="bg1"/>
                </a:solidFill>
              </a:rPr>
              <a:t>CSS?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381000" y="1295400"/>
            <a:ext cx="88392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Що можна робити за допомогою </a:t>
            </a:r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CSS?</a:t>
            </a: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CSS </a:t>
            </a:r>
            <a:r>
              <a:rPr lang="uk-UA" sz="2000" dirty="0">
                <a:solidFill>
                  <a:srgbClr val="000000"/>
                </a:solidFill>
                <a:latin typeface="verdana" panose="020B0604030504040204" pitchFamily="34" charset="0"/>
              </a:rPr>
              <a:t>це мова стилів, що визначає відображення 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HTML-</a:t>
            </a:r>
            <a:r>
              <a:rPr lang="uk-UA" sz="2000" dirty="0">
                <a:solidFill>
                  <a:srgbClr val="000000"/>
                </a:solidFill>
                <a:latin typeface="verdana" panose="020B0604030504040204" pitchFamily="34" charset="0"/>
              </a:rPr>
              <a:t>документів. </a:t>
            </a:r>
            <a:endParaRPr lang="uk-UA" sz="20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uk-UA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uk-UA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Наприклад</a:t>
            </a:r>
            <a:r>
              <a:rPr lang="uk-UA" sz="20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CSS </a:t>
            </a:r>
            <a:r>
              <a:rPr lang="uk-UA" sz="2000" dirty="0">
                <a:solidFill>
                  <a:srgbClr val="000000"/>
                </a:solidFill>
                <a:latin typeface="verdana" panose="020B0604030504040204" pitchFamily="34" charset="0"/>
              </a:rPr>
              <a:t>працює з шрифтами, кольором, полями, рядками, висотою, шириною, фоновими зображеннями, позиціонуванням елементів і багатьма іншими речами. Потерпіть, і побачите! </a:t>
            </a:r>
            <a:r>
              <a:rPr lang="uk-UA" sz="2000" dirty="0"/>
              <a:t/>
            </a:r>
            <a:br>
              <a:rPr lang="uk-UA" sz="2000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HTML </a:t>
            </a:r>
            <a:r>
              <a:rPr lang="uk-UA" sz="2000" dirty="0">
                <a:solidFill>
                  <a:srgbClr val="000000"/>
                </a:solidFill>
                <a:latin typeface="verdana" panose="020B0604030504040204" pitchFamily="34" charset="0"/>
              </a:rPr>
              <a:t>може </a:t>
            </a:r>
            <a:r>
              <a:rPr lang="uk-UA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використовуватися </a:t>
            </a:r>
            <a:r>
              <a:rPr lang="uk-UA" sz="2000" dirty="0">
                <a:solidFill>
                  <a:srgbClr val="000000"/>
                </a:solidFill>
                <a:latin typeface="verdana" panose="020B0604030504040204" pitchFamily="34" charset="0"/>
              </a:rPr>
              <a:t>для оформлення 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web-</a:t>
            </a:r>
            <a:r>
              <a:rPr lang="uk-UA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сайтів</a:t>
            </a:r>
            <a:r>
              <a:rPr lang="uk-UA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, але:</a:t>
            </a:r>
            <a:endParaRPr lang="en-US" sz="20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CSS </a:t>
            </a:r>
            <a:r>
              <a:rPr lang="uk-UA" sz="2000" dirty="0">
                <a:solidFill>
                  <a:srgbClr val="000000"/>
                </a:solidFill>
                <a:latin typeface="verdana" panose="020B0604030504040204" pitchFamily="34" charset="0"/>
              </a:rPr>
              <a:t>надає більші можливості та більш точний і </a:t>
            </a:r>
            <a:r>
              <a:rPr lang="uk-UA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пропрацьований.</a:t>
            </a:r>
            <a:endParaRPr lang="en-US" sz="20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CSS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uk-UA" sz="2000" dirty="0">
                <a:solidFill>
                  <a:srgbClr val="000000"/>
                </a:solidFill>
                <a:latin typeface="verdana" panose="020B0604030504040204" pitchFamily="34" charset="0"/>
              </a:rPr>
              <a:t>на сьогоднішній день, підтримується всіма </a:t>
            </a:r>
            <a:r>
              <a:rPr lang="uk-UA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браузерами.</a:t>
            </a:r>
            <a:r>
              <a:rPr lang="uk-UA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uk-UA" sz="2000" dirty="0"/>
              <a:t/>
            </a:r>
            <a:br>
              <a:rPr lang="uk-UA" sz="2000" dirty="0"/>
            </a:br>
            <a:r>
              <a:rPr lang="uk-UA" sz="2000" dirty="0"/>
              <a:t/>
            </a:r>
            <a:br>
              <a:rPr lang="uk-UA" sz="2000" dirty="0"/>
            </a:br>
            <a:r>
              <a:rPr lang="uk-UA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Про</a:t>
            </a:r>
            <a: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c</a:t>
            </a:r>
            <a:r>
              <a:rPr lang="uk-UA" sz="20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лухавши</a:t>
            </a:r>
            <a:r>
              <a:rPr lang="uk-UA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лекції, </a:t>
            </a:r>
            <a:r>
              <a:rPr lang="uk-UA" sz="2000" dirty="0">
                <a:solidFill>
                  <a:srgbClr val="000000"/>
                </a:solidFill>
                <a:latin typeface="verdana" panose="020B0604030504040204" pitchFamily="34" charset="0"/>
              </a:rPr>
              <a:t>ви зможете створювати власні таблиці стилів і використовувати 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CSS </a:t>
            </a:r>
            <a:r>
              <a:rPr lang="uk-UA" sz="2000" dirty="0">
                <a:solidFill>
                  <a:srgbClr val="000000"/>
                </a:solidFill>
                <a:latin typeface="verdana" panose="020B0604030504040204" pitchFamily="34" charset="0"/>
              </a:rPr>
              <a:t>для додання вашому 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web-</a:t>
            </a:r>
            <a:r>
              <a:rPr lang="uk-UA" sz="2000" dirty="0">
                <a:solidFill>
                  <a:srgbClr val="000000"/>
                </a:solidFill>
                <a:latin typeface="verdana" panose="020B0604030504040204" pitchFamily="34" charset="0"/>
              </a:rPr>
              <a:t>сайту чудового вигляду.</a:t>
            </a:r>
            <a:r>
              <a:rPr lang="uk-UA" sz="2000" dirty="0"/>
              <a:t/>
            </a:r>
            <a:br>
              <a:rPr lang="uk-UA" sz="2000" dirty="0"/>
            </a:br>
            <a:endParaRPr lang="uk-UA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2" y="152400"/>
            <a:ext cx="2024268" cy="137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BEE9"/>
      </a:hlink>
      <a:folHlink>
        <a:srgbClr val="00B0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indent="0">
          <a:buFont typeface="Arial" panose="020B0604020202020204" pitchFamily="34" charset="0"/>
          <a:buNone/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219042</TotalTime>
  <Words>3765</Words>
  <Application>Microsoft Office PowerPoint</Application>
  <PresentationFormat>Екран (4:3)</PresentationFormat>
  <Paragraphs>921</Paragraphs>
  <Slides>89</Slides>
  <Notes>88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89</vt:i4>
      </vt:variant>
    </vt:vector>
  </HeadingPairs>
  <TitlesOfParts>
    <vt:vector size="95" baseType="lpstr">
      <vt:lpstr>Arial</vt:lpstr>
      <vt:lpstr>Calibri</vt:lpstr>
      <vt:lpstr>Segoe UI</vt:lpstr>
      <vt:lpstr>Verdana</vt:lpstr>
      <vt:lpstr>Wingdings</vt:lpstr>
      <vt:lpstr>Office Theme</vt:lpstr>
      <vt:lpstr>Презентація PowerPoint</vt:lpstr>
      <vt:lpstr>Зміст (Agenda)</vt:lpstr>
      <vt:lpstr>Що таке CSS</vt:lpstr>
      <vt:lpstr>Що таке CSS</vt:lpstr>
      <vt:lpstr>Вступ</vt:lpstr>
      <vt:lpstr>Вступ</vt:lpstr>
      <vt:lpstr>Вступ</vt:lpstr>
      <vt:lpstr>Вступ</vt:lpstr>
      <vt:lpstr>Що таке CSS?</vt:lpstr>
      <vt:lpstr>Що таке CSS?</vt:lpstr>
      <vt:lpstr>Що таке CSS?</vt:lpstr>
      <vt:lpstr>Що таке CSS?</vt:lpstr>
      <vt:lpstr>Що таке CSS?</vt:lpstr>
      <vt:lpstr> Синтаксис CSS?</vt:lpstr>
      <vt:lpstr> Як працює CSS?</vt:lpstr>
      <vt:lpstr> Основні визначення</vt:lpstr>
      <vt:lpstr> Як працює CSS?</vt:lpstr>
      <vt:lpstr> Як працює CSS?</vt:lpstr>
      <vt:lpstr> Як працює CSS?</vt:lpstr>
      <vt:lpstr> Як працює CSS?</vt:lpstr>
      <vt:lpstr> Як працює CSS?</vt:lpstr>
      <vt:lpstr> Як працює CSS?</vt:lpstr>
      <vt:lpstr> Як працює CSS?</vt:lpstr>
      <vt:lpstr> Як працює CSS?</vt:lpstr>
      <vt:lpstr> Як працює CSS?</vt:lpstr>
      <vt:lpstr> Як працює CSS?</vt:lpstr>
      <vt:lpstr> Колір і фон</vt:lpstr>
      <vt:lpstr> Колір і фон</vt:lpstr>
      <vt:lpstr> Колір і фон</vt:lpstr>
      <vt:lpstr> Колір і фон</vt:lpstr>
      <vt:lpstr> Колір і фон</vt:lpstr>
      <vt:lpstr> Колір і фон</vt:lpstr>
      <vt:lpstr> Колір і фон</vt:lpstr>
      <vt:lpstr> Колір і фон</vt:lpstr>
      <vt:lpstr> Колір і фон</vt:lpstr>
      <vt:lpstr> Колір і фон</vt:lpstr>
      <vt:lpstr> Колір і фон</vt:lpstr>
      <vt:lpstr> Колір і фон</vt:lpstr>
      <vt:lpstr> Колір і фон</vt:lpstr>
      <vt:lpstr> Колір і фон</vt:lpstr>
      <vt:lpstr> Колір і фон</vt:lpstr>
      <vt:lpstr> Колір і фон</vt:lpstr>
      <vt:lpstr> Колір і фон</vt:lpstr>
      <vt:lpstr> Колір і фон</vt:lpstr>
      <vt:lpstr> Колір і фон</vt:lpstr>
      <vt:lpstr> Колір і фон</vt:lpstr>
      <vt:lpstr> Колір і фон</vt:lpstr>
      <vt:lpstr>Шрифт</vt:lpstr>
      <vt:lpstr>Шрифт</vt:lpstr>
      <vt:lpstr>Шрифт</vt:lpstr>
      <vt:lpstr>Шрифт</vt:lpstr>
      <vt:lpstr>Шрифт</vt:lpstr>
      <vt:lpstr>Шрифт</vt:lpstr>
      <vt:lpstr>Шрифт</vt:lpstr>
      <vt:lpstr>Шрифт</vt:lpstr>
      <vt:lpstr>Шрифт</vt:lpstr>
      <vt:lpstr>Шрифт</vt:lpstr>
      <vt:lpstr>Шрифт</vt:lpstr>
      <vt:lpstr>Шрифт</vt:lpstr>
      <vt:lpstr>Шрифт</vt:lpstr>
      <vt:lpstr>Текст</vt:lpstr>
      <vt:lpstr>Текст</vt:lpstr>
      <vt:lpstr>Текст</vt:lpstr>
      <vt:lpstr>Текст</vt:lpstr>
      <vt:lpstr>Текст</vt:lpstr>
      <vt:lpstr>Текст</vt:lpstr>
      <vt:lpstr>Текст</vt:lpstr>
      <vt:lpstr>Текст</vt:lpstr>
      <vt:lpstr>Текст</vt:lpstr>
      <vt:lpstr>Посилання</vt:lpstr>
      <vt:lpstr>Посилання</vt:lpstr>
      <vt:lpstr>Посилання</vt:lpstr>
      <vt:lpstr>Посилання</vt:lpstr>
      <vt:lpstr>Посилання</vt:lpstr>
      <vt:lpstr>Посилання</vt:lpstr>
      <vt:lpstr>Посилання</vt:lpstr>
      <vt:lpstr>Посилання</vt:lpstr>
      <vt:lpstr>Посилання</vt:lpstr>
      <vt:lpstr>Посилання</vt:lpstr>
      <vt:lpstr>Посилання</vt:lpstr>
      <vt:lpstr>Посилання</vt:lpstr>
      <vt:lpstr>Посилання</vt:lpstr>
      <vt:lpstr>Види селекторів</vt:lpstr>
      <vt:lpstr>Селектор типу</vt:lpstr>
      <vt:lpstr>Селектор класу</vt:lpstr>
      <vt:lpstr>Селектор id </vt:lpstr>
      <vt:lpstr>Завдання 1</vt:lpstr>
      <vt:lpstr>Завдання 2</vt:lpstr>
      <vt:lpstr>Завдання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  Global Marketing Plans &amp; Goals</dc:title>
  <dc:creator>Andriy Cherevko</dc:creator>
  <cp:lastModifiedBy>Viktoria Bandura</cp:lastModifiedBy>
  <cp:revision>500</cp:revision>
  <cp:lastPrinted>2014-01-08T21:58:06Z</cp:lastPrinted>
  <dcterms:created xsi:type="dcterms:W3CDTF">2011-09-23T10:13:30Z</dcterms:created>
  <dcterms:modified xsi:type="dcterms:W3CDTF">2016-03-22T11:04:10Z</dcterms:modified>
</cp:coreProperties>
</file>