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uk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jsfiddle.net/" TargetMode="External"/><Relationship Id="rId4" Type="http://schemas.openxmlformats.org/officeDocument/2006/relationships/hyperlink" Target="http://codepen.io/" TargetMode="External"/><Relationship Id="rId9" Type="http://schemas.openxmlformats.org/officeDocument/2006/relationships/hyperlink" Target="http://plnkr.co/" TargetMode="External"/><Relationship Id="rId5" Type="http://schemas.openxmlformats.org/officeDocument/2006/relationships/hyperlink" Target="http://cssdeck.com/" TargetMode="External"/><Relationship Id="rId6" Type="http://schemas.openxmlformats.org/officeDocument/2006/relationships/hyperlink" Target="http://jsbin.com/" TargetMode="External"/><Relationship Id="rId7" Type="http://schemas.openxmlformats.org/officeDocument/2006/relationships/hyperlink" Target="http://dabblet.com/" TargetMode="External"/><Relationship Id="rId8" Type="http://schemas.openxmlformats.org/officeDocument/2006/relationships/hyperlink" Target="http://tinkerbin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w3schools.com/tags/" TargetMode="External"/><Relationship Id="rId4" Type="http://schemas.openxmlformats.org/officeDocument/2006/relationships/hyperlink" Target="http://www.htmldog.com/references/html/tags/" TargetMode="External"/><Relationship Id="rId5" Type="http://schemas.openxmlformats.org/officeDocument/2006/relationships/hyperlink" Target="https://webref.ru/html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w3schools.com/html/html5_syntax.asp" TargetMode="External"/><Relationship Id="rId4" Type="http://schemas.openxmlformats.org/officeDocument/2006/relationships/image" Target="../media/image0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hyperlink" Target="http://caniuse.com/#index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460950" y="1318575"/>
            <a:ext cx="8222100" cy="214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Основні браузери та їх особливості. Основи технології HTML/XML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194400" y="4481775"/>
            <a:ext cx="80220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uk"/>
              <a:t>2016-03-25, Igor Bronovskyi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On-line інструменти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01275" y="980750"/>
            <a:ext cx="8140200" cy="3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uk" sz="1800"/>
              <a:t>JSFiddle - </a:t>
            </a:r>
            <a:r>
              <a:rPr lang="uk" sz="1800" u="sng">
                <a:solidFill>
                  <a:schemeClr val="hlink"/>
                </a:solidFill>
                <a:hlinkClick r:id="rId3"/>
              </a:rPr>
              <a:t>http://jsfiddle.net/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uk" sz="1800"/>
              <a:t>CodePen - </a:t>
            </a:r>
            <a:r>
              <a:rPr lang="uk" sz="1800" u="sng">
                <a:solidFill>
                  <a:schemeClr val="hlink"/>
                </a:solidFill>
                <a:hlinkClick r:id="rId4"/>
              </a:rPr>
              <a:t>http://codepen.io/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uk" sz="1800"/>
              <a:t>CSS Deck - </a:t>
            </a:r>
            <a:r>
              <a:rPr lang="uk" sz="1800" u="sng">
                <a:solidFill>
                  <a:schemeClr val="hlink"/>
                </a:solidFill>
                <a:hlinkClick r:id="rId5"/>
              </a:rPr>
              <a:t>http://cssdeck.com/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uk" sz="1800"/>
              <a:t>JS Bin - </a:t>
            </a:r>
            <a:r>
              <a:rPr lang="uk" sz="1800" u="sng">
                <a:solidFill>
                  <a:schemeClr val="hlink"/>
                </a:solidFill>
                <a:hlinkClick r:id="rId6"/>
              </a:rPr>
              <a:t>http://jsbin.com/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uk" sz="1800"/>
              <a:t>Dabblet - </a:t>
            </a:r>
            <a:r>
              <a:rPr lang="uk" sz="1800" u="sng">
                <a:solidFill>
                  <a:schemeClr val="hlink"/>
                </a:solidFill>
                <a:hlinkClick r:id="rId7"/>
              </a:rPr>
              <a:t>http://dabblet.com/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uk" sz="1800"/>
              <a:t>Tinkerbin - </a:t>
            </a:r>
            <a:r>
              <a:rPr lang="uk" sz="1800" u="sng">
                <a:solidFill>
                  <a:schemeClr val="hlink"/>
                </a:solidFill>
                <a:hlinkClick r:id="rId8"/>
              </a:rPr>
              <a:t>http://tinkerbin.com/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uk" sz="1800"/>
              <a:t>Plunker - </a:t>
            </a:r>
            <a:r>
              <a:rPr lang="uk" sz="1800" u="sng">
                <a:solidFill>
                  <a:schemeClr val="hlink"/>
                </a:solidFill>
                <a:hlinkClick r:id="rId9"/>
              </a:rPr>
              <a:t>http://plnkr.co/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Обмін спіпетами (snippets)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349" y="782574"/>
            <a:ext cx="6199298" cy="421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Консорціум W3C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72425" y="784600"/>
            <a:ext cx="8652300" cy="13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W3C розробляє для Інтернету єдині принципи й стандарти (Рекомендаціями), які потім впроваджуються виробниками програм й устаткування. У такий спосіб досягається сумісність між програмними продуктами й апаратурами різних компаній, що робить Всесвітню мережу більше зробленої, універсальної й зручної.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uk"/>
              <a:t>Затверджені стандарти: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246562" y="2155600"/>
            <a:ext cx="2132400" cy="2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Annotea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CC/PP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Compound Document Formats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uk"/>
              <a:t>CSS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DOM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uk"/>
              <a:t>HTML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HTTP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InkML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MathML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uk"/>
              <a:t>OWL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379087" y="2155600"/>
            <a:ext cx="2132400" cy="2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PICS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PNG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P3P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RDF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SMIL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SOAP/XMLP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SPARQL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Style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SVG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TAG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511612" y="2155600"/>
            <a:ext cx="2132400" cy="2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Timed Text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URI/URL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Voice Browser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WAI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WebCGM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Web Services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XForms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XHTML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XInclude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XLink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644137" y="2155600"/>
            <a:ext cx="2132400" cy="2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uk"/>
              <a:t>XML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XML Base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XML Binary Characterization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XML Encryption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XML Key Management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XML Query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XML Schema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XML Signature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XPath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XPointer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uk"/>
              <a:t>MXSL та XSLT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Структура HTML документу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66775" y="853700"/>
            <a:ext cx="85476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&lt;!DOCTYPE html&gt;</a:t>
            </a:r>
          </a:p>
          <a:p>
            <a:pPr lvl="0" rtl="0">
              <a:spcBef>
                <a:spcPts val="0"/>
              </a:spcBef>
              <a:buNone/>
            </a:pPr>
            <a:r>
              <a:rPr lang="uk"/>
              <a:t>&lt;html&gt;</a:t>
            </a:r>
          </a:p>
          <a:p>
            <a:pPr lvl="0" rtl="0">
              <a:spcBef>
                <a:spcPts val="0"/>
              </a:spcBef>
              <a:buNone/>
            </a:pPr>
            <a:r>
              <a:rPr lang="uk"/>
              <a:t>	&lt;head&gt;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uk"/>
              <a:t>	</a:t>
            </a:r>
            <a:r>
              <a:rPr lang="uk">
                <a:solidFill>
                  <a:srgbClr val="666666"/>
                </a:solidFill>
              </a:rPr>
              <a:t>&lt;!-- тут знаходитимуться метатеги те службова інформація →</a:t>
            </a:r>
          </a:p>
          <a:p>
            <a:pPr lvl="0" rtl="0">
              <a:spcBef>
                <a:spcPts val="0"/>
              </a:spcBef>
              <a:buNone/>
            </a:pPr>
            <a:r>
              <a:rPr lang="uk">
                <a:solidFill>
                  <a:srgbClr val="666666"/>
                </a:solidFill>
              </a:rPr>
              <a:t>	&lt;!-- &lt;base&gt;, &lt;basefont&gt;, &lt;bgsound&gt;, &lt;link&gt;, &lt;meta&gt;, &lt;script&gt;, &lt;style&gt;, &lt;title&gt; →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uk"/>
              <a:t>	&lt;/head&gt;</a:t>
            </a:r>
          </a:p>
          <a:p>
            <a:pPr lvl="0" rtl="0">
              <a:spcBef>
                <a:spcPts val="0"/>
              </a:spcBef>
              <a:buNone/>
            </a:pPr>
            <a:r>
              <a:rPr lang="uk"/>
              <a:t>&lt;body&gt;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uk"/>
              <a:t>	</a:t>
            </a:r>
            <a:r>
              <a:rPr lang="uk">
                <a:solidFill>
                  <a:srgbClr val="666666"/>
                </a:solidFill>
              </a:rPr>
              <a:t>&lt;!-- тут буде знаходитися тіло нашого документу →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uk"/>
              <a:t>	</a:t>
            </a:r>
            <a:r>
              <a:rPr lang="uk">
                <a:solidFill>
                  <a:srgbClr val="666666"/>
                </a:solidFill>
              </a:rPr>
              <a:t>&lt;!-- рекомендується скрипти тут викликати --&gt;</a:t>
            </a:r>
          </a:p>
          <a:p>
            <a:pPr lvl="0" rtl="0">
              <a:spcBef>
                <a:spcPts val="0"/>
              </a:spcBef>
              <a:buNone/>
            </a:pPr>
            <a:r>
              <a:rPr lang="uk"/>
              <a:t>&lt;/body&gt;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&lt;/html&gt;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Hello World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24100" y="853700"/>
            <a:ext cx="8700900" cy="4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&lt;!DOCTYPE html&gt;</a:t>
            </a:r>
          </a:p>
          <a:p>
            <a:pPr lvl="0" rtl="0">
              <a:spcBef>
                <a:spcPts val="0"/>
              </a:spcBef>
              <a:buNone/>
            </a:pPr>
            <a:r>
              <a:rPr lang="uk"/>
              <a:t>&lt;html&gt;</a:t>
            </a:r>
          </a:p>
          <a:p>
            <a:pPr lvl="0" rtl="0">
              <a:spcBef>
                <a:spcPts val="0"/>
              </a:spcBef>
              <a:buNone/>
            </a:pPr>
            <a:r>
              <a:rPr lang="uk"/>
              <a:t> &lt;head&gt;</a:t>
            </a:r>
          </a:p>
          <a:p>
            <a:pPr lvl="0" rtl="0">
              <a:spcBef>
                <a:spcPts val="0"/>
              </a:spcBef>
              <a:buNone/>
            </a:pPr>
            <a:r>
              <a:rPr lang="uk"/>
              <a:t>   &lt;title&gt;Hello World&lt;/title&gt;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uk"/>
              <a:t>   &lt;meta charset="utf-8"&gt;</a:t>
            </a:r>
          </a:p>
          <a:p>
            <a:pPr lvl="0" rtl="0">
              <a:spcBef>
                <a:spcPts val="0"/>
              </a:spcBef>
              <a:buNone/>
            </a:pPr>
            <a:r>
              <a:rPr lang="uk"/>
              <a:t> &lt;/head&gt;</a:t>
            </a:r>
          </a:p>
          <a:p>
            <a:pPr lvl="0" rtl="0">
              <a:spcBef>
                <a:spcPts val="0"/>
              </a:spcBef>
              <a:buNone/>
            </a:pPr>
            <a:r>
              <a:rPr lang="uk"/>
              <a:t> 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uk"/>
              <a:t>  &lt;p&gt;Lorem Ipsum - це текст-"риба", що використовується в друкарстві та дизайні. Lorem Ipsum є, фактично, стандартною "рибою" аж з XVI сторіччя, коли невідомий друкар взяв шрифтову гранку та склав на ній підбірку зразків шрифтів. "Риба" не тільки успішно пережила п'ять століть, але й прижилася в електронному верстуванні, залишаючись по суті незмінною. Вона популяризувалась в 60-их роках минулого сторіччя завдяки виданню зразків шрифтів Letraset, які містили уривки з Lorem Ipsum, і вдруге - нещодавно завдяки програмам комп'ютерного верстування на кшталт Aldus Pagemaker, які використовували різні версії Lorem Ipsum.&lt;/p&gt;</a:t>
            </a:r>
          </a:p>
          <a:p>
            <a:pPr lvl="0" rtl="0">
              <a:spcBef>
                <a:spcPts val="0"/>
              </a:spcBef>
              <a:buNone/>
            </a:pPr>
            <a:r>
              <a:rPr lang="uk"/>
              <a:t> &lt;/body&gt;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&lt;/html&gt;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HTML теги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02750" y="811000"/>
            <a:ext cx="8722200" cy="4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800"/>
              <a:t>Всі теги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uk"/>
              <a:t>a</a:t>
            </a:r>
            <a:r>
              <a:rPr lang="uk"/>
              <a:t>, abbr, address, area, article, aside, audio, b, base, bdi, bdo, blockquote, body, br, </a:t>
            </a:r>
            <a:r>
              <a:rPr b="1" lang="uk"/>
              <a:t>button</a:t>
            </a:r>
            <a:r>
              <a:rPr lang="uk"/>
              <a:t>, canvas, caption, cite, code, col, colgroup, data, datalist, dd, del, dfn, </a:t>
            </a:r>
            <a:r>
              <a:rPr b="1" lang="uk"/>
              <a:t>div</a:t>
            </a:r>
            <a:r>
              <a:rPr lang="uk"/>
              <a:t>, dl, dt, em, embed, fieldset, figcaption, figure, footer, form, </a:t>
            </a:r>
            <a:r>
              <a:rPr b="1" lang="uk"/>
              <a:t>h1 - h6</a:t>
            </a:r>
            <a:r>
              <a:rPr lang="uk"/>
              <a:t>, head, header, hr, html, i, iframe, </a:t>
            </a:r>
            <a:r>
              <a:rPr b="1" lang="uk"/>
              <a:t>img</a:t>
            </a:r>
            <a:r>
              <a:rPr lang="uk"/>
              <a:t>, </a:t>
            </a:r>
            <a:r>
              <a:rPr b="1" lang="uk"/>
              <a:t>input</a:t>
            </a:r>
            <a:r>
              <a:rPr lang="uk"/>
              <a:t>, ins, kbd, keygen, label, legend, </a:t>
            </a:r>
            <a:r>
              <a:rPr b="1" lang="uk"/>
              <a:t>li</a:t>
            </a:r>
            <a:r>
              <a:rPr lang="uk"/>
              <a:t>, link, main, map, mark, meta, meter, nav, noscript, object, </a:t>
            </a:r>
            <a:r>
              <a:rPr b="1" lang="uk"/>
              <a:t>ol</a:t>
            </a:r>
            <a:r>
              <a:rPr lang="uk"/>
              <a:t>, optgroup, option, output, </a:t>
            </a:r>
            <a:r>
              <a:rPr b="1" lang="uk"/>
              <a:t>p</a:t>
            </a:r>
            <a:r>
              <a:rPr lang="uk"/>
              <a:t>, param, pre, progress, q, rb, rp, rt, rtc, ruby, s, samp, script, section, </a:t>
            </a:r>
            <a:r>
              <a:rPr b="1" lang="uk"/>
              <a:t>select</a:t>
            </a:r>
            <a:r>
              <a:rPr lang="uk"/>
              <a:t>, small, source, </a:t>
            </a:r>
            <a:r>
              <a:rPr b="1" lang="uk"/>
              <a:t>span</a:t>
            </a:r>
            <a:r>
              <a:rPr lang="uk"/>
              <a:t>, strong, style, sub, sup, table, tbody, td, template, </a:t>
            </a:r>
            <a:r>
              <a:rPr b="1" lang="uk"/>
              <a:t>textarea</a:t>
            </a:r>
            <a:r>
              <a:rPr lang="uk"/>
              <a:t>, tfoot, th, thead, time, title, tr, track, u, </a:t>
            </a:r>
            <a:r>
              <a:rPr b="1" lang="uk"/>
              <a:t>ul</a:t>
            </a:r>
            <a:r>
              <a:rPr lang="uk"/>
              <a:t>, var, video, wbr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/>
              <a:t>Опис та приклади використання</a:t>
            </a:r>
          </a:p>
          <a:p>
            <a:pPr lvl="0" rtl="0">
              <a:spcBef>
                <a:spcPts val="0"/>
              </a:spcBef>
              <a:buNone/>
            </a:pPr>
            <a:r>
              <a:rPr lang="uk" u="sng">
                <a:solidFill>
                  <a:schemeClr val="hlink"/>
                </a:solidFill>
                <a:hlinkClick r:id="rId3"/>
              </a:rPr>
              <a:t>http://www.w3schools.com/tags/</a:t>
            </a:r>
          </a:p>
          <a:p>
            <a:pPr lvl="0" rtl="0">
              <a:spcBef>
                <a:spcPts val="0"/>
              </a:spcBef>
              <a:buNone/>
            </a:pPr>
            <a:r>
              <a:rPr lang="uk" u="sng">
                <a:solidFill>
                  <a:schemeClr val="hlink"/>
                </a:solidFill>
                <a:hlinkClick r:id="rId4"/>
              </a:rPr>
              <a:t>http://www.htmldog.com/references/html/tags/</a:t>
            </a:r>
          </a:p>
          <a:p>
            <a:pPr lvl="0" rtl="0">
              <a:spcBef>
                <a:spcPts val="0"/>
              </a:spcBef>
              <a:buNone/>
            </a:pPr>
            <a:r>
              <a:rPr lang="uk" u="sng">
                <a:solidFill>
                  <a:schemeClr val="hlink"/>
                </a:solidFill>
                <a:hlinkClick r:id="rId5"/>
              </a:rPr>
              <a:t>https://webref.ru/html/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/>
              <a:t>Приклад</a:t>
            </a:r>
          </a:p>
          <a:p>
            <a:pPr lvl="0" rtl="0">
              <a:spcBef>
                <a:spcPts val="0"/>
              </a:spcBef>
              <a:buNone/>
            </a:pPr>
            <a:r>
              <a:rPr lang="uk"/>
              <a:t>&lt;</a:t>
            </a:r>
            <a:r>
              <a:rPr lang="uk">
                <a:solidFill>
                  <a:srgbClr val="FF00FF"/>
                </a:solidFill>
              </a:rPr>
              <a:t>tagname</a:t>
            </a:r>
            <a:r>
              <a:rPr lang="uk"/>
              <a:t>&gt;Element content&lt;/</a:t>
            </a:r>
            <a:r>
              <a:rPr lang="uk">
                <a:solidFill>
                  <a:srgbClr val="FF00FF"/>
                </a:solidFill>
              </a:rPr>
              <a:t>tagname</a:t>
            </a:r>
            <a:r>
              <a:rPr lang="uk"/>
              <a:t>&gt;</a:t>
            </a:r>
            <a:br>
              <a:rPr lang="uk"/>
            </a:br>
            <a:br>
              <a:rPr lang="uk"/>
            </a:br>
            <a:r>
              <a:rPr lang="uk"/>
              <a:t>&lt;</a:t>
            </a:r>
            <a:r>
              <a:rPr lang="uk">
                <a:solidFill>
                  <a:srgbClr val="FF00FF"/>
                </a:solidFill>
              </a:rPr>
              <a:t>tagname</a:t>
            </a:r>
            <a:r>
              <a:rPr lang="uk"/>
              <a:t> </a:t>
            </a:r>
            <a:r>
              <a:rPr lang="uk">
                <a:solidFill>
                  <a:schemeClr val="accent2"/>
                </a:solidFill>
              </a:rPr>
              <a:t>attributename</a:t>
            </a:r>
            <a:r>
              <a:rPr lang="uk"/>
              <a:t>="</a:t>
            </a:r>
            <a:r>
              <a:rPr lang="uk">
                <a:solidFill>
                  <a:srgbClr val="0000FF"/>
                </a:solidFill>
              </a:rPr>
              <a:t>attributevalue</a:t>
            </a:r>
            <a:r>
              <a:rPr lang="uk"/>
              <a:t>"&gt;Element content&lt;/</a:t>
            </a:r>
            <a:r>
              <a:rPr lang="uk">
                <a:solidFill>
                  <a:srgbClr val="FF00FF"/>
                </a:solidFill>
              </a:rPr>
              <a:t>tagname</a:t>
            </a:r>
            <a:r>
              <a:rPr lang="uk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Код конвенція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81400" y="4762100"/>
            <a:ext cx="8096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u="sng">
                <a:solidFill>
                  <a:schemeClr val="hlink"/>
                </a:solidFill>
                <a:hlinkClick r:id="rId3"/>
              </a:rPr>
              <a:t>http://www.w3schools.com/html/html5_syntax.asp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9249" y="773699"/>
            <a:ext cx="6745499" cy="40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Структура сайту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350" y="879900"/>
            <a:ext cx="5744049" cy="41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XML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Розши́рювана мо́ва розмі́тки (англ. Extensible Markup Language, скорочено XML) — запропонований консорціумом World Wide Web (W3C) стандарт побудови мов розмітки ієрархічно структурованих даних для обміну між різними застосунками, зокрема, через Інтернет. Є спрощеною підмножиною мови розмітки SGML. XML-документ складається із текстових знаків, і придатний до читання людиною.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Структура XML документу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275" y="1046125"/>
            <a:ext cx="8181450" cy="383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Переглядач (інтернет браузер)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Бра́узер, також огляда́ч, (веб-)переглядач — програмне забезпечення для комп'ютера або іншого електронного пристрою, як правило, під'єднаного до Інтернету, що дає можливість користувачеві взаємодіяти з текстом, малюнками або іншою інформацією на гіпертекстовій веб-сторінці.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Тексти та малюнки можуть містити посилання на інші веб-сторінки, розташовані на тому ж веб-сайті або на інших веб-сайтах.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XML схема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275" y="783175"/>
            <a:ext cx="6918549" cy="42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Контакти</a:t>
            </a: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21935" l="27069" r="29689" t="0"/>
          <a:stretch/>
        </p:blipFill>
        <p:spPr>
          <a:xfrm>
            <a:off x="664725" y="1465475"/>
            <a:ext cx="1634600" cy="22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2767900" y="1449325"/>
            <a:ext cx="5622900" cy="22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3600"/>
              <a:t>Ігор Броновський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uk"/>
              <a:t>{fb.com, vk.com, twitter.com }/BrunIF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uk"/>
              <a:t>Блог: http://brun.if.ua/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287300" y="183060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Дякую за увагу!</a:t>
            </a:r>
          </a:p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4200"/>
              <a:t>Питання?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Історія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/>
              <a:t>Тім Бернерс-Лі наприкінці 1990 року розробив HTML і написав браузер та серверне програмне забезпечення.</a:t>
            </a:r>
          </a:p>
          <a:p>
            <a:pPr lvl="0" rtl="0">
              <a:spcBef>
                <a:spcPts val="0"/>
              </a:spcBef>
              <a:buNone/>
            </a:pPr>
            <a:r>
              <a:rPr lang="uk"/>
              <a:t>Наприкінці 1991 року Тім Бернерс-Лі опублікував в Інтернеті перший загальнодоступний опис мови розмітки HTML (HTML Tags)</a:t>
            </a:r>
          </a:p>
          <a:p>
            <a:pPr lvl="0">
              <a:spcBef>
                <a:spcPts val="0"/>
              </a:spcBef>
              <a:buNone/>
            </a:pPr>
            <a:r>
              <a:rPr lang="uk"/>
              <a:t>У 1994 був створений Консорціум Всесвітньої павутини (World Wide Web Consortium, W3C). W3C - головна міжнародна організація, що розробляє й впроваджує технологічні стандарти для всесвітньої павутини.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Популярні Інтернет оглядачі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025" y="769125"/>
            <a:ext cx="5283949" cy="43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Не витримування стандартів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00" y="893575"/>
            <a:ext cx="8076101" cy="41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Чи можу я використовувати?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787" y="923925"/>
            <a:ext cx="6105525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1471125" y="4337100"/>
            <a:ext cx="6105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uk" sz="1800" u="sng">
                <a:solidFill>
                  <a:srgbClr val="3C78D8"/>
                </a:solidFill>
                <a:hlinkClick r:id="rId4"/>
              </a:rPr>
              <a:t>http://caniuse.com/#index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Валідатори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221537"/>
            <a:ext cx="66675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Інструменти розробки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150" y="1230175"/>
            <a:ext cx="5715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326925" y="1253175"/>
            <a:ext cx="2702400" cy="29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uk" sz="1800"/>
              <a:t>Sublime Text 2/3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uk" sz="1800"/>
              <a:t>Atom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uk" sz="1800"/>
              <a:t>Brackets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uk" sz="1800"/>
              <a:t>Notepad ++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uk" sz="1800" strike="sngStrike"/>
              <a:t>Notepad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uk" sz="1800"/>
              <a:t>Eclipse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uk" sz="1800"/>
              <a:t>Vim</a:t>
            </a:r>
          </a:p>
          <a:p>
            <a:pPr lvl="0" rtl="0">
              <a:spcBef>
                <a:spcPts val="0"/>
              </a:spcBef>
              <a:buNone/>
            </a:pPr>
            <a:r>
              <a:rPr lang="uk" sz="1800"/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rPr lang="uk" sz="1800"/>
              <a:t>та інші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Підсвітка синтаксису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451" y="945975"/>
            <a:ext cx="7357095" cy="390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