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48" d="100"/>
          <a:sy n="48" d="100"/>
        </p:scale>
        <p:origin x="2018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260D8-1CF9-44FA-B376-12484FBB6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73798-F6A7-43A8-BB71-9C8E65E9D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8D075-9B32-47F9-801D-8479B45A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2D779-D34C-4CBA-96F9-E237787D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E304-ED97-452F-A191-A15CE517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1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7B830-55C7-4597-BE40-F8A28D81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D3324-F646-475A-A5B0-CA40B3CBE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C2ADD-AAFF-455A-AB72-38BF22A9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FE982-558F-43EF-92CA-4158E2BC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42406-CA31-4F59-B4C8-0429ABE0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0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6A84D-4220-45A8-A3C6-95C405576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698EB-A189-4AA3-B41F-189A18C0B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D8F93-726B-4DCB-A318-E8054B32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FF05D-53E9-49A0-AA1D-3F2342D4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F893-69F0-4356-A5E9-46519593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4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E171-E99A-4364-A8CC-55CE245F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EDD03-F641-4A03-A239-6BE2CC599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A7EB6-CFF4-4EF5-A33D-8D5296EF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0F0E7-2FDD-45A3-8C10-05688201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3EE01-E86A-4B84-AE19-C3F769C3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6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14D4-9EA7-4394-B51F-8289826D7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9794F-5BC9-45C3-8ED4-611CAEC71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73093-1138-404E-B35B-41538268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0FE9E-36FB-42CC-B53C-E6FA72C0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14942-6D23-4705-B479-3678B7FD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3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EE62-B87E-4D99-A5D8-CA003A6E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F66A9-F8DD-44FE-947F-3A1A5449B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24109-7FE4-4D03-B7E2-CBE3FE80C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0F2B6-262B-420F-8546-58722985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636A4-0E0C-4FE3-8852-69112946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C9A03-C85F-41B4-9488-9820DC3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5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EC7F-FDD1-4232-BA91-572422DE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338CC-1E77-49DF-9E31-577F144A9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AB902-405B-4DA2-8BE2-9CA7A7ED9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D09E1-691B-4692-8F25-4A181CB8E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A7105-DCEB-4FD4-ACD0-94A622AE7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C04A92-5488-490E-A1F3-A23478AF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4AD76F-30CE-4687-8D87-7B6A24F7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091690-A9C7-4C28-84C4-0CB22B48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205A-628A-4E9E-8C23-575EF877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DE704-706E-4A29-A4D2-39266707B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F29AD-9108-4AA6-BB64-DB9101D8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0495A-66CE-4AD2-BC59-E8FCFDD4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4C7BE-3791-4109-90D5-BF0EDD7A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224FF-B0F8-4E11-95E6-7D87F7AA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A40F5-15BD-4866-9387-45B3D321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2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A557-B8F6-45E5-AC46-606EBE61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70D17-C261-4211-AB1B-35C9FBAB2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F17C0-643C-4737-845F-25EF6F273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AC324-4DA5-4A10-805D-90A2473E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93EC7-5DA3-4D07-90D0-DA9973DC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95A74-B653-42B2-A600-97C083C3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6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D1BA-E1F1-4D9E-A1FB-89486656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0CE58-1838-4AE6-85A4-EE027ED0A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338B2-837D-4A75-ABE9-D187A965E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724BA-4ACC-44A7-A6B4-3A18D020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C0CB-D0A9-4203-AA34-A91289CF081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DECF4-742F-4C40-A171-7168C50B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2ABFA-79A3-404C-B4AE-3575E4DB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2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6C835-B15B-4215-BACB-B0C3943B5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BD6BF-6993-4362-9697-17CF2A02E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4875D-86BE-4BB0-8FA1-17B379237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DC0CB-D0A9-4203-AA34-A91289CF081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20614-FD04-44B3-9896-9D4C82472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ED034-A0B9-4098-87E1-F1557D5EF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59B5D-D3C2-418C-BBBE-195F2A1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5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heedcheed/california-renewable-production-20102018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cdms.energy.ca.gov/elecbycounty.aspx" TargetMode="External"/><Relationship Id="rId4" Type="http://schemas.openxmlformats.org/officeDocument/2006/relationships/hyperlink" Target="http://www.caiso.com/Pages/default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A4795D2-1E5E-400D-A772-2F3D43A1A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7" t="9091" r="25387" b="-1"/>
          <a:stretch/>
        </p:blipFill>
        <p:spPr bwMode="auto">
          <a:xfrm>
            <a:off x="4823000" y="-121919"/>
            <a:ext cx="737311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1D493-6E4E-4D43-9A9F-897C78142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51" y="619760"/>
            <a:ext cx="3835949" cy="4420331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Here Comes the Sun: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870FF-FBCF-43E9-ADC5-54F83D78F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012" y="5242049"/>
            <a:ext cx="4167376" cy="1155525"/>
          </a:xfrm>
        </p:spPr>
        <p:txBody>
          <a:bodyPr anchor="b">
            <a:noAutofit/>
          </a:bodyPr>
          <a:lstStyle/>
          <a:p>
            <a:pPr algn="l"/>
            <a:r>
              <a:rPr lang="en-US" dirty="0"/>
              <a:t>Scott Clark</a:t>
            </a:r>
          </a:p>
          <a:p>
            <a:pPr algn="l"/>
            <a:r>
              <a:rPr lang="en-US" dirty="0"/>
              <a:t>Graham Penrose</a:t>
            </a:r>
          </a:p>
          <a:p>
            <a:pPr algn="l"/>
            <a:r>
              <a:rPr lang="en-US" dirty="0"/>
              <a:t>November 12, 2019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28109-E3A1-4C44-B2E6-22FAA2515499}"/>
              </a:ext>
            </a:extLst>
          </p:cNvPr>
          <p:cNvSpPr txBox="1">
            <a:spLocks/>
          </p:cNvSpPr>
          <p:nvPr/>
        </p:nvSpPr>
        <p:spPr>
          <a:xfrm>
            <a:off x="128270" y="2202997"/>
            <a:ext cx="5700481" cy="44203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/>
              <a:t>Renewable Energy Production in California</a:t>
            </a:r>
          </a:p>
        </p:txBody>
      </p:sp>
    </p:spTree>
    <p:extLst>
      <p:ext uri="{BB962C8B-B14F-4D97-AF65-F5344CB8AC3E}">
        <p14:creationId xmlns:p14="http://schemas.microsoft.com/office/powerpoint/2010/main" val="546089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B7AF37-CAD1-4D8B-B889-48D16C71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18255"/>
            <a:ext cx="1137706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By 2017, California was close to the goal of 33% renewable energy production.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AB9A5A-9BC8-4E3B-9469-09551F0EE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05" y="1303733"/>
            <a:ext cx="10282990" cy="5085696"/>
          </a:xfrm>
        </p:spPr>
      </p:pic>
    </p:spTree>
    <p:extLst>
      <p:ext uri="{BB962C8B-B14F-4D97-AF65-F5344CB8AC3E}">
        <p14:creationId xmlns:p14="http://schemas.microsoft.com/office/powerpoint/2010/main" val="323333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5014CE6-8DD7-4A1F-BF4B-0C28E0759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18255"/>
            <a:ext cx="1137706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There is room for more solar contribution at time of peak energy demand.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877B09-5628-46D0-9A75-67EC20E9D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95" y="1081557"/>
            <a:ext cx="9825789" cy="5468928"/>
          </a:xfrm>
        </p:spPr>
      </p:pic>
    </p:spTree>
    <p:extLst>
      <p:ext uri="{BB962C8B-B14F-4D97-AF65-F5344CB8AC3E}">
        <p14:creationId xmlns:p14="http://schemas.microsoft.com/office/powerpoint/2010/main" val="2015156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A4795D2-1E5E-400D-A772-2F3D43A1A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7" t="9091" r="25387" b="-1"/>
          <a:stretch/>
        </p:blipFill>
        <p:spPr bwMode="auto">
          <a:xfrm>
            <a:off x="4823000" y="-121919"/>
            <a:ext cx="737311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1D493-6E4E-4D43-9A9F-897C78142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988" y="853027"/>
            <a:ext cx="4696548" cy="2267819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Thank you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4C1376-0620-4D41-A886-952E9F0BED09}"/>
              </a:ext>
            </a:extLst>
          </p:cNvPr>
          <p:cNvSpPr txBox="1"/>
          <p:nvPr/>
        </p:nvSpPr>
        <p:spPr>
          <a:xfrm>
            <a:off x="246989" y="2085061"/>
            <a:ext cx="54704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lvl="0"/>
            <a:r>
              <a:rPr lang="en-US" dirty="0"/>
              <a:t>Aggregated renewable energy production dataset from Kaggle:</a:t>
            </a:r>
          </a:p>
          <a:p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https://www.kaggle.com/cheedcheed/california-renewable-production-20102018</a:t>
            </a:r>
            <a:endParaRPr lang="en-US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  <a:p>
            <a:pPr lvl="0"/>
            <a:r>
              <a:rPr lang="en-US" dirty="0"/>
              <a:t>Annual production data from the California Independent System Operator:</a:t>
            </a:r>
          </a:p>
          <a:p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http://www.caiso.com/Pages/default.aspx</a:t>
            </a:r>
            <a:endParaRPr lang="en-US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  <a:p>
            <a:pPr lvl="0"/>
            <a:r>
              <a:rPr lang="en-US" dirty="0"/>
              <a:t>Demand data from the U.S. Energy Information Administration:</a:t>
            </a:r>
          </a:p>
          <a:p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https://ecdms.energy.ca.gov/elecbycounty.aspx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69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8956D-DA40-4FB6-A7DA-E308F6494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32" y="1645920"/>
            <a:ext cx="10515600" cy="4957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California has a goal of 33% renewable energy production by 2020, up from 13% in 2011.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3200" dirty="0"/>
              <a:t>What progress has been made?</a:t>
            </a:r>
          </a:p>
          <a:p>
            <a:r>
              <a:rPr lang="en-US" sz="3200" dirty="0"/>
              <a:t>What are the contributions from different types of renewable energy?</a:t>
            </a:r>
          </a:p>
          <a:p>
            <a:r>
              <a:rPr lang="en-US" sz="3200" dirty="0"/>
              <a:t>How does the time of year and time of day impact renewable production?</a:t>
            </a:r>
          </a:p>
          <a:p>
            <a:r>
              <a:rPr lang="en-US" sz="3200" dirty="0"/>
              <a:t>How do renewables contribute toward demand generally and during times of peak demand?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D4C13B-FCFC-4640-A5AF-ED491A5B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Project Goals	</a:t>
            </a:r>
          </a:p>
        </p:txBody>
      </p:sp>
    </p:spTree>
    <p:extLst>
      <p:ext uri="{BB962C8B-B14F-4D97-AF65-F5344CB8AC3E}">
        <p14:creationId xmlns:p14="http://schemas.microsoft.com/office/powerpoint/2010/main" val="111457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D7F1-9377-4012-8B64-88CBE19E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0C521-3C47-49D0-957C-421F79730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794"/>
            <a:ext cx="10515600" cy="45791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Data sources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3200" dirty="0"/>
              <a:t>California Independent System Operator (CAISO)</a:t>
            </a:r>
          </a:p>
          <a:p>
            <a:pPr lvl="1"/>
            <a:r>
              <a:rPr lang="en-US" sz="2800" dirty="0"/>
              <a:t>Annual production data 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200" dirty="0"/>
              <a:t>Kaggle</a:t>
            </a:r>
          </a:p>
          <a:p>
            <a:pPr lvl="1"/>
            <a:r>
              <a:rPr lang="en-US" sz="2800" dirty="0"/>
              <a:t>Aggregated renewable energy production dataset 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200" dirty="0"/>
              <a:t>U.S. Energy Information Administration (USEIA)</a:t>
            </a:r>
          </a:p>
          <a:p>
            <a:pPr lvl="1"/>
            <a:r>
              <a:rPr lang="en-US" sz="2800" dirty="0"/>
              <a:t>Demand data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27E9A5-F149-441C-AA0A-4DDC9F2B0A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Project Process</a:t>
            </a:r>
          </a:p>
        </p:txBody>
      </p:sp>
    </p:spTree>
    <p:extLst>
      <p:ext uri="{BB962C8B-B14F-4D97-AF65-F5344CB8AC3E}">
        <p14:creationId xmlns:p14="http://schemas.microsoft.com/office/powerpoint/2010/main" val="309364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7F68-B701-4FE0-8880-AF51D366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2231A6-448F-4003-891A-F6EB0F9F848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Project Process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AA5F7D-2605-4C78-9689-D85288712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794"/>
            <a:ext cx="10515600" cy="4579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Challenges</a:t>
            </a:r>
          </a:p>
          <a:p>
            <a:pPr lvl="0"/>
            <a:endParaRPr lang="en-US" sz="1200" dirty="0"/>
          </a:p>
          <a:p>
            <a:pPr lvl="0"/>
            <a:r>
              <a:rPr lang="en-US" sz="3200" dirty="0"/>
              <a:t>API access restrictions</a:t>
            </a:r>
          </a:p>
          <a:p>
            <a:pPr lvl="0"/>
            <a:r>
              <a:rPr lang="en-US" sz="3200" dirty="0"/>
              <a:t>Recent data availability</a:t>
            </a:r>
          </a:p>
          <a:p>
            <a:pPr lvl="0"/>
            <a:r>
              <a:rPr lang="en-US" sz="3200" dirty="0"/>
              <a:t>Challenges with git repository management </a:t>
            </a:r>
          </a:p>
          <a:p>
            <a:pPr marL="0" lvl="0" indent="0">
              <a:buNone/>
            </a:pP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lvl="0"/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566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34D0-0252-459A-A45D-61F41B4A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18255"/>
            <a:ext cx="1137706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Renewable energy production doubled from 2011 to 2017, largely driven by increased solar production.</a:t>
            </a:r>
          </a:p>
        </p:txBody>
      </p:sp>
      <p:pic>
        <p:nvPicPr>
          <p:cNvPr id="9" name="Content Placeholder 8" descr="A picture containing table&#10;&#10;Description automatically generated">
            <a:extLst>
              <a:ext uri="{FF2B5EF4-FFF2-40B4-BE49-F238E27FC236}">
                <a16:creationId xmlns:a16="http://schemas.microsoft.com/office/drawing/2014/main" id="{D798F6B1-9942-465A-93B8-AAAEA02F9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1"/>
          <a:stretch/>
        </p:blipFill>
        <p:spPr>
          <a:xfrm>
            <a:off x="1287067" y="1343818"/>
            <a:ext cx="9617867" cy="5119402"/>
          </a:xfrm>
        </p:spPr>
      </p:pic>
    </p:spTree>
    <p:extLst>
      <p:ext uri="{BB962C8B-B14F-4D97-AF65-F5344CB8AC3E}">
        <p14:creationId xmlns:p14="http://schemas.microsoft.com/office/powerpoint/2010/main" val="71911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9EA5AD2-6B48-4B2D-A89F-3160722C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18255"/>
            <a:ext cx="1137706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The largest increases in renewable production occurred during the sunnier months of the year.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62FA25-B239-45D1-BA7D-6EBCAF173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8"/>
          <a:stretch/>
        </p:blipFill>
        <p:spPr>
          <a:xfrm>
            <a:off x="1021738" y="1456428"/>
            <a:ext cx="10148524" cy="5024583"/>
          </a:xfrm>
        </p:spPr>
      </p:pic>
    </p:spTree>
    <p:extLst>
      <p:ext uri="{BB962C8B-B14F-4D97-AF65-F5344CB8AC3E}">
        <p14:creationId xmlns:p14="http://schemas.microsoft.com/office/powerpoint/2010/main" val="13037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1831117-FC54-455E-96EC-F925A5495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391" y="139221"/>
            <a:ext cx="11103203" cy="31389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7BD6A7-ABB0-41CA-B7E5-3BEC2885052B}"/>
              </a:ext>
            </a:extLst>
          </p:cNvPr>
          <p:cNvSpPr txBox="1"/>
          <p:nvPr/>
        </p:nvSpPr>
        <p:spPr>
          <a:xfrm>
            <a:off x="259883" y="655713"/>
            <a:ext cx="18769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Solar production has greatly increased from 2012 to 2017 (note different scales).</a:t>
            </a:r>
          </a:p>
          <a:p>
            <a:endParaRPr lang="en-US" sz="2000" dirty="0"/>
          </a:p>
          <a:p>
            <a:r>
              <a:rPr lang="en-US" sz="2000" dirty="0"/>
              <a:t>Production varies by season and hour.</a:t>
            </a:r>
          </a:p>
        </p:txBody>
      </p: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532C4A98-77E5-4914-967D-703430309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62" y="3429000"/>
            <a:ext cx="11263459" cy="313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17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82D0637-8936-451C-991F-309BFF13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18255"/>
            <a:ext cx="1137706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Daily production fluctuates for solar power based on daylight hours and sun intensity.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C3BD65-9230-441D-A331-3993FA1BB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02" y="1343818"/>
            <a:ext cx="9517997" cy="5297614"/>
          </a:xfrm>
        </p:spPr>
      </p:pic>
    </p:spTree>
    <p:extLst>
      <p:ext uri="{BB962C8B-B14F-4D97-AF65-F5344CB8AC3E}">
        <p14:creationId xmlns:p14="http://schemas.microsoft.com/office/powerpoint/2010/main" val="4071470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0831C76-8C71-4220-B246-9FF65802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18255"/>
            <a:ext cx="1137706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Wind power varies less and is most productive when solar is not.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693274-A193-40BB-B825-ECF8E1AFC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23" y="1177050"/>
            <a:ext cx="9811954" cy="5512507"/>
          </a:xfrm>
        </p:spPr>
      </p:pic>
    </p:spTree>
    <p:extLst>
      <p:ext uri="{BB962C8B-B14F-4D97-AF65-F5344CB8AC3E}">
        <p14:creationId xmlns:p14="http://schemas.microsoft.com/office/powerpoint/2010/main" val="134956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317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Here Comes the Sun: </vt:lpstr>
      <vt:lpstr>Project Goals </vt:lpstr>
      <vt:lpstr>the data </vt:lpstr>
      <vt:lpstr>Results</vt:lpstr>
      <vt:lpstr>Renewable energy production doubled from 2011 to 2017, largely driven by increased solar production.</vt:lpstr>
      <vt:lpstr>The largest increases in renewable production occurred during the sunnier months of the year.</vt:lpstr>
      <vt:lpstr>PowerPoint Presentation</vt:lpstr>
      <vt:lpstr>Daily production fluctuates for solar power based on daylight hours and sun intensity.</vt:lpstr>
      <vt:lpstr>Wind power varies less and is most productive when solar is not. </vt:lpstr>
      <vt:lpstr>By 2017, California was close to the goal of 33% renewable energy production.</vt:lpstr>
      <vt:lpstr>There is room for more solar contribution at time of peak energy demand.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Renewable Energy Production in California</dc:title>
  <dc:creator>Scott Clark</dc:creator>
  <cp:lastModifiedBy>hello y</cp:lastModifiedBy>
  <cp:revision>24</cp:revision>
  <dcterms:created xsi:type="dcterms:W3CDTF">2019-11-02T15:39:11Z</dcterms:created>
  <dcterms:modified xsi:type="dcterms:W3CDTF">2019-11-08T19:17:00Z</dcterms:modified>
</cp:coreProperties>
</file>