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794238"/>
  <p:notesSz cx="6858000" cy="9144000"/>
  <p:defaultTextStyle>
    <a:defPPr>
      <a:defRPr lang="de-DE"/>
    </a:defPPr>
    <a:lvl1pPr marL="0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28154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56308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6984462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12615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40769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3968923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297077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625231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876" y="1302"/>
      </p:cViewPr>
      <p:guideLst>
        <p:guide orient="horz" pos="13479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92C55-6A58-4005-8794-0492A99A457D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221C-F0C5-4731-908A-B710CD5FC4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28154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56308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6984462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12615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640769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3968923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297077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625231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9" y="13293954"/>
            <a:ext cx="25737979" cy="917302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7" y="24250068"/>
            <a:ext cx="2119598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28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56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8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12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40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6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9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25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2798650"/>
            <a:ext cx="22557528" cy="27263495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4" y="12798650"/>
            <a:ext cx="67178439" cy="27263495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0" y="27499263"/>
            <a:ext cx="25737979" cy="8499411"/>
          </a:xfrm>
        </p:spPr>
        <p:txBody>
          <a:bodyPr anchor="t"/>
          <a:lstStyle>
            <a:lvl1pPr algn="l">
              <a:defRPr sz="20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0" y="18138027"/>
            <a:ext cx="25737979" cy="9361236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28154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56308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98446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4pPr>
            <a:lvl5pPr marL="9312615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5pPr>
            <a:lvl6pPr marL="1164076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6pPr>
            <a:lvl7pPr marL="1396892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7pPr>
            <a:lvl8pPr marL="16297077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8pPr>
            <a:lvl9pPr marL="1862523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0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4" y="74553110"/>
            <a:ext cx="44867985" cy="210880495"/>
          </a:xfrm>
        </p:spPr>
        <p:txBody>
          <a:bodyPr/>
          <a:lstStyle>
            <a:lvl1pPr>
              <a:defRPr sz="14300"/>
            </a:lvl1pPr>
            <a:lvl2pPr>
              <a:defRPr sz="122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74553110"/>
            <a:ext cx="44867982" cy="210880495"/>
          </a:xfrm>
        </p:spPr>
        <p:txBody>
          <a:bodyPr/>
          <a:lstStyle>
            <a:lvl1pPr>
              <a:defRPr sz="14300"/>
            </a:lvl1pPr>
            <a:lvl2pPr>
              <a:defRPr sz="122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9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3754"/>
            <a:ext cx="2725197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79176"/>
            <a:ext cx="13378914" cy="3992145"/>
          </a:xfrm>
        </p:spPr>
        <p:txBody>
          <a:bodyPr anchor="b"/>
          <a:lstStyle>
            <a:lvl1pPr marL="0" indent="0">
              <a:buNone/>
              <a:defRPr sz="12200" b="1"/>
            </a:lvl1pPr>
            <a:lvl2pPr marL="2328154" indent="0">
              <a:buNone/>
              <a:defRPr sz="10200" b="1"/>
            </a:lvl2pPr>
            <a:lvl3pPr marL="4656308" indent="0">
              <a:buNone/>
              <a:defRPr sz="9200" b="1"/>
            </a:lvl3pPr>
            <a:lvl4pPr marL="6984462" indent="0">
              <a:buNone/>
              <a:defRPr sz="8100" b="1"/>
            </a:lvl4pPr>
            <a:lvl5pPr marL="9312615" indent="0">
              <a:buNone/>
              <a:defRPr sz="8100" b="1"/>
            </a:lvl5pPr>
            <a:lvl6pPr marL="11640769" indent="0">
              <a:buNone/>
              <a:defRPr sz="8100" b="1"/>
            </a:lvl6pPr>
            <a:lvl7pPr marL="13968923" indent="0">
              <a:buNone/>
              <a:defRPr sz="8100" b="1"/>
            </a:lvl7pPr>
            <a:lvl8pPr marL="16297077" indent="0">
              <a:buNone/>
              <a:defRPr sz="8100" b="1"/>
            </a:lvl8pPr>
            <a:lvl9pPr marL="18625231" indent="0">
              <a:buNone/>
              <a:defRPr sz="8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1321"/>
            <a:ext cx="13378914" cy="24656220"/>
          </a:xfrm>
        </p:spPr>
        <p:txBody>
          <a:bodyPr/>
          <a:lstStyle>
            <a:lvl1pPr>
              <a:defRPr sz="12200"/>
            </a:lvl1pPr>
            <a:lvl2pPr>
              <a:defRPr sz="10200"/>
            </a:lvl2pPr>
            <a:lvl3pPr>
              <a:defRPr sz="92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79176"/>
            <a:ext cx="13384170" cy="3992145"/>
          </a:xfrm>
        </p:spPr>
        <p:txBody>
          <a:bodyPr anchor="b"/>
          <a:lstStyle>
            <a:lvl1pPr marL="0" indent="0">
              <a:buNone/>
              <a:defRPr sz="12200" b="1"/>
            </a:lvl1pPr>
            <a:lvl2pPr marL="2328154" indent="0">
              <a:buNone/>
              <a:defRPr sz="10200" b="1"/>
            </a:lvl2pPr>
            <a:lvl3pPr marL="4656308" indent="0">
              <a:buNone/>
              <a:defRPr sz="9200" b="1"/>
            </a:lvl3pPr>
            <a:lvl4pPr marL="6984462" indent="0">
              <a:buNone/>
              <a:defRPr sz="8100" b="1"/>
            </a:lvl4pPr>
            <a:lvl5pPr marL="9312615" indent="0">
              <a:buNone/>
              <a:defRPr sz="8100" b="1"/>
            </a:lvl5pPr>
            <a:lvl6pPr marL="11640769" indent="0">
              <a:buNone/>
              <a:defRPr sz="8100" b="1"/>
            </a:lvl6pPr>
            <a:lvl7pPr marL="13968923" indent="0">
              <a:buNone/>
              <a:defRPr sz="8100" b="1"/>
            </a:lvl7pPr>
            <a:lvl8pPr marL="16297077" indent="0">
              <a:buNone/>
              <a:defRPr sz="8100" b="1"/>
            </a:lvl8pPr>
            <a:lvl9pPr marL="18625231" indent="0">
              <a:buNone/>
              <a:defRPr sz="8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1321"/>
            <a:ext cx="13384170" cy="24656220"/>
          </a:xfrm>
        </p:spPr>
        <p:txBody>
          <a:bodyPr/>
          <a:lstStyle>
            <a:lvl1pPr>
              <a:defRPr sz="12200"/>
            </a:lvl1pPr>
            <a:lvl2pPr>
              <a:defRPr sz="10200"/>
            </a:lvl2pPr>
            <a:lvl3pPr>
              <a:defRPr sz="92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45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1" y="1703844"/>
            <a:ext cx="9961903" cy="7251246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1703848"/>
            <a:ext cx="16927347" cy="36523697"/>
          </a:xfrm>
        </p:spPr>
        <p:txBody>
          <a:bodyPr/>
          <a:lstStyle>
            <a:lvl1pPr>
              <a:defRPr sz="16300"/>
            </a:lvl1pPr>
            <a:lvl2pPr>
              <a:defRPr sz="14300"/>
            </a:lvl2pPr>
            <a:lvl3pPr>
              <a:defRPr sz="122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1" y="8955094"/>
            <a:ext cx="9961903" cy="29272451"/>
          </a:xfrm>
        </p:spPr>
        <p:txBody>
          <a:bodyPr/>
          <a:lstStyle>
            <a:lvl1pPr marL="0" indent="0">
              <a:buNone/>
              <a:defRPr sz="7100"/>
            </a:lvl1pPr>
            <a:lvl2pPr marL="2328154" indent="0">
              <a:buNone/>
              <a:defRPr sz="6100"/>
            </a:lvl2pPr>
            <a:lvl3pPr marL="4656308" indent="0">
              <a:buNone/>
              <a:defRPr sz="5100"/>
            </a:lvl3pPr>
            <a:lvl4pPr marL="6984462" indent="0">
              <a:buNone/>
              <a:defRPr sz="4600"/>
            </a:lvl4pPr>
            <a:lvl5pPr marL="9312615" indent="0">
              <a:buNone/>
              <a:defRPr sz="4600"/>
            </a:lvl5pPr>
            <a:lvl6pPr marL="11640769" indent="0">
              <a:buNone/>
              <a:defRPr sz="4600"/>
            </a:lvl6pPr>
            <a:lvl7pPr marL="13968923" indent="0">
              <a:buNone/>
              <a:defRPr sz="4600"/>
            </a:lvl7pPr>
            <a:lvl8pPr marL="16297077" indent="0">
              <a:buNone/>
              <a:defRPr sz="4600"/>
            </a:lvl8pPr>
            <a:lvl9pPr marL="18625231" indent="0">
              <a:buNone/>
              <a:defRPr sz="4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8" y="29955966"/>
            <a:ext cx="18167985" cy="3536472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8" y="3823745"/>
            <a:ext cx="18167985" cy="25676543"/>
          </a:xfrm>
        </p:spPr>
        <p:txBody>
          <a:bodyPr/>
          <a:lstStyle>
            <a:lvl1pPr marL="0" indent="0">
              <a:buNone/>
              <a:defRPr sz="16300"/>
            </a:lvl1pPr>
            <a:lvl2pPr marL="2328154" indent="0">
              <a:buNone/>
              <a:defRPr sz="14300"/>
            </a:lvl2pPr>
            <a:lvl3pPr marL="4656308" indent="0">
              <a:buNone/>
              <a:defRPr sz="12200"/>
            </a:lvl3pPr>
            <a:lvl4pPr marL="6984462" indent="0">
              <a:buNone/>
              <a:defRPr sz="10200"/>
            </a:lvl4pPr>
            <a:lvl5pPr marL="9312615" indent="0">
              <a:buNone/>
              <a:defRPr sz="10200"/>
            </a:lvl5pPr>
            <a:lvl6pPr marL="11640769" indent="0">
              <a:buNone/>
              <a:defRPr sz="10200"/>
            </a:lvl6pPr>
            <a:lvl7pPr marL="13968923" indent="0">
              <a:buNone/>
              <a:defRPr sz="10200"/>
            </a:lvl7pPr>
            <a:lvl8pPr marL="16297077" indent="0">
              <a:buNone/>
              <a:defRPr sz="10200"/>
            </a:lvl8pPr>
            <a:lvl9pPr marL="18625231" indent="0">
              <a:buNone/>
              <a:defRPr sz="102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8" y="33492438"/>
            <a:ext cx="18167985" cy="5022376"/>
          </a:xfrm>
        </p:spPr>
        <p:txBody>
          <a:bodyPr/>
          <a:lstStyle>
            <a:lvl1pPr marL="0" indent="0">
              <a:buNone/>
              <a:defRPr sz="7100"/>
            </a:lvl1pPr>
            <a:lvl2pPr marL="2328154" indent="0">
              <a:buNone/>
              <a:defRPr sz="6100"/>
            </a:lvl2pPr>
            <a:lvl3pPr marL="4656308" indent="0">
              <a:buNone/>
              <a:defRPr sz="5100"/>
            </a:lvl3pPr>
            <a:lvl4pPr marL="6984462" indent="0">
              <a:buNone/>
              <a:defRPr sz="4600"/>
            </a:lvl4pPr>
            <a:lvl5pPr marL="9312615" indent="0">
              <a:buNone/>
              <a:defRPr sz="4600"/>
            </a:lvl5pPr>
            <a:lvl6pPr marL="11640769" indent="0">
              <a:buNone/>
              <a:defRPr sz="4600"/>
            </a:lvl6pPr>
            <a:lvl7pPr marL="13968923" indent="0">
              <a:buNone/>
              <a:defRPr sz="4600"/>
            </a:lvl7pPr>
            <a:lvl8pPr marL="16297077" indent="0">
              <a:buNone/>
              <a:defRPr sz="4600"/>
            </a:lvl8pPr>
            <a:lvl9pPr marL="18625231" indent="0">
              <a:buNone/>
              <a:defRPr sz="4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3754"/>
            <a:ext cx="27251978" cy="7132373"/>
          </a:xfrm>
          <a:prstGeom prst="rect">
            <a:avLst/>
          </a:prstGeom>
        </p:spPr>
        <p:txBody>
          <a:bodyPr vert="horz" lIns="465631" tIns="232815" rIns="465631" bIns="23281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5326"/>
            <a:ext cx="27251978" cy="28242219"/>
          </a:xfrm>
          <a:prstGeom prst="rect">
            <a:avLst/>
          </a:prstGeom>
        </p:spPr>
        <p:txBody>
          <a:bodyPr vert="horz" lIns="465631" tIns="232815" rIns="465631" bIns="23281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63922"/>
            <a:ext cx="7065328" cy="2278397"/>
          </a:xfrm>
          <a:prstGeom prst="rect">
            <a:avLst/>
          </a:prstGeom>
        </p:spPr>
        <p:txBody>
          <a:bodyPr vert="horz" lIns="465631" tIns="232815" rIns="465631" bIns="232815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8023-594E-484A-9628-78FADC408DDB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39663922"/>
            <a:ext cx="9588659" cy="2278397"/>
          </a:xfrm>
          <a:prstGeom prst="rect">
            <a:avLst/>
          </a:prstGeom>
        </p:spPr>
        <p:txBody>
          <a:bodyPr vert="horz" lIns="465631" tIns="232815" rIns="465631" bIns="232815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63922"/>
            <a:ext cx="7065328" cy="2278397"/>
          </a:xfrm>
          <a:prstGeom prst="rect">
            <a:avLst/>
          </a:prstGeom>
        </p:spPr>
        <p:txBody>
          <a:bodyPr vert="horz" lIns="465631" tIns="232815" rIns="465631" bIns="232815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8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6308" rtl="0" eaLnBrk="1" latinLnBrk="0" hangingPunct="1">
        <a:spcBef>
          <a:spcPct val="0"/>
        </a:spcBef>
        <a:buNone/>
        <a:defRPr sz="2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115" indent="-1746115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00" kern="1200">
          <a:solidFill>
            <a:schemeClr val="tx1"/>
          </a:solidFill>
          <a:latin typeface="+mn-lt"/>
          <a:ea typeface="+mn-ea"/>
          <a:cs typeface="+mn-cs"/>
        </a:defRPr>
      </a:lvl1pPr>
      <a:lvl2pPr marL="3783250" indent="-1455096" algn="l" defTabSz="4656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20385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3pPr>
      <a:lvl4pPr marL="8148538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6692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4846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133000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461154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9308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28154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56308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984462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12615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40769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8923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7077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5231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hyperlink" Target="https://thenounproject.com/browse/?i=659710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hyperlink" Target="https://thenounproject.com/browse/?i=1512235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hyperlink" Target="https://thenounproject.com/browse/?i=2346914" TargetMode="External"/><Relationship Id="rId33" Type="http://schemas.openxmlformats.org/officeDocument/2006/relationships/hyperlink" Target="https://thenounproject.com/browse/?i=2274605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s://thenounproject.com/browse/?i=192605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24" Type="http://schemas.openxmlformats.org/officeDocument/2006/relationships/image" Target="../media/image23.png"/><Relationship Id="rId32" Type="http://schemas.openxmlformats.org/officeDocument/2006/relationships/hyperlink" Target="https://thenounproject.com/browse/?i=1350932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hyperlink" Target="https://thenounproject.com/browse/?i=196009" TargetMode="External"/><Relationship Id="rId36" Type="http://schemas.openxmlformats.org/officeDocument/2006/relationships/hyperlink" Target="https://thenounproject.com/browse/?i=2071881" TargetMode="External"/><Relationship Id="rId10" Type="http://schemas.openxmlformats.org/officeDocument/2006/relationships/image" Target="../media/image9.tmp"/><Relationship Id="rId19" Type="http://schemas.openxmlformats.org/officeDocument/2006/relationships/image" Target="../media/image18.png"/><Relationship Id="rId31" Type="http://schemas.openxmlformats.org/officeDocument/2006/relationships/hyperlink" Target="https://thenounproject.com/browse/?i=102785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tmp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hyperlink" Target="https://thenounproject.com/browse/?i=2008065" TargetMode="External"/><Relationship Id="rId30" Type="http://schemas.openxmlformats.org/officeDocument/2006/relationships/hyperlink" Target="https://thenounproject.com/browse/?i=1732574" TargetMode="External"/><Relationship Id="rId35" Type="http://schemas.openxmlformats.org/officeDocument/2006/relationships/hyperlink" Target="https://thenounproject.com/browse/?i=7501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 bwMode="auto">
          <a:xfrm>
            <a:off x="1517243" y="3467127"/>
            <a:ext cx="272454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15073" y="1743174"/>
            <a:ext cx="27827381" cy="144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4042" tIns="388134" rIns="388134" bIns="388134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Browser-based Questionnaire Framework for Scientific 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9460467" y="38704108"/>
            <a:ext cx="9445703" cy="3762960"/>
            <a:chOff x="20455924" y="39000979"/>
            <a:chExt cx="9445703" cy="37629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027" y="39000979"/>
              <a:ext cx="5400600" cy="376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 descr="C:\Users\user\Downloads\BTULogoKompaktversiondeutschPNGS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5924" y="39502654"/>
              <a:ext cx="3778348" cy="27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16172" r="23903" b="22442"/>
          <a:stretch/>
        </p:blipFill>
        <p:spPr bwMode="auto">
          <a:xfrm>
            <a:off x="1363926" y="688497"/>
            <a:ext cx="259548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1510373" y="38954350"/>
            <a:ext cx="5349527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Authors:</a:t>
            </a: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Dennis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Guse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Henrique R.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Orefice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Gabriel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Reimers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Oliver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Hohlfeld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010210" y="657483"/>
            <a:ext cx="8943474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9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11300"/>
              </p:ext>
            </p:extLst>
          </p:nvPr>
        </p:nvGraphicFramePr>
        <p:xfrm>
          <a:off x="1635049" y="34070527"/>
          <a:ext cx="12600000" cy="40417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0122"/>
                <a:gridCol w="6439878"/>
              </a:tblGrid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Project</a:t>
                      </a:r>
                      <a:r>
                        <a:rPr lang="en-US" sz="4000" baseline="0" dirty="0" smtClean="0"/>
                        <a:t> information</a:t>
                      </a:r>
                      <a:endParaRPr lang="de-DE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Web</a:t>
                      </a:r>
                      <a:r>
                        <a:rPr lang="en-US" sz="3400" baseline="0" dirty="0" smtClean="0"/>
                        <a:t> page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www.thefragebogen.de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Software license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MIT License 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Programming language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JS5+,</a:t>
                      </a:r>
                      <a:r>
                        <a:rPr lang="en-US" sz="3400" baseline="0" dirty="0" smtClean="0"/>
                        <a:t> CSS, HTML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baseline="0" dirty="0" smtClean="0"/>
                        <a:t>Version control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GIT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Gerade Verbindung 19"/>
          <p:cNvCxnSpPr/>
          <p:nvPr/>
        </p:nvCxnSpPr>
        <p:spPr bwMode="auto">
          <a:xfrm>
            <a:off x="1517243" y="38615235"/>
            <a:ext cx="272454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16162731" y="23608456"/>
            <a:ext cx="12600000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de-DE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limit necessary (network) infrastructure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plan for technical failures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version control software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reuse and enhance available implementations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the “boy scout rule”: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leave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campground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cleaner than you found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7198928" y="33242674"/>
            <a:ext cx="4320000" cy="4764151"/>
            <a:chOff x="17198928" y="31650312"/>
            <a:chExt cx="4320000" cy="4764151"/>
          </a:xfrm>
        </p:grpSpPr>
        <p:pic>
          <p:nvPicPr>
            <p:cNvPr id="1039" name="Picture 15" descr="C:\Users\user\Downloads\frame(2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8928" y="31896683"/>
              <a:ext cx="4320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17448834" y="35768132"/>
              <a:ext cx="38010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thefragebogen.de</a:t>
              </a:r>
              <a:endParaRPr lang="de-DE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8051405" y="31650312"/>
              <a:ext cx="2595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</a:t>
              </a:r>
              <a:r>
                <a:rPr lang="de-DE" sz="4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lang="de-DE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3469214" y="33170666"/>
            <a:ext cx="4320000" cy="4860301"/>
            <a:chOff x="23469214" y="31564346"/>
            <a:chExt cx="4320000" cy="4860301"/>
          </a:xfrm>
        </p:grpSpPr>
        <p:pic>
          <p:nvPicPr>
            <p:cNvPr id="1038" name="Picture 14" descr="C:\Users\user\Downloads\frame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9214" y="31858583"/>
              <a:ext cx="4320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24664848" y="35778316"/>
              <a:ext cx="1928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…/</a:t>
              </a:r>
              <a:r>
                <a:rPr lang="de-DE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de-DE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126241" y="31564346"/>
              <a:ext cx="3005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Live </a:t>
              </a:r>
              <a:r>
                <a:rPr lang="de-DE" sz="4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demos</a:t>
              </a:r>
              <a:endParaRPr lang="de-DE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0" name="Picture 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4237" r="444" b="1707"/>
          <a:stretch/>
        </p:blipFill>
        <p:spPr bwMode="auto">
          <a:xfrm>
            <a:off x="15929325" y="5051303"/>
            <a:ext cx="12735819" cy="323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6170351" y="15910331"/>
            <a:ext cx="856195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screens = [];</a:t>
            </a:r>
          </a:p>
          <a:p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screen1 = new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ScreenUIElements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new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UIElementHTML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("CSS", 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  "This is some text."),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  new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QuestionnaireItemDefinedOne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    "CSS", 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    "Are you ready?", true, ["Yes"])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);</a:t>
            </a:r>
          </a:p>
          <a:p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screens.push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(screen1);</a:t>
            </a:r>
          </a:p>
          <a:p>
            <a:endParaRPr lang="de-DE" sz="2800" dirty="0" smtClean="0">
              <a:latin typeface="+mj-lt"/>
              <a:cs typeface="Arial" panose="020B0604020202020204" pitchFamily="34" charset="0"/>
            </a:endParaRPr>
          </a:p>
          <a:p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 = 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new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ScreenController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screens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);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...</a:t>
            </a:r>
          </a:p>
          <a:p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sc.start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document.body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);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4704" r="1388" b="4090"/>
          <a:stretch/>
        </p:blipFill>
        <p:spPr bwMode="auto">
          <a:xfrm>
            <a:off x="24586136" y="16695944"/>
            <a:ext cx="4219484" cy="599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hteck 50"/>
          <p:cNvSpPr/>
          <p:nvPr/>
        </p:nvSpPr>
        <p:spPr>
          <a:xfrm>
            <a:off x="16323754" y="8551944"/>
            <a:ext cx="11795902" cy="602650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lifecycle of a digital questionnaire.</a:t>
            </a:r>
            <a:endParaRPr lang="en-US" sz="32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6076091" y="10331109"/>
            <a:ext cx="12600000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de-DE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esign: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select questionnaire content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mplementation: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 questionnaire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(if needed with individualization such as randomization)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istribute: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distribute questionnaires to user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(e.g., e-Mail, web, laboratory)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xecution: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participants conduct the experiment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esults: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collect data and store for evaluation.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541137" y="5135323"/>
            <a:ext cx="12518730" cy="6619879"/>
            <a:chOff x="1541137" y="5135323"/>
            <a:chExt cx="12518730" cy="6619879"/>
          </a:xfrm>
        </p:grpSpPr>
        <p:pic>
          <p:nvPicPr>
            <p:cNvPr id="32" name="Grafik 31" descr="Studie - Mozilla Firefox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37" y="5135323"/>
              <a:ext cx="6205377" cy="4236460"/>
            </a:xfrm>
            <a:prstGeom prst="rect">
              <a:avLst/>
            </a:prstGeom>
          </p:spPr>
        </p:pic>
        <p:pic>
          <p:nvPicPr>
            <p:cNvPr id="33" name="Grafik 32" descr="TheFragebogen: multimedia example - Mozilla Firefox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130" y="6491463"/>
              <a:ext cx="6205377" cy="4236460"/>
            </a:xfrm>
            <a:prstGeom prst="rect">
              <a:avLst/>
            </a:prstGeom>
          </p:spPr>
        </p:pic>
        <p:pic>
          <p:nvPicPr>
            <p:cNvPr id="35" name="Grafik 34" descr="User Study: Internet Quality - Mozilla Firefox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83" y="7518742"/>
              <a:ext cx="6205384" cy="4236460"/>
            </a:xfrm>
            <a:prstGeom prst="rect">
              <a:avLst/>
            </a:prstGeom>
          </p:spPr>
        </p:pic>
      </p:grpSp>
      <p:sp>
        <p:nvSpPr>
          <p:cNvPr id="42" name="Rechteck 41"/>
          <p:cNvSpPr/>
          <p:nvPr/>
        </p:nvSpPr>
        <p:spPr>
          <a:xfrm>
            <a:off x="1825466" y="12101826"/>
            <a:ext cx="11795902" cy="602650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 of use cases of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517243" y="15564471"/>
            <a:ext cx="12616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supports in conducting experiments. It reduces the effort on implementing necessary software and thus allows researchers focusing on their actual research questions.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8"/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0631" y="20853630"/>
            <a:ext cx="1080000" cy="1080000"/>
          </a:xfrm>
          <a:prstGeom prst="rect">
            <a:avLst/>
          </a:prstGeom>
        </p:spPr>
      </p:pic>
      <p:sp>
        <p:nvSpPr>
          <p:cNvPr id="45" name="Rechteck 44"/>
          <p:cNvSpPr/>
          <p:nvPr/>
        </p:nvSpPr>
        <p:spPr>
          <a:xfrm>
            <a:off x="3155919" y="2107210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2" descr="C:\Users\user\Downloads\noun_Responsive Design_659710.png"/>
          <p:cNvPicPr>
            <a:picLocks noChangeAspect="1" noChangeArrowheads="1"/>
          </p:cNvPicPr>
          <p:nvPr/>
        </p:nvPicPr>
        <p:blipFill rotWithShape="1"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1533218" y="22491070"/>
            <a:ext cx="127977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 46"/>
          <p:cNvSpPr/>
          <p:nvPr/>
        </p:nvSpPr>
        <p:spPr>
          <a:xfrm>
            <a:off x="3155919" y="22556780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</p:txBody>
      </p:sp>
      <p:pic>
        <p:nvPicPr>
          <p:cNvPr id="48" name="Picture 3" descr="C:\Users\user\Downloads\noun_Communication_2008065.png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2"/>
          <a:stretch/>
        </p:blipFill>
        <p:spPr bwMode="auto">
          <a:xfrm>
            <a:off x="1541137" y="23924481"/>
            <a:ext cx="12639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hteck 48"/>
          <p:cNvSpPr/>
          <p:nvPr/>
        </p:nvSpPr>
        <p:spPr>
          <a:xfrm>
            <a:off x="3155919" y="24041452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 device</a:t>
            </a:r>
          </a:p>
        </p:txBody>
      </p:sp>
      <p:pic>
        <p:nvPicPr>
          <p:cNvPr id="50" name="Picture 4" descr="C:\Users\user\Downloads\noun_cassette tape_196009.png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8" b="14457"/>
          <a:stretch/>
        </p:blipFill>
        <p:spPr bwMode="auto">
          <a:xfrm>
            <a:off x="1499758" y="25643322"/>
            <a:ext cx="1346691" cy="7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hteck 51"/>
          <p:cNvSpPr/>
          <p:nvPr/>
        </p:nvSpPr>
        <p:spPr>
          <a:xfrm>
            <a:off x="3155919" y="25526124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" descr="C:\Users\user\Downloads\noun_Ruler_2089579.png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5"/>
          <a:stretch/>
        </p:blipFill>
        <p:spPr bwMode="auto">
          <a:xfrm>
            <a:off x="6819176" y="20997630"/>
            <a:ext cx="108856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hteck 53"/>
          <p:cNvSpPr/>
          <p:nvPr/>
        </p:nvSpPr>
        <p:spPr>
          <a:xfrm>
            <a:off x="8190339" y="21072108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raphical scales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6" descr="C:\Users\user\Downloads\noun_Privacy_1512235.png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5"/>
          <a:stretch/>
        </p:blipFill>
        <p:spPr bwMode="auto">
          <a:xfrm>
            <a:off x="6770897" y="23931342"/>
            <a:ext cx="118512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hteck 55"/>
          <p:cNvSpPr/>
          <p:nvPr/>
        </p:nvSpPr>
        <p:spPr>
          <a:xfrm>
            <a:off x="8190339" y="24041452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friendly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7" descr="C:\Users\user\Downloads\noun_behavior_2274605.png"/>
          <p:cNvPicPr>
            <a:picLocks noChangeAspect="1" noChangeArrowheads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7"/>
          <a:stretch/>
        </p:blipFill>
        <p:spPr bwMode="auto">
          <a:xfrm>
            <a:off x="6774830" y="22419062"/>
            <a:ext cx="1177257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hteck 57"/>
          <p:cNvSpPr/>
          <p:nvPr/>
        </p:nvSpPr>
        <p:spPr>
          <a:xfrm>
            <a:off x="8190339" y="22556780"/>
            <a:ext cx="333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ehavioral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363926" y="19740935"/>
            <a:ext cx="8021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user\Downloads\noun_archive_750189.png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4"/>
          <a:stretch/>
        </p:blipFill>
        <p:spPr bwMode="auto">
          <a:xfrm>
            <a:off x="6700330" y="25371390"/>
            <a:ext cx="1207411" cy="10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hteck 58"/>
          <p:cNvSpPr/>
          <p:nvPr/>
        </p:nvSpPr>
        <p:spPr>
          <a:xfrm>
            <a:off x="8190339" y="25526124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achievable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99758" y="13548247"/>
            <a:ext cx="13064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</a:p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… a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questionnaires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4" descr="C:\Users\user\Downloads\noun_enhance tool_1926058.png"/>
          <p:cNvPicPr>
            <a:picLocks noChangeAspect="1" noChangeArrowheads="1"/>
          </p:cNvPicPr>
          <p:nvPr/>
        </p:nvPicPr>
        <p:blipFill rotWithShape="1"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8"/>
          <a:stretch/>
        </p:blipFill>
        <p:spPr bwMode="auto">
          <a:xfrm>
            <a:off x="1592129" y="26821391"/>
            <a:ext cx="1144425" cy="9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hteck 60"/>
          <p:cNvSpPr/>
          <p:nvPr/>
        </p:nvSpPr>
        <p:spPr>
          <a:xfrm>
            <a:off x="3155919" y="27010796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extendable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user\Downloads\noun_signature_2071881.png"/>
          <p:cNvPicPr>
            <a:picLocks noChangeAspect="1" noChangeArrowheads="1"/>
          </p:cNvPicPr>
          <p:nvPr/>
        </p:nvPicPr>
        <p:blipFill rotWithShape="1"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4"/>
          <a:stretch/>
        </p:blipFill>
        <p:spPr bwMode="auto">
          <a:xfrm>
            <a:off x="6813446" y="26928815"/>
            <a:ext cx="1148218" cy="8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hteck 62"/>
          <p:cNvSpPr/>
          <p:nvPr/>
        </p:nvSpPr>
        <p:spPr>
          <a:xfrm>
            <a:off x="8190339" y="27010796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handwriting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C:\Users\user\Downloads\noun_dynamic_1732574.png"/>
          <p:cNvPicPr>
            <a:picLocks noChangeAspect="1" noChangeArrowheads="1"/>
          </p:cNvPicPr>
          <p:nvPr/>
        </p:nvPicPr>
        <p:blipFill rotWithShape="1"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3"/>
          <a:stretch/>
        </p:blipFill>
        <p:spPr bwMode="auto">
          <a:xfrm>
            <a:off x="1592129" y="28227600"/>
            <a:ext cx="1257004" cy="10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hteck 64"/>
          <p:cNvSpPr/>
          <p:nvPr/>
        </p:nvSpPr>
        <p:spPr>
          <a:xfrm>
            <a:off x="3155919" y="28495468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questionnaires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 descr="C:\Users\user\Downloads\noun_html_1027858.png"/>
          <p:cNvPicPr>
            <a:picLocks noChangeAspect="1" noChangeArrowheads="1"/>
          </p:cNvPicPr>
          <p:nvPr/>
        </p:nvPicPr>
        <p:blipFill rotWithShape="1"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9"/>
          <a:stretch/>
        </p:blipFill>
        <p:spPr bwMode="auto">
          <a:xfrm>
            <a:off x="1635049" y="29728695"/>
            <a:ext cx="1157640" cy="10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hteck 66"/>
          <p:cNvSpPr/>
          <p:nvPr/>
        </p:nvSpPr>
        <p:spPr>
          <a:xfrm>
            <a:off x="3155919" y="29980140"/>
            <a:ext cx="392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usable standalone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C:\Users\user\Downloads\noun_Crowdsourcing_1350932.png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2"/>
          <a:stretch/>
        </p:blipFill>
        <p:spPr bwMode="auto">
          <a:xfrm>
            <a:off x="1592129" y="31204038"/>
            <a:ext cx="1354745" cy="106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hteck 68"/>
          <p:cNvSpPr/>
          <p:nvPr/>
        </p:nvSpPr>
        <p:spPr>
          <a:xfrm>
            <a:off x="3155919" y="31464809"/>
            <a:ext cx="510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ready for crowdsourcing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076091" y="28649016"/>
            <a:ext cx="127295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571500" indent="-571500">
              <a:buFont typeface="Source Code Pro" panose="020B0509030403020204" pitchFamily="49" charset="0"/>
              <a:buChar char="&gt;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foster reproducibility by sharing implementations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Build public repository of implementations)</a:t>
            </a:r>
          </a:p>
          <a:p>
            <a:pPr marL="571500" indent="-571500">
              <a:buFont typeface="Source Code Pro" panose="020B0509030403020204" pitchFamily="49" charset="0"/>
              <a:buChar char="&gt;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community building: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share knowledge, technology, and expertise</a:t>
            </a:r>
          </a:p>
          <a:p>
            <a:pPr marL="571500" indent="-571500">
              <a:buFont typeface="Source Code Pro" panose="020B0509030403020204" pitchFamily="49" charset="0"/>
              <a:buChar char="&gt;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invest resources to enhance/maintain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2614" y="39117156"/>
            <a:ext cx="9107373" cy="273023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Icons from the Noun Project: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5"/>
              </a:rPr>
              <a:t>open source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Kharismayadi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6"/>
              </a:rPr>
              <a:t>Responsive Design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Kiran Joseph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7"/>
              </a:rPr>
              <a:t>Communication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Shocho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8"/>
              </a:rPr>
              <a:t>cassette tape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Universal Icons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9"/>
              </a:rPr>
              <a:t>enhance tool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icon54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0"/>
              </a:rPr>
              <a:t>dynamic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Nithinan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Tatah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1"/>
              </a:rPr>
              <a:t>html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Creative Stall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2"/>
              </a:rPr>
              <a:t>Crowdsourcing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Atif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Arshad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3"/>
              </a:rPr>
              <a:t>behavior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Nithinan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Tatah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4"/>
              </a:rPr>
              <a:t>Privacy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johartcamp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5"/>
              </a:rPr>
              <a:t>archive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Dilla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Chee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6"/>
              </a:rPr>
              <a:t>signature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Vadim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Solomakhin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Source Code">
      <a:majorFont>
        <a:latin typeface="Source Code Pro"/>
        <a:ea typeface=""/>
        <a:cs typeface=""/>
      </a:majorFont>
      <a:minorFont>
        <a:latin typeface="Source Code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Benutzerdefiniert</PresentationFormat>
  <Paragraphs>81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TheFragebogen: A Web Browser-based Questionnaire Framework for Scientiﬁc Research</dc:title>
  <dc:creator>Dennis Guse</dc:creator>
  <cp:lastModifiedBy>user</cp:lastModifiedBy>
  <cp:revision>73</cp:revision>
  <dcterms:created xsi:type="dcterms:W3CDTF">2019-04-25T14:07:10Z</dcterms:created>
  <dcterms:modified xsi:type="dcterms:W3CDTF">2019-06-07T20:50:03Z</dcterms:modified>
</cp:coreProperties>
</file>