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F1CC"/>
    <a:srgbClr val="8284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66" autoAdjust="0"/>
    <p:restoredTop sz="77484" autoAdjust="0"/>
  </p:normalViewPr>
  <p:slideViewPr>
    <p:cSldViewPr snapToGrid="0" snapToObjects="1">
      <p:cViewPr varScale="1">
        <p:scale>
          <a:sx n="42" d="100"/>
          <a:sy n="42" d="100"/>
        </p:scale>
        <p:origin x="-18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D1C46-D326-BD40-8956-D8FC7A8F5DE2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DFF8C-B380-A148-9A8E-A2CE03B5E04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18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thenounproject.com/browse/?i=1732574" TargetMode="External"/><Relationship Id="rId13" Type="http://schemas.openxmlformats.org/officeDocument/2006/relationships/hyperlink" Target="https://thenounproject.com/browse/?i=750189" TargetMode="External"/><Relationship Id="rId3" Type="http://schemas.openxmlformats.org/officeDocument/2006/relationships/hyperlink" Target="https://thenounproject.com/browse/?i=2346914" TargetMode="External"/><Relationship Id="rId7" Type="http://schemas.openxmlformats.org/officeDocument/2006/relationships/hyperlink" Target="https://thenounproject.com/browse/?i=1926058" TargetMode="External"/><Relationship Id="rId12" Type="http://schemas.openxmlformats.org/officeDocument/2006/relationships/hyperlink" Target="https://thenounproject.com/browse/?i=1512235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thenounproject.com/browse/?i=196009" TargetMode="External"/><Relationship Id="rId11" Type="http://schemas.openxmlformats.org/officeDocument/2006/relationships/hyperlink" Target="https://thenounproject.com/browse/?i=2274605" TargetMode="External"/><Relationship Id="rId5" Type="http://schemas.openxmlformats.org/officeDocument/2006/relationships/hyperlink" Target="https://thenounproject.com/browse/?i=2008065" TargetMode="External"/><Relationship Id="rId10" Type="http://schemas.openxmlformats.org/officeDocument/2006/relationships/hyperlink" Target="https://thenounproject.com/browse/?i=1350932" TargetMode="External"/><Relationship Id="rId4" Type="http://schemas.openxmlformats.org/officeDocument/2006/relationships/hyperlink" Target="https://thenounproject.com/browse/?i=659710" TargetMode="External"/><Relationship Id="rId9" Type="http://schemas.openxmlformats.org/officeDocument/2006/relationships/hyperlink" Target="https://thenounproject.com/browse/?i=1027858" TargetMode="External"/><Relationship Id="rId14" Type="http://schemas.openxmlformats.org/officeDocument/2006/relationships/hyperlink" Target="https://thenounproject.com/browse/?i=2071881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30000"/>
              </a:spcAft>
            </a:pPr>
            <a:r>
              <a:rPr lang="en-US" sz="800" dirty="0" smtClean="0"/>
              <a:t>Icons from the Noun Project:</a:t>
            </a:r>
          </a:p>
          <a:p>
            <a:pPr marL="285750" indent="-285750">
              <a:lnSpc>
                <a:spcPct val="90000"/>
              </a:lnSpc>
              <a:spcAft>
                <a:spcPct val="30000"/>
              </a:spcAft>
              <a:buFont typeface="Arial" panose="020B0604020202020204" pitchFamily="34" charset="0"/>
              <a:buChar char="•"/>
            </a:pPr>
            <a:r>
              <a:rPr lang="en-US" sz="800" dirty="0" smtClean="0"/>
              <a:t>“</a:t>
            </a:r>
            <a:r>
              <a:rPr lang="en-US" sz="800" dirty="0" smtClean="0">
                <a:hlinkClick r:id="rId3"/>
              </a:rPr>
              <a:t>open source</a:t>
            </a:r>
            <a:r>
              <a:rPr lang="en-US" sz="800" dirty="0" smtClean="0"/>
              <a:t>” by I </a:t>
            </a:r>
            <a:r>
              <a:rPr lang="en-US" sz="800" dirty="0" err="1" smtClean="0"/>
              <a:t>Putu</a:t>
            </a:r>
            <a:r>
              <a:rPr lang="en-US" sz="800" dirty="0" smtClean="0"/>
              <a:t> </a:t>
            </a:r>
            <a:r>
              <a:rPr lang="en-US" sz="800" dirty="0" err="1" smtClean="0"/>
              <a:t>Kharismayadi</a:t>
            </a:r>
            <a:endParaRPr lang="en-US" sz="800" dirty="0" smtClean="0"/>
          </a:p>
          <a:p>
            <a:pPr marL="285750" indent="-285750">
              <a:lnSpc>
                <a:spcPct val="90000"/>
              </a:lnSpc>
              <a:spcAft>
                <a:spcPct val="30000"/>
              </a:spcAft>
              <a:buFont typeface="Arial" panose="020B0604020202020204" pitchFamily="34" charset="0"/>
              <a:buChar char="•"/>
            </a:pPr>
            <a:r>
              <a:rPr lang="en-US" sz="800" dirty="0" smtClean="0"/>
              <a:t>“</a:t>
            </a:r>
            <a:r>
              <a:rPr lang="en-US" sz="800" dirty="0" smtClean="0">
                <a:hlinkClick r:id="rId4"/>
              </a:rPr>
              <a:t>Responsive Design</a:t>
            </a:r>
            <a:r>
              <a:rPr lang="en-US" sz="800" dirty="0" smtClean="0"/>
              <a:t>” by Kiran Joseph</a:t>
            </a:r>
          </a:p>
          <a:p>
            <a:pPr marL="285750" indent="-285750">
              <a:lnSpc>
                <a:spcPct val="90000"/>
              </a:lnSpc>
              <a:spcAft>
                <a:spcPct val="30000"/>
              </a:spcAft>
              <a:buFont typeface="Arial" panose="020B0604020202020204" pitchFamily="34" charset="0"/>
              <a:buChar char="•"/>
            </a:pPr>
            <a:r>
              <a:rPr lang="en-US" sz="800" dirty="0" smtClean="0"/>
              <a:t>“</a:t>
            </a:r>
            <a:r>
              <a:rPr lang="en-US" sz="800" dirty="0" smtClean="0">
                <a:hlinkClick r:id="rId5"/>
              </a:rPr>
              <a:t>Communication</a:t>
            </a:r>
            <a:r>
              <a:rPr lang="en-US" sz="800" dirty="0" smtClean="0"/>
              <a:t>” by </a:t>
            </a:r>
            <a:r>
              <a:rPr lang="en-US" sz="800" dirty="0" err="1" smtClean="0"/>
              <a:t>Shocho</a:t>
            </a:r>
            <a:endParaRPr lang="en-US" sz="800" dirty="0" smtClean="0"/>
          </a:p>
          <a:p>
            <a:pPr marL="285750" indent="-285750">
              <a:lnSpc>
                <a:spcPct val="90000"/>
              </a:lnSpc>
              <a:spcAft>
                <a:spcPct val="30000"/>
              </a:spcAft>
              <a:buFont typeface="Arial" panose="020B0604020202020204" pitchFamily="34" charset="0"/>
              <a:buChar char="•"/>
            </a:pPr>
            <a:r>
              <a:rPr lang="en-US" sz="800" dirty="0" smtClean="0"/>
              <a:t>“</a:t>
            </a:r>
            <a:r>
              <a:rPr lang="en-US" sz="800" dirty="0" smtClean="0">
                <a:hlinkClick r:id="rId6"/>
              </a:rPr>
              <a:t>cassette tape</a:t>
            </a:r>
            <a:r>
              <a:rPr lang="en-US" sz="800" dirty="0" smtClean="0"/>
              <a:t>” by Universal Icons</a:t>
            </a:r>
          </a:p>
          <a:p>
            <a:pPr marL="285750" indent="-285750">
              <a:lnSpc>
                <a:spcPct val="90000"/>
              </a:lnSpc>
              <a:spcAft>
                <a:spcPct val="30000"/>
              </a:spcAft>
              <a:buFont typeface="Arial" panose="020B0604020202020204" pitchFamily="34" charset="0"/>
              <a:buChar char="•"/>
            </a:pPr>
            <a:r>
              <a:rPr lang="en-US" sz="800" dirty="0" smtClean="0"/>
              <a:t>“</a:t>
            </a:r>
            <a:r>
              <a:rPr lang="en-US" sz="800" dirty="0" smtClean="0">
                <a:hlinkClick r:id="rId7"/>
              </a:rPr>
              <a:t>enhance tool</a:t>
            </a:r>
            <a:r>
              <a:rPr lang="en-US" sz="800" dirty="0" smtClean="0"/>
              <a:t>” by icon54</a:t>
            </a:r>
          </a:p>
          <a:p>
            <a:pPr marL="285750" indent="-285750">
              <a:lnSpc>
                <a:spcPct val="90000"/>
              </a:lnSpc>
              <a:spcAft>
                <a:spcPct val="30000"/>
              </a:spcAft>
              <a:buFont typeface="Arial" panose="020B0604020202020204" pitchFamily="34" charset="0"/>
              <a:buChar char="•"/>
            </a:pPr>
            <a:r>
              <a:rPr lang="en-US" sz="800" dirty="0" smtClean="0"/>
              <a:t>“</a:t>
            </a:r>
            <a:r>
              <a:rPr lang="en-US" sz="800" dirty="0" smtClean="0">
                <a:hlinkClick r:id="rId8"/>
              </a:rPr>
              <a:t>dynamic</a:t>
            </a:r>
            <a:r>
              <a:rPr lang="en-US" sz="800" dirty="0" smtClean="0"/>
              <a:t>” by </a:t>
            </a:r>
            <a:r>
              <a:rPr lang="en-US" sz="800" dirty="0" err="1" smtClean="0"/>
              <a:t>Nithinan</a:t>
            </a:r>
            <a:r>
              <a:rPr lang="en-US" sz="800" dirty="0" smtClean="0"/>
              <a:t> </a:t>
            </a:r>
            <a:r>
              <a:rPr lang="en-US" sz="800" dirty="0" err="1" smtClean="0"/>
              <a:t>Tatah</a:t>
            </a:r>
            <a:endParaRPr lang="en-US" sz="800" dirty="0" smtClean="0"/>
          </a:p>
          <a:p>
            <a:pPr marL="285750" indent="-285750">
              <a:lnSpc>
                <a:spcPct val="90000"/>
              </a:lnSpc>
              <a:spcAft>
                <a:spcPct val="30000"/>
              </a:spcAft>
              <a:buFont typeface="Arial" panose="020B0604020202020204" pitchFamily="34" charset="0"/>
              <a:buChar char="•"/>
            </a:pPr>
            <a:r>
              <a:rPr lang="en-US" sz="800" dirty="0" smtClean="0"/>
              <a:t>“</a:t>
            </a:r>
            <a:r>
              <a:rPr lang="en-US" sz="800" dirty="0" smtClean="0">
                <a:hlinkClick r:id="rId9"/>
              </a:rPr>
              <a:t>html</a:t>
            </a:r>
            <a:r>
              <a:rPr lang="en-US" sz="800" dirty="0" smtClean="0"/>
              <a:t>” by Creative Stall</a:t>
            </a:r>
          </a:p>
          <a:p>
            <a:pPr marL="285750" indent="-285750">
              <a:lnSpc>
                <a:spcPct val="90000"/>
              </a:lnSpc>
              <a:spcAft>
                <a:spcPct val="30000"/>
              </a:spcAft>
              <a:buFont typeface="Arial" panose="020B0604020202020204" pitchFamily="34" charset="0"/>
              <a:buChar char="•"/>
            </a:pPr>
            <a:r>
              <a:rPr lang="en-US" sz="800" dirty="0" smtClean="0"/>
              <a:t>“</a:t>
            </a:r>
            <a:r>
              <a:rPr lang="en-US" sz="800" dirty="0" smtClean="0">
                <a:hlinkClick r:id="rId10"/>
              </a:rPr>
              <a:t>Crowdsourcing</a:t>
            </a:r>
            <a:r>
              <a:rPr lang="en-US" sz="800" dirty="0" smtClean="0"/>
              <a:t>” by </a:t>
            </a:r>
            <a:r>
              <a:rPr lang="en-US" sz="800" dirty="0" err="1" smtClean="0"/>
              <a:t>Atif</a:t>
            </a:r>
            <a:r>
              <a:rPr lang="en-US" sz="800" dirty="0" smtClean="0"/>
              <a:t> Arshad</a:t>
            </a:r>
          </a:p>
          <a:p>
            <a:pPr marL="285750" indent="-285750">
              <a:lnSpc>
                <a:spcPct val="90000"/>
              </a:lnSpc>
              <a:spcAft>
                <a:spcPct val="30000"/>
              </a:spcAft>
              <a:buFont typeface="Arial" panose="020B0604020202020204" pitchFamily="34" charset="0"/>
              <a:buChar char="•"/>
            </a:pPr>
            <a:r>
              <a:rPr lang="en-US" sz="800" dirty="0" smtClean="0"/>
              <a:t>“</a:t>
            </a:r>
            <a:r>
              <a:rPr lang="en-US" sz="800" dirty="0" smtClean="0">
                <a:hlinkClick r:id="rId11"/>
              </a:rPr>
              <a:t>behavior</a:t>
            </a:r>
            <a:r>
              <a:rPr lang="en-US" sz="800" dirty="0" smtClean="0"/>
              <a:t>” by </a:t>
            </a:r>
            <a:r>
              <a:rPr lang="en-US" sz="800" dirty="0" err="1" smtClean="0"/>
              <a:t>Nithinan</a:t>
            </a:r>
            <a:r>
              <a:rPr lang="en-US" sz="800" dirty="0" smtClean="0"/>
              <a:t> </a:t>
            </a:r>
            <a:r>
              <a:rPr lang="en-US" sz="800" dirty="0" err="1" smtClean="0"/>
              <a:t>Tatah</a:t>
            </a:r>
            <a:endParaRPr lang="en-US" sz="800" dirty="0" smtClean="0"/>
          </a:p>
          <a:p>
            <a:pPr marL="285750" indent="-285750">
              <a:lnSpc>
                <a:spcPct val="90000"/>
              </a:lnSpc>
              <a:spcAft>
                <a:spcPct val="30000"/>
              </a:spcAft>
              <a:buFont typeface="Arial" panose="020B0604020202020204" pitchFamily="34" charset="0"/>
              <a:buChar char="•"/>
            </a:pPr>
            <a:r>
              <a:rPr lang="en-US" sz="800" dirty="0" smtClean="0"/>
              <a:t>“</a:t>
            </a:r>
            <a:r>
              <a:rPr lang="en-US" sz="800" dirty="0" smtClean="0">
                <a:hlinkClick r:id="rId12"/>
              </a:rPr>
              <a:t>Privacy</a:t>
            </a:r>
            <a:r>
              <a:rPr lang="en-US" sz="800" dirty="0" smtClean="0"/>
              <a:t>” by </a:t>
            </a:r>
            <a:r>
              <a:rPr lang="en-US" sz="800" dirty="0" err="1" smtClean="0"/>
              <a:t>johartcamp</a:t>
            </a:r>
            <a:endParaRPr lang="en-US" sz="800" dirty="0" smtClean="0"/>
          </a:p>
          <a:p>
            <a:pPr marL="285750" indent="-285750">
              <a:lnSpc>
                <a:spcPct val="90000"/>
              </a:lnSpc>
              <a:spcAft>
                <a:spcPct val="30000"/>
              </a:spcAft>
              <a:buFont typeface="Arial" panose="020B0604020202020204" pitchFamily="34" charset="0"/>
              <a:buChar char="•"/>
            </a:pPr>
            <a:r>
              <a:rPr lang="en-US" sz="800" dirty="0" smtClean="0"/>
              <a:t>“</a:t>
            </a:r>
            <a:r>
              <a:rPr lang="en-US" sz="800" dirty="0" smtClean="0">
                <a:hlinkClick r:id="rId13"/>
              </a:rPr>
              <a:t>archive</a:t>
            </a:r>
            <a:r>
              <a:rPr lang="en-US" sz="800" dirty="0" smtClean="0"/>
              <a:t>” by </a:t>
            </a:r>
            <a:r>
              <a:rPr lang="en-US" sz="800" dirty="0" err="1" smtClean="0"/>
              <a:t>Dilla</a:t>
            </a:r>
            <a:r>
              <a:rPr lang="en-US" sz="800" dirty="0" smtClean="0"/>
              <a:t> Chee</a:t>
            </a:r>
          </a:p>
          <a:p>
            <a:pPr marL="285750" indent="-285750">
              <a:lnSpc>
                <a:spcPct val="90000"/>
              </a:lnSpc>
              <a:spcAft>
                <a:spcPct val="30000"/>
              </a:spcAft>
              <a:buFont typeface="Arial" panose="020B0604020202020204" pitchFamily="34" charset="0"/>
              <a:buChar char="•"/>
            </a:pPr>
            <a:r>
              <a:rPr lang="en-US" sz="800" dirty="0" smtClean="0"/>
              <a:t>“</a:t>
            </a:r>
            <a:r>
              <a:rPr lang="en-US" sz="800" dirty="0" smtClean="0">
                <a:hlinkClick r:id="rId14"/>
              </a:rPr>
              <a:t>signature</a:t>
            </a:r>
            <a:r>
              <a:rPr lang="en-US" sz="800" dirty="0" smtClean="0"/>
              <a:t>” by Vadim </a:t>
            </a:r>
            <a:r>
              <a:rPr lang="en-US" sz="800" dirty="0" err="1" smtClean="0"/>
              <a:t>Solomakhin</a:t>
            </a:r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DFF8C-B380-A148-9A8E-A2CE03B5E0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5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5F57-D346-AD4E-AC8A-61693F24CF60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03EF5-0306-DD43-BC8F-E8F7268947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05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5F57-D346-AD4E-AC8A-61693F24CF60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03EF5-0306-DD43-BC8F-E8F7268947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1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5F57-D346-AD4E-AC8A-61693F24CF60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03EF5-0306-DD43-BC8F-E8F7268947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99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5F57-D346-AD4E-AC8A-61693F24CF60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03EF5-0306-DD43-BC8F-E8F7268947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98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5F57-D346-AD4E-AC8A-61693F24CF60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03EF5-0306-DD43-BC8F-E8F7268947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23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5F57-D346-AD4E-AC8A-61693F24CF60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03EF5-0306-DD43-BC8F-E8F7268947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28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5F57-D346-AD4E-AC8A-61693F24CF60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03EF5-0306-DD43-BC8F-E8F7268947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02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5F57-D346-AD4E-AC8A-61693F24CF60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03EF5-0306-DD43-BC8F-E8F7268947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06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5F57-D346-AD4E-AC8A-61693F24CF60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03EF5-0306-DD43-BC8F-E8F7268947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08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5F57-D346-AD4E-AC8A-61693F24CF60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03EF5-0306-DD43-BC8F-E8F7268947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78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5F57-D346-AD4E-AC8A-61693F24CF60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03EF5-0306-DD43-BC8F-E8F7268947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71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A5F57-D346-AD4E-AC8A-61693F24CF60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03EF5-0306-DD43-BC8F-E8F7268947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1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tmp"/><Relationship Id="rId3" Type="http://schemas.openxmlformats.org/officeDocument/2006/relationships/image" Target="../media/image1.tmp"/><Relationship Id="rId7" Type="http://schemas.openxmlformats.org/officeDocument/2006/relationships/image" Target="../media/image5.png"/><Relationship Id="rId12" Type="http://schemas.openxmlformats.org/officeDocument/2006/relationships/image" Target="../media/image10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fik 28" descr="Studie - Mozilla Firefox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677" y="3673245"/>
            <a:ext cx="2636559" cy="1800000"/>
          </a:xfrm>
          <a:prstGeom prst="rect">
            <a:avLst/>
          </a:prstGeom>
        </p:spPr>
      </p:pic>
      <p:cxnSp>
        <p:nvCxnSpPr>
          <p:cNvPr id="4" name="Gerade Verbindung 3"/>
          <p:cNvCxnSpPr/>
          <p:nvPr/>
        </p:nvCxnSpPr>
        <p:spPr bwMode="auto">
          <a:xfrm flipH="1">
            <a:off x="470864" y="1609063"/>
            <a:ext cx="811289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" name="Picture 1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5" t="16172" r="23903" b="22442"/>
          <a:stretch/>
        </p:blipFill>
        <p:spPr bwMode="auto">
          <a:xfrm>
            <a:off x="403696" y="492447"/>
            <a:ext cx="1057439" cy="880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eck 7"/>
          <p:cNvSpPr/>
          <p:nvPr/>
        </p:nvSpPr>
        <p:spPr>
          <a:xfrm>
            <a:off x="1461135" y="434281"/>
            <a:ext cx="4874006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ct val="30000"/>
              </a:spcAft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TheFragebogen.de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2649" y="974841"/>
            <a:ext cx="6708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A software framework for user studies made simple.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58095" y="5721795"/>
            <a:ext cx="5278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Deployed in several </a:t>
            </a:r>
            <a:r>
              <a:rPr lang="en-US" dirty="0" err="1"/>
              <a:t>QoE</a:t>
            </a:r>
            <a:r>
              <a:rPr lang="en-US" dirty="0"/>
              <a:t> </a:t>
            </a:r>
            <a:r>
              <a:rPr lang="en-US" dirty="0" smtClean="0"/>
              <a:t>studies: audio/video, web.</a:t>
            </a:r>
          </a:p>
          <a:p>
            <a:r>
              <a:rPr lang="en-US" dirty="0" smtClean="0"/>
              <a:t>Also as 2</a:t>
            </a:r>
            <a:r>
              <a:rPr lang="en-US" baseline="30000" dirty="0" smtClean="0"/>
              <a:t>nd</a:t>
            </a:r>
            <a:r>
              <a:rPr lang="en-US" dirty="0" smtClean="0"/>
              <a:t> screen and crowdsourcing.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13779" y="1905916"/>
            <a:ext cx="576000" cy="576000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1196462" y="1996316"/>
            <a:ext cx="1341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open </a:t>
            </a:r>
            <a:r>
              <a:rPr lang="en-US" dirty="0" smtClean="0"/>
              <a:t>source</a:t>
            </a:r>
            <a:endParaRPr lang="en-US" dirty="0"/>
          </a:p>
        </p:txBody>
      </p:sp>
      <p:pic>
        <p:nvPicPr>
          <p:cNvPr id="1026" name="Picture 2" descr="C:\Users\user\Downloads\noun_Responsive Design_659710.png"/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10"/>
          <a:stretch/>
        </p:blipFill>
        <p:spPr bwMode="auto">
          <a:xfrm>
            <a:off x="380342" y="2701718"/>
            <a:ext cx="810522" cy="68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1196462" y="2833448"/>
            <a:ext cx="1525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cross platform</a:t>
            </a:r>
          </a:p>
        </p:txBody>
      </p:sp>
      <p:pic>
        <p:nvPicPr>
          <p:cNvPr id="1027" name="Picture 3" descr="C:\Users\user\Downloads\noun_Communication_2008065.png"/>
          <p:cNvPicPr>
            <a:picLocks noChangeAspect="1" noChangeArrowheads="1"/>
          </p:cNvPicPr>
          <p:nvPr/>
        </p:nvPicPr>
        <p:blipFill rotWithShape="1"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52"/>
          <a:stretch/>
        </p:blipFill>
        <p:spPr bwMode="auto">
          <a:xfrm>
            <a:off x="373687" y="3534075"/>
            <a:ext cx="800492" cy="68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hteck 11"/>
          <p:cNvSpPr/>
          <p:nvPr/>
        </p:nvSpPr>
        <p:spPr>
          <a:xfrm>
            <a:off x="1196462" y="3670580"/>
            <a:ext cx="1332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multi device</a:t>
            </a:r>
          </a:p>
        </p:txBody>
      </p:sp>
      <p:pic>
        <p:nvPicPr>
          <p:cNvPr id="1028" name="Picture 4" descr="C:\Users\user\Downloads\noun_cassette tape_196009.png"/>
          <p:cNvPicPr>
            <a:picLocks noChangeAspect="1" noChangeArrowheads="1"/>
          </p:cNvPicPr>
          <p:nvPr/>
        </p:nvPicPr>
        <p:blipFill rotWithShape="1"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57"/>
          <a:stretch/>
        </p:blipFill>
        <p:spPr bwMode="auto">
          <a:xfrm>
            <a:off x="411791" y="4361669"/>
            <a:ext cx="720000" cy="615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hteck 25"/>
          <p:cNvSpPr/>
          <p:nvPr/>
        </p:nvSpPr>
        <p:spPr>
          <a:xfrm>
            <a:off x="1196462" y="4507712"/>
            <a:ext cx="1258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multimedia</a:t>
            </a:r>
            <a:endParaRPr lang="de-DE" dirty="0"/>
          </a:p>
        </p:txBody>
      </p:sp>
      <p:pic>
        <p:nvPicPr>
          <p:cNvPr id="1029" name="Picture 5" descr="C:\Users\user\Downloads\noun_Ruler_2089579.png"/>
          <p:cNvPicPr>
            <a:picLocks noChangeAspect="1" noChangeArrowheads="1"/>
          </p:cNvPicPr>
          <p:nvPr/>
        </p:nvPicPr>
        <p:blipFill rotWithShape="1">
          <a:blip r:embed="rId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15"/>
          <a:stretch/>
        </p:blipFill>
        <p:spPr bwMode="auto">
          <a:xfrm>
            <a:off x="388831" y="5216433"/>
            <a:ext cx="720000" cy="61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Rechteck 65"/>
          <p:cNvSpPr/>
          <p:nvPr/>
        </p:nvSpPr>
        <p:spPr>
          <a:xfrm>
            <a:off x="1196462" y="5344843"/>
            <a:ext cx="1642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raphical scales</a:t>
            </a:r>
            <a:endParaRPr lang="de-DE" dirty="0"/>
          </a:p>
        </p:txBody>
      </p:sp>
      <p:pic>
        <p:nvPicPr>
          <p:cNvPr id="1030" name="Picture 6" descr="C:\Users\user\Downloads\noun_Privacy_1512235.png"/>
          <p:cNvPicPr>
            <a:picLocks noChangeAspect="1" noChangeArrowheads="1"/>
          </p:cNvPicPr>
          <p:nvPr/>
        </p:nvPicPr>
        <p:blipFill rotWithShape="1"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45"/>
          <a:stretch/>
        </p:blipFill>
        <p:spPr bwMode="auto">
          <a:xfrm>
            <a:off x="6170673" y="1877251"/>
            <a:ext cx="744615" cy="633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echteck 67"/>
          <p:cNvSpPr/>
          <p:nvPr/>
        </p:nvSpPr>
        <p:spPr>
          <a:xfrm>
            <a:off x="6958186" y="1977115"/>
            <a:ext cx="1625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privacy friendly</a:t>
            </a:r>
            <a:endParaRPr lang="de-DE" dirty="0"/>
          </a:p>
        </p:txBody>
      </p:sp>
      <p:pic>
        <p:nvPicPr>
          <p:cNvPr id="1031" name="Picture 7" descr="C:\Users\user\Downloads\noun_behavior_2274605.png"/>
          <p:cNvPicPr>
            <a:picLocks noChangeAspect="1" noChangeArrowheads="1"/>
          </p:cNvPicPr>
          <p:nvPr/>
        </p:nvPicPr>
        <p:blipFill rotWithShape="1">
          <a:blip r:embed="rId1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77"/>
          <a:stretch/>
        </p:blipFill>
        <p:spPr bwMode="auto">
          <a:xfrm>
            <a:off x="3226009" y="1844879"/>
            <a:ext cx="785076" cy="67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echteck 68"/>
          <p:cNvSpPr/>
          <p:nvPr/>
        </p:nvSpPr>
        <p:spPr>
          <a:xfrm>
            <a:off x="4126954" y="1996316"/>
            <a:ext cx="1636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ehavioral data</a:t>
            </a:r>
            <a:endParaRPr lang="en-US" dirty="0"/>
          </a:p>
        </p:txBody>
      </p:sp>
      <p:pic>
        <p:nvPicPr>
          <p:cNvPr id="28" name="Grafik 27" descr="TheFragebogen: multimedia example - Mozilla Firefox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814" y="3534494"/>
            <a:ext cx="2636559" cy="1800000"/>
          </a:xfrm>
          <a:prstGeom prst="rect">
            <a:avLst/>
          </a:prstGeom>
        </p:spPr>
      </p:pic>
      <p:pic>
        <p:nvPicPr>
          <p:cNvPr id="2" name="Grafik 1" descr="User Study: Internet Quality - Mozilla Firefox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311" y="2835234"/>
            <a:ext cx="2636562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47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Microsoft Office PowerPoint</Application>
  <PresentationFormat>Bildschirmpräsentation (4:3)</PresentationFormat>
  <Paragraphs>25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 Theme</vt:lpstr>
      <vt:lpstr>PowerPoint-Präsentation</vt:lpstr>
    </vt:vector>
  </TitlesOfParts>
  <Company>Comsys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TheFragebogen: A Web Browser-based Questionnaire Framework for Scientiﬁc Research</dc:title>
  <dc:creator>Dennis Guse</dc:creator>
  <cp:lastModifiedBy>user</cp:lastModifiedBy>
  <cp:revision>25</cp:revision>
  <dcterms:created xsi:type="dcterms:W3CDTF">2019-05-29T14:56:43Z</dcterms:created>
  <dcterms:modified xsi:type="dcterms:W3CDTF">2019-06-07T20:50:25Z</dcterms:modified>
</cp:coreProperties>
</file>