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2794238"/>
  <p:notesSz cx="6858000" cy="9144000"/>
  <p:defaultTextStyle>
    <a:defPPr>
      <a:defRPr lang="de-DE"/>
    </a:defPPr>
    <a:lvl1pPr marL="0" algn="l" defTabSz="465630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1pPr>
    <a:lvl2pPr marL="2328154" algn="l" defTabSz="465630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2pPr>
    <a:lvl3pPr marL="4656308" algn="l" defTabSz="465630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3pPr>
    <a:lvl4pPr marL="6984462" algn="l" defTabSz="465630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4pPr>
    <a:lvl5pPr marL="9312615" algn="l" defTabSz="465630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5pPr>
    <a:lvl6pPr marL="11640769" algn="l" defTabSz="465630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6pPr>
    <a:lvl7pPr marL="13968923" algn="l" defTabSz="465630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7pPr>
    <a:lvl8pPr marL="16297077" algn="l" defTabSz="465630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8pPr>
    <a:lvl9pPr marL="18625231" algn="l" defTabSz="4656308" rtl="0" eaLnBrk="1" latinLnBrk="0" hangingPunct="1">
      <a:defRPr sz="9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5" d="100"/>
          <a:sy n="25" d="100"/>
        </p:scale>
        <p:origin x="-3612" y="1302"/>
      </p:cViewPr>
      <p:guideLst>
        <p:guide orient="horz" pos="13479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92C55-6A58-4005-8794-0492A99A457D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4221C-F0C5-4731-908A-B710CD5FC4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26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5630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2328154" algn="l" defTabSz="465630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4656308" algn="l" defTabSz="465630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6984462" algn="l" defTabSz="465630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9312615" algn="l" defTabSz="465630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11640769" algn="l" defTabSz="465630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13968923" algn="l" defTabSz="465630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6297077" algn="l" defTabSz="465630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8625231" algn="l" defTabSz="4656308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0999" y="13293954"/>
            <a:ext cx="25737979" cy="917302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997" y="24250068"/>
            <a:ext cx="2119598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28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56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84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312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640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968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297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625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8023-594E-484A-9628-78FADC408DDB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61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8023-594E-484A-9628-78FADC408DDB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04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98227" y="12798650"/>
            <a:ext cx="22557528" cy="27263495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15124" y="12798650"/>
            <a:ext cx="67178439" cy="27263495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8023-594E-484A-9628-78FADC408DDB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30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8023-594E-484A-9628-78FADC408DDB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58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1910" y="27499263"/>
            <a:ext cx="25737979" cy="8499411"/>
          </a:xfrm>
        </p:spPr>
        <p:txBody>
          <a:bodyPr anchor="t"/>
          <a:lstStyle>
            <a:lvl1pPr algn="l">
              <a:defRPr sz="204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1910" y="18138027"/>
            <a:ext cx="25737979" cy="9361236"/>
          </a:xfrm>
        </p:spPr>
        <p:txBody>
          <a:bodyPr anchor="b"/>
          <a:lstStyle>
            <a:lvl1pPr marL="0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1pPr>
            <a:lvl2pPr marL="2328154" indent="0">
              <a:buNone/>
              <a:defRPr sz="9200">
                <a:solidFill>
                  <a:schemeClr val="tx1">
                    <a:tint val="75000"/>
                  </a:schemeClr>
                </a:solidFill>
              </a:defRPr>
            </a:lvl2pPr>
            <a:lvl3pPr marL="4656308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3pPr>
            <a:lvl4pPr marL="6984462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4pPr>
            <a:lvl5pPr marL="9312615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5pPr>
            <a:lvl6pPr marL="11640769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6pPr>
            <a:lvl7pPr marL="13968923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7pPr>
            <a:lvl8pPr marL="16297077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8pPr>
            <a:lvl9pPr marL="18625231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8023-594E-484A-9628-78FADC408DDB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0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15124" y="74553110"/>
            <a:ext cx="44867985" cy="210880495"/>
          </a:xfrm>
        </p:spPr>
        <p:txBody>
          <a:bodyPr/>
          <a:lstStyle>
            <a:lvl1pPr>
              <a:defRPr sz="14300"/>
            </a:lvl1pPr>
            <a:lvl2pPr>
              <a:defRPr sz="12200"/>
            </a:lvl2pPr>
            <a:lvl3pPr>
              <a:defRPr sz="102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87773" y="74553110"/>
            <a:ext cx="44867982" cy="210880495"/>
          </a:xfrm>
        </p:spPr>
        <p:txBody>
          <a:bodyPr/>
          <a:lstStyle>
            <a:lvl1pPr>
              <a:defRPr sz="14300"/>
            </a:lvl1pPr>
            <a:lvl2pPr>
              <a:defRPr sz="12200"/>
            </a:lvl2pPr>
            <a:lvl3pPr>
              <a:defRPr sz="10200"/>
            </a:lvl3pPr>
            <a:lvl4pPr>
              <a:defRPr sz="9200"/>
            </a:lvl4pPr>
            <a:lvl5pPr>
              <a:defRPr sz="9200"/>
            </a:lvl5pPr>
            <a:lvl6pPr>
              <a:defRPr sz="9200"/>
            </a:lvl6pPr>
            <a:lvl7pPr>
              <a:defRPr sz="9200"/>
            </a:lvl7pPr>
            <a:lvl8pPr>
              <a:defRPr sz="9200"/>
            </a:lvl8pPr>
            <a:lvl9pPr>
              <a:defRPr sz="9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8023-594E-484A-9628-78FADC408DDB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59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3999" y="1713754"/>
            <a:ext cx="27251978" cy="713237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579176"/>
            <a:ext cx="13378914" cy="3992145"/>
          </a:xfrm>
        </p:spPr>
        <p:txBody>
          <a:bodyPr anchor="b"/>
          <a:lstStyle>
            <a:lvl1pPr marL="0" indent="0">
              <a:buNone/>
              <a:defRPr sz="12200" b="1"/>
            </a:lvl1pPr>
            <a:lvl2pPr marL="2328154" indent="0">
              <a:buNone/>
              <a:defRPr sz="10200" b="1"/>
            </a:lvl2pPr>
            <a:lvl3pPr marL="4656308" indent="0">
              <a:buNone/>
              <a:defRPr sz="9200" b="1"/>
            </a:lvl3pPr>
            <a:lvl4pPr marL="6984462" indent="0">
              <a:buNone/>
              <a:defRPr sz="8100" b="1"/>
            </a:lvl4pPr>
            <a:lvl5pPr marL="9312615" indent="0">
              <a:buNone/>
              <a:defRPr sz="8100" b="1"/>
            </a:lvl5pPr>
            <a:lvl6pPr marL="11640769" indent="0">
              <a:buNone/>
              <a:defRPr sz="8100" b="1"/>
            </a:lvl6pPr>
            <a:lvl7pPr marL="13968923" indent="0">
              <a:buNone/>
              <a:defRPr sz="8100" b="1"/>
            </a:lvl7pPr>
            <a:lvl8pPr marL="16297077" indent="0">
              <a:buNone/>
              <a:defRPr sz="8100" b="1"/>
            </a:lvl8pPr>
            <a:lvl9pPr marL="18625231" indent="0">
              <a:buNone/>
              <a:defRPr sz="8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3999" y="13571321"/>
            <a:ext cx="13378914" cy="24656220"/>
          </a:xfrm>
        </p:spPr>
        <p:txBody>
          <a:bodyPr/>
          <a:lstStyle>
            <a:lvl1pPr>
              <a:defRPr sz="12200"/>
            </a:lvl1pPr>
            <a:lvl2pPr>
              <a:defRPr sz="10200"/>
            </a:lvl2pPr>
            <a:lvl3pPr>
              <a:defRPr sz="92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808" y="9579176"/>
            <a:ext cx="13384170" cy="3992145"/>
          </a:xfrm>
        </p:spPr>
        <p:txBody>
          <a:bodyPr anchor="b"/>
          <a:lstStyle>
            <a:lvl1pPr marL="0" indent="0">
              <a:buNone/>
              <a:defRPr sz="12200" b="1"/>
            </a:lvl1pPr>
            <a:lvl2pPr marL="2328154" indent="0">
              <a:buNone/>
              <a:defRPr sz="10200" b="1"/>
            </a:lvl2pPr>
            <a:lvl3pPr marL="4656308" indent="0">
              <a:buNone/>
              <a:defRPr sz="9200" b="1"/>
            </a:lvl3pPr>
            <a:lvl4pPr marL="6984462" indent="0">
              <a:buNone/>
              <a:defRPr sz="8100" b="1"/>
            </a:lvl4pPr>
            <a:lvl5pPr marL="9312615" indent="0">
              <a:buNone/>
              <a:defRPr sz="8100" b="1"/>
            </a:lvl5pPr>
            <a:lvl6pPr marL="11640769" indent="0">
              <a:buNone/>
              <a:defRPr sz="8100" b="1"/>
            </a:lvl6pPr>
            <a:lvl7pPr marL="13968923" indent="0">
              <a:buNone/>
              <a:defRPr sz="8100" b="1"/>
            </a:lvl7pPr>
            <a:lvl8pPr marL="16297077" indent="0">
              <a:buNone/>
              <a:defRPr sz="8100" b="1"/>
            </a:lvl8pPr>
            <a:lvl9pPr marL="18625231" indent="0">
              <a:buNone/>
              <a:defRPr sz="81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808" y="13571321"/>
            <a:ext cx="13384170" cy="24656220"/>
          </a:xfrm>
        </p:spPr>
        <p:txBody>
          <a:bodyPr/>
          <a:lstStyle>
            <a:lvl1pPr>
              <a:defRPr sz="12200"/>
            </a:lvl1pPr>
            <a:lvl2pPr>
              <a:defRPr sz="10200"/>
            </a:lvl2pPr>
            <a:lvl3pPr>
              <a:defRPr sz="92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8023-594E-484A-9628-78FADC408DDB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0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8023-594E-484A-9628-78FADC408DDB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45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8023-594E-484A-9628-78FADC408DDB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67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001" y="1703844"/>
            <a:ext cx="9961903" cy="7251246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8630" y="1703848"/>
            <a:ext cx="16927347" cy="36523697"/>
          </a:xfrm>
        </p:spPr>
        <p:txBody>
          <a:bodyPr/>
          <a:lstStyle>
            <a:lvl1pPr>
              <a:defRPr sz="16300"/>
            </a:lvl1pPr>
            <a:lvl2pPr>
              <a:defRPr sz="14300"/>
            </a:lvl2pPr>
            <a:lvl3pPr>
              <a:defRPr sz="122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001" y="8955094"/>
            <a:ext cx="9961903" cy="29272451"/>
          </a:xfrm>
        </p:spPr>
        <p:txBody>
          <a:bodyPr/>
          <a:lstStyle>
            <a:lvl1pPr marL="0" indent="0">
              <a:buNone/>
              <a:defRPr sz="7100"/>
            </a:lvl1pPr>
            <a:lvl2pPr marL="2328154" indent="0">
              <a:buNone/>
              <a:defRPr sz="6100"/>
            </a:lvl2pPr>
            <a:lvl3pPr marL="4656308" indent="0">
              <a:buNone/>
              <a:defRPr sz="5100"/>
            </a:lvl3pPr>
            <a:lvl4pPr marL="6984462" indent="0">
              <a:buNone/>
              <a:defRPr sz="4600"/>
            </a:lvl4pPr>
            <a:lvl5pPr marL="9312615" indent="0">
              <a:buNone/>
              <a:defRPr sz="4600"/>
            </a:lvl5pPr>
            <a:lvl6pPr marL="11640769" indent="0">
              <a:buNone/>
              <a:defRPr sz="4600"/>
            </a:lvl6pPr>
            <a:lvl7pPr marL="13968923" indent="0">
              <a:buNone/>
              <a:defRPr sz="4600"/>
            </a:lvl7pPr>
            <a:lvl8pPr marL="16297077" indent="0">
              <a:buNone/>
              <a:defRPr sz="4600"/>
            </a:lvl8pPr>
            <a:lvl9pPr marL="18625231" indent="0">
              <a:buNone/>
              <a:defRPr sz="4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8023-594E-484A-9628-78FADC408DDB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860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088" y="29955966"/>
            <a:ext cx="18167985" cy="3536472"/>
          </a:xfrm>
        </p:spPr>
        <p:txBody>
          <a:bodyPr anchor="b"/>
          <a:lstStyle>
            <a:lvl1pPr algn="l">
              <a:defRPr sz="102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088" y="3823745"/>
            <a:ext cx="18167985" cy="25676543"/>
          </a:xfrm>
        </p:spPr>
        <p:txBody>
          <a:bodyPr/>
          <a:lstStyle>
            <a:lvl1pPr marL="0" indent="0">
              <a:buNone/>
              <a:defRPr sz="16300"/>
            </a:lvl1pPr>
            <a:lvl2pPr marL="2328154" indent="0">
              <a:buNone/>
              <a:defRPr sz="14300"/>
            </a:lvl2pPr>
            <a:lvl3pPr marL="4656308" indent="0">
              <a:buNone/>
              <a:defRPr sz="12200"/>
            </a:lvl3pPr>
            <a:lvl4pPr marL="6984462" indent="0">
              <a:buNone/>
              <a:defRPr sz="10200"/>
            </a:lvl4pPr>
            <a:lvl5pPr marL="9312615" indent="0">
              <a:buNone/>
              <a:defRPr sz="10200"/>
            </a:lvl5pPr>
            <a:lvl6pPr marL="11640769" indent="0">
              <a:buNone/>
              <a:defRPr sz="10200"/>
            </a:lvl6pPr>
            <a:lvl7pPr marL="13968923" indent="0">
              <a:buNone/>
              <a:defRPr sz="10200"/>
            </a:lvl7pPr>
            <a:lvl8pPr marL="16297077" indent="0">
              <a:buNone/>
              <a:defRPr sz="10200"/>
            </a:lvl8pPr>
            <a:lvl9pPr marL="18625231" indent="0">
              <a:buNone/>
              <a:defRPr sz="102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088" y="33492438"/>
            <a:ext cx="18167985" cy="5022376"/>
          </a:xfrm>
        </p:spPr>
        <p:txBody>
          <a:bodyPr/>
          <a:lstStyle>
            <a:lvl1pPr marL="0" indent="0">
              <a:buNone/>
              <a:defRPr sz="7100"/>
            </a:lvl1pPr>
            <a:lvl2pPr marL="2328154" indent="0">
              <a:buNone/>
              <a:defRPr sz="6100"/>
            </a:lvl2pPr>
            <a:lvl3pPr marL="4656308" indent="0">
              <a:buNone/>
              <a:defRPr sz="5100"/>
            </a:lvl3pPr>
            <a:lvl4pPr marL="6984462" indent="0">
              <a:buNone/>
              <a:defRPr sz="4600"/>
            </a:lvl4pPr>
            <a:lvl5pPr marL="9312615" indent="0">
              <a:buNone/>
              <a:defRPr sz="4600"/>
            </a:lvl5pPr>
            <a:lvl6pPr marL="11640769" indent="0">
              <a:buNone/>
              <a:defRPr sz="4600"/>
            </a:lvl6pPr>
            <a:lvl7pPr marL="13968923" indent="0">
              <a:buNone/>
              <a:defRPr sz="4600"/>
            </a:lvl7pPr>
            <a:lvl8pPr marL="16297077" indent="0">
              <a:buNone/>
              <a:defRPr sz="4600"/>
            </a:lvl8pPr>
            <a:lvl9pPr marL="18625231" indent="0">
              <a:buNone/>
              <a:defRPr sz="46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8023-594E-484A-9628-78FADC408DDB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81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999" y="1713754"/>
            <a:ext cx="27251978" cy="7132373"/>
          </a:xfrm>
          <a:prstGeom prst="rect">
            <a:avLst/>
          </a:prstGeom>
        </p:spPr>
        <p:txBody>
          <a:bodyPr vert="horz" lIns="465631" tIns="232815" rIns="465631" bIns="232815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999" y="9985326"/>
            <a:ext cx="27251978" cy="28242219"/>
          </a:xfrm>
          <a:prstGeom prst="rect">
            <a:avLst/>
          </a:prstGeom>
        </p:spPr>
        <p:txBody>
          <a:bodyPr vert="horz" lIns="465631" tIns="232815" rIns="465631" bIns="232815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999" y="39663922"/>
            <a:ext cx="7065328" cy="2278397"/>
          </a:xfrm>
          <a:prstGeom prst="rect">
            <a:avLst/>
          </a:prstGeom>
        </p:spPr>
        <p:txBody>
          <a:bodyPr vert="horz" lIns="465631" tIns="232815" rIns="465631" bIns="232815" rtlCol="0" anchor="ctr"/>
          <a:lstStyle>
            <a:lvl1pPr algn="l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8023-594E-484A-9628-78FADC408DDB}" type="datetimeFigureOut">
              <a:rPr lang="de-DE" smtClean="0"/>
              <a:t>06.06.2019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5659" y="39663922"/>
            <a:ext cx="9588659" cy="2278397"/>
          </a:xfrm>
          <a:prstGeom prst="rect">
            <a:avLst/>
          </a:prstGeom>
        </p:spPr>
        <p:txBody>
          <a:bodyPr vert="horz" lIns="465631" tIns="232815" rIns="465631" bIns="232815" rtlCol="0" anchor="ctr"/>
          <a:lstStyle>
            <a:lvl1pPr algn="ctr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700649" y="39663922"/>
            <a:ext cx="7065328" cy="2278397"/>
          </a:xfrm>
          <a:prstGeom prst="rect">
            <a:avLst/>
          </a:prstGeom>
        </p:spPr>
        <p:txBody>
          <a:bodyPr vert="horz" lIns="465631" tIns="232815" rIns="465631" bIns="232815" rtlCol="0" anchor="ctr"/>
          <a:lstStyle>
            <a:lvl1pPr algn="r">
              <a:defRPr sz="6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9A4F-67F1-43B5-AF2B-A1199A25B7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82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56308" rtl="0" eaLnBrk="1" latinLnBrk="0" hangingPunct="1">
        <a:spcBef>
          <a:spcPct val="0"/>
        </a:spcBef>
        <a:buNone/>
        <a:defRPr sz="2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46115" indent="-1746115" algn="l" defTabSz="4656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6300" kern="1200">
          <a:solidFill>
            <a:schemeClr val="tx1"/>
          </a:solidFill>
          <a:latin typeface="+mn-lt"/>
          <a:ea typeface="+mn-ea"/>
          <a:cs typeface="+mn-cs"/>
        </a:defRPr>
      </a:lvl1pPr>
      <a:lvl2pPr marL="3783250" indent="-1455096" algn="l" defTabSz="4656308" rtl="0" eaLnBrk="1" latinLnBrk="0" hangingPunct="1">
        <a:spcBef>
          <a:spcPct val="20000"/>
        </a:spcBef>
        <a:buFont typeface="Arial" panose="020B0604020202020204" pitchFamily="34" charset="0"/>
        <a:buChar char="–"/>
        <a:defRPr sz="14300" kern="1200">
          <a:solidFill>
            <a:schemeClr val="tx1"/>
          </a:solidFill>
          <a:latin typeface="+mn-lt"/>
          <a:ea typeface="+mn-ea"/>
          <a:cs typeface="+mn-cs"/>
        </a:defRPr>
      </a:lvl2pPr>
      <a:lvl3pPr marL="5820385" indent="-1164077" algn="l" defTabSz="4656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3pPr>
      <a:lvl4pPr marL="8148538" indent="-1164077" algn="l" defTabSz="4656308" rtl="0" eaLnBrk="1" latinLnBrk="0" hangingPunct="1">
        <a:spcBef>
          <a:spcPct val="20000"/>
        </a:spcBef>
        <a:buFont typeface="Arial" panose="020B0604020202020204" pitchFamily="34" charset="0"/>
        <a:buChar char="–"/>
        <a:defRPr sz="10200" kern="1200">
          <a:solidFill>
            <a:schemeClr val="tx1"/>
          </a:solidFill>
          <a:latin typeface="+mn-lt"/>
          <a:ea typeface="+mn-ea"/>
          <a:cs typeface="+mn-cs"/>
        </a:defRPr>
      </a:lvl4pPr>
      <a:lvl5pPr marL="10476692" indent="-1164077" algn="l" defTabSz="4656308" rtl="0" eaLnBrk="1" latinLnBrk="0" hangingPunct="1">
        <a:spcBef>
          <a:spcPct val="20000"/>
        </a:spcBef>
        <a:buFont typeface="Arial" panose="020B0604020202020204" pitchFamily="34" charset="0"/>
        <a:buChar char="»"/>
        <a:defRPr sz="102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4846" indent="-1164077" algn="l" defTabSz="4656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6pPr>
      <a:lvl7pPr marL="15133000" indent="-1164077" algn="l" defTabSz="4656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7pPr>
      <a:lvl8pPr marL="17461154" indent="-1164077" algn="l" defTabSz="4656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8pPr>
      <a:lvl9pPr marL="19789308" indent="-1164077" algn="l" defTabSz="4656308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656308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1pPr>
      <a:lvl2pPr marL="2328154" algn="l" defTabSz="4656308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2pPr>
      <a:lvl3pPr marL="4656308" algn="l" defTabSz="4656308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6984462" algn="l" defTabSz="4656308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312615" algn="l" defTabSz="4656308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640769" algn="l" defTabSz="4656308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968923" algn="l" defTabSz="4656308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7077" algn="l" defTabSz="4656308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8625231" algn="l" defTabSz="4656308" rtl="0" eaLnBrk="1" latinLnBrk="0" hangingPunct="1"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hyperlink" Target="https://thenounproject.com/browse/?i=659710" TargetMode="External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hyperlink" Target="https://thenounproject.com/browse/?i=1512235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hyperlink" Target="https://thenounproject.com/browse/?i=2346914" TargetMode="External"/><Relationship Id="rId33" Type="http://schemas.openxmlformats.org/officeDocument/2006/relationships/hyperlink" Target="https://thenounproject.com/browse/?i=2274605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hyperlink" Target="https://thenounproject.com/browse/?i=1926058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tmp"/><Relationship Id="rId24" Type="http://schemas.openxmlformats.org/officeDocument/2006/relationships/image" Target="../media/image23.png"/><Relationship Id="rId32" Type="http://schemas.openxmlformats.org/officeDocument/2006/relationships/hyperlink" Target="https://thenounproject.com/browse/?i=1350932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hyperlink" Target="https://thenounproject.com/browse/?i=196009" TargetMode="External"/><Relationship Id="rId36" Type="http://schemas.openxmlformats.org/officeDocument/2006/relationships/hyperlink" Target="https://thenounproject.com/browse/?i=2071881" TargetMode="External"/><Relationship Id="rId10" Type="http://schemas.openxmlformats.org/officeDocument/2006/relationships/image" Target="../media/image9.tmp"/><Relationship Id="rId19" Type="http://schemas.openxmlformats.org/officeDocument/2006/relationships/image" Target="../media/image18.png"/><Relationship Id="rId31" Type="http://schemas.openxmlformats.org/officeDocument/2006/relationships/hyperlink" Target="https://thenounproject.com/browse/?i=1027858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tmp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hyperlink" Target="https://thenounproject.com/browse/?i=2008065" TargetMode="External"/><Relationship Id="rId30" Type="http://schemas.openxmlformats.org/officeDocument/2006/relationships/hyperlink" Target="https://thenounproject.com/browse/?i=1732574" TargetMode="External"/><Relationship Id="rId35" Type="http://schemas.openxmlformats.org/officeDocument/2006/relationships/hyperlink" Target="https://thenounproject.com/browse/?i=7501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 bwMode="auto">
          <a:xfrm>
            <a:off x="1517243" y="3467127"/>
            <a:ext cx="272454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515073" y="1743174"/>
            <a:ext cx="27827381" cy="1448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4042" tIns="388134" rIns="388134" bIns="388134">
            <a:spAutoFit/>
          </a:bodyPr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4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Browser-based Questionnaire Framework for Scientific </a:t>
            </a:r>
            <a:r>
              <a:rPr lang="en-US" sz="4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9460467" y="38704108"/>
            <a:ext cx="9445703" cy="3762960"/>
            <a:chOff x="20455924" y="39000979"/>
            <a:chExt cx="9445703" cy="376296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01027" y="39000979"/>
              <a:ext cx="5400600" cy="3762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 descr="C:\Users\user\Downloads\BTULogoKompaktversiondeutschPNGSW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55924" y="39502654"/>
              <a:ext cx="3778348" cy="2763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5" t="16172" r="23903" b="22442"/>
          <a:stretch/>
        </p:blipFill>
        <p:spPr bwMode="auto">
          <a:xfrm>
            <a:off x="1363926" y="688497"/>
            <a:ext cx="2595484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eck 6"/>
          <p:cNvSpPr/>
          <p:nvPr/>
        </p:nvSpPr>
        <p:spPr>
          <a:xfrm>
            <a:off x="1510373" y="38954350"/>
            <a:ext cx="5349527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Authors:</a:t>
            </a:r>
          </a:p>
          <a:p>
            <a:pPr marL="457200" indent="-45720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Dennis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Guse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Henrique R.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Orefice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Gabriel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Reimers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Oliver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Hohlfeld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010210" y="657483"/>
            <a:ext cx="8943474" cy="1421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9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TheFragebogen</a:t>
            </a: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111300"/>
              </p:ext>
            </p:extLst>
          </p:nvPr>
        </p:nvGraphicFramePr>
        <p:xfrm>
          <a:off x="1635049" y="34070527"/>
          <a:ext cx="12600000" cy="40417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0122"/>
                <a:gridCol w="6439878"/>
              </a:tblGrid>
              <a:tr h="370840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4000" dirty="0" smtClean="0"/>
                        <a:t>Project</a:t>
                      </a:r>
                      <a:r>
                        <a:rPr lang="en-US" sz="4000" baseline="0" dirty="0" smtClean="0"/>
                        <a:t> information</a:t>
                      </a:r>
                      <a:endParaRPr lang="de-DE" sz="4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400" dirty="0" smtClean="0"/>
                        <a:t>Web</a:t>
                      </a:r>
                      <a:r>
                        <a:rPr lang="en-US" sz="3400" baseline="0" dirty="0" smtClean="0"/>
                        <a:t> page</a:t>
                      </a:r>
                      <a:endParaRPr lang="de-DE" sz="3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400" dirty="0" smtClean="0"/>
                        <a:t>www.thefragebogen.de</a:t>
                      </a:r>
                      <a:endParaRPr lang="de-DE" sz="3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400" dirty="0" smtClean="0"/>
                        <a:t>Software license</a:t>
                      </a:r>
                      <a:endParaRPr lang="de-DE" sz="3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400" dirty="0" smtClean="0"/>
                        <a:t>MIT License </a:t>
                      </a:r>
                      <a:endParaRPr lang="de-DE" sz="3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400" dirty="0" smtClean="0"/>
                        <a:t>Programming language</a:t>
                      </a:r>
                      <a:endParaRPr lang="de-DE" sz="3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400" dirty="0" smtClean="0"/>
                        <a:t>JS5+,</a:t>
                      </a:r>
                      <a:r>
                        <a:rPr lang="en-US" sz="3400" baseline="0" dirty="0" smtClean="0"/>
                        <a:t> CSS, HTML</a:t>
                      </a:r>
                      <a:endParaRPr lang="de-DE" sz="3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400" baseline="0" dirty="0" smtClean="0"/>
                        <a:t>Version control</a:t>
                      </a:r>
                      <a:endParaRPr lang="de-DE" sz="3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3400" dirty="0" smtClean="0"/>
                        <a:t>GIT</a:t>
                      </a:r>
                      <a:endParaRPr lang="de-DE" sz="3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Gerade Verbindung 19"/>
          <p:cNvCxnSpPr/>
          <p:nvPr/>
        </p:nvCxnSpPr>
        <p:spPr bwMode="auto">
          <a:xfrm>
            <a:off x="1517243" y="38615235"/>
            <a:ext cx="272454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feld 30"/>
          <p:cNvSpPr txBox="1"/>
          <p:nvPr/>
        </p:nvSpPr>
        <p:spPr>
          <a:xfrm>
            <a:off x="16162731" y="23608456"/>
            <a:ext cx="12600000" cy="458587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de-DE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r>
              <a:rPr lang="de-DE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endParaRPr lang="de-DE" sz="4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limit necessary (network) infrastructure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plan for technical failures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 version control software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reuse and enhance available implementations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follow the “boy scout rule”: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always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leave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 campground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cleaner than you found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it.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7198928" y="33242674"/>
            <a:ext cx="4320000" cy="4764151"/>
            <a:chOff x="17198928" y="31650312"/>
            <a:chExt cx="4320000" cy="4764151"/>
          </a:xfrm>
        </p:grpSpPr>
        <p:pic>
          <p:nvPicPr>
            <p:cNvPr id="1039" name="Picture 15" descr="C:\Users\user\Downloads\frame(2)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98928" y="31896683"/>
              <a:ext cx="4320000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feld 10"/>
            <p:cNvSpPr txBox="1"/>
            <p:nvPr/>
          </p:nvSpPr>
          <p:spPr>
            <a:xfrm>
              <a:off x="17448834" y="35768132"/>
              <a:ext cx="38010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thefragebogen.de</a:t>
              </a:r>
              <a:endParaRPr lang="de-DE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18051405" y="31650312"/>
              <a:ext cx="25959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Web </a:t>
              </a:r>
              <a:r>
                <a:rPr lang="de-DE" sz="4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page</a:t>
              </a:r>
              <a:endParaRPr lang="de-DE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23469214" y="33170666"/>
            <a:ext cx="4320000" cy="4860301"/>
            <a:chOff x="23469214" y="31564346"/>
            <a:chExt cx="4320000" cy="4860301"/>
          </a:xfrm>
        </p:grpSpPr>
        <p:pic>
          <p:nvPicPr>
            <p:cNvPr id="1038" name="Picture 14" descr="C:\Users\user\Downloads\frame(1)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9214" y="31858583"/>
              <a:ext cx="4320000" cy="43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feld 27"/>
            <p:cNvSpPr txBox="1"/>
            <p:nvPr/>
          </p:nvSpPr>
          <p:spPr>
            <a:xfrm>
              <a:off x="24664848" y="35778316"/>
              <a:ext cx="19287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3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…/</a:t>
              </a:r>
              <a:r>
                <a:rPr lang="de-DE" sz="36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  <a:endParaRPr lang="de-DE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24126241" y="31564346"/>
              <a:ext cx="30059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4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Live </a:t>
              </a:r>
              <a:r>
                <a:rPr lang="de-DE" sz="40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demos</a:t>
              </a:r>
              <a:endParaRPr lang="de-DE" sz="4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40" name="Picture 16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" t="4237" r="444" b="1707"/>
          <a:stretch/>
        </p:blipFill>
        <p:spPr bwMode="auto">
          <a:xfrm>
            <a:off x="15929325" y="5051303"/>
            <a:ext cx="12735819" cy="3238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6170351" y="15910331"/>
            <a:ext cx="8561959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Demo code</a:t>
            </a:r>
          </a:p>
          <a:p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var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screens = [];</a:t>
            </a:r>
          </a:p>
          <a:p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var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screen1 = new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ScreenUIElements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(</a:t>
            </a:r>
          </a:p>
          <a:p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new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UIElementHTML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("CSS", </a:t>
            </a:r>
            <a:br>
              <a:rPr lang="en-US" sz="2800" dirty="0" smtClean="0">
                <a:latin typeface="+mj-lt"/>
                <a:cs typeface="Arial" panose="020B0604020202020204" pitchFamily="34" charset="0"/>
              </a:rPr>
            </a:br>
            <a:r>
              <a:rPr lang="en-US" sz="2800" dirty="0" smtClean="0">
                <a:latin typeface="+mj-lt"/>
                <a:cs typeface="Arial" panose="020B0604020202020204" pitchFamily="34" charset="0"/>
              </a:rPr>
              <a:t>  "This is some text."),</a:t>
            </a:r>
          </a:p>
          <a:p>
            <a:r>
              <a:rPr lang="en-US" sz="2800" dirty="0" smtClean="0">
                <a:latin typeface="+mj-lt"/>
                <a:cs typeface="Arial" panose="020B0604020202020204" pitchFamily="34" charset="0"/>
              </a:rPr>
              <a:t>  new 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QuestionnaireItemDefinedOne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(</a:t>
            </a:r>
            <a:br>
              <a:rPr lang="en-US" sz="2800" dirty="0" smtClean="0">
                <a:latin typeface="+mj-lt"/>
                <a:cs typeface="Arial" panose="020B0604020202020204" pitchFamily="34" charset="0"/>
              </a:rPr>
            </a:br>
            <a:r>
              <a:rPr lang="en-US" sz="2800" dirty="0" smtClean="0">
                <a:latin typeface="+mj-lt"/>
                <a:cs typeface="Arial" panose="020B0604020202020204" pitchFamily="34" charset="0"/>
              </a:rPr>
              <a:t>    "CSS", </a:t>
            </a:r>
            <a:br>
              <a:rPr lang="en-US" sz="2800" dirty="0" smtClean="0">
                <a:latin typeface="+mj-lt"/>
                <a:cs typeface="Arial" panose="020B0604020202020204" pitchFamily="34" charset="0"/>
              </a:rPr>
            </a:br>
            <a:r>
              <a:rPr lang="en-US" sz="2800" dirty="0" smtClean="0">
                <a:latin typeface="+mj-lt"/>
                <a:cs typeface="Arial" panose="020B0604020202020204" pitchFamily="34" charset="0"/>
              </a:rPr>
              <a:t>    "Are you ready?", true, ["Yes"])</a:t>
            </a:r>
          </a:p>
          <a:p>
            <a:r>
              <a:rPr lang="en-US" sz="2800" dirty="0" smtClean="0">
                <a:latin typeface="+mj-lt"/>
                <a:cs typeface="Arial" panose="020B0604020202020204" pitchFamily="34" charset="0"/>
              </a:rPr>
              <a:t>);</a:t>
            </a:r>
          </a:p>
          <a:p>
            <a:r>
              <a:rPr lang="de-DE" sz="2800" dirty="0" err="1" smtClean="0">
                <a:latin typeface="+mj-lt"/>
                <a:cs typeface="Arial" panose="020B0604020202020204" pitchFamily="34" charset="0"/>
              </a:rPr>
              <a:t>screens.push</a:t>
            </a:r>
            <a:r>
              <a:rPr lang="de-DE" sz="2800" dirty="0" smtClean="0">
                <a:latin typeface="+mj-lt"/>
                <a:cs typeface="Arial" panose="020B0604020202020204" pitchFamily="34" charset="0"/>
              </a:rPr>
              <a:t>(screen1);</a:t>
            </a:r>
          </a:p>
          <a:p>
            <a:endParaRPr lang="de-DE" sz="2800" dirty="0" smtClean="0">
              <a:latin typeface="+mj-lt"/>
              <a:cs typeface="Arial" panose="020B0604020202020204" pitchFamily="34" charset="0"/>
            </a:endParaRPr>
          </a:p>
          <a:p>
            <a:r>
              <a:rPr lang="de-DE" sz="2800" dirty="0" err="1" smtClean="0">
                <a:latin typeface="+mj-lt"/>
                <a:cs typeface="Arial" panose="020B0604020202020204" pitchFamily="34" charset="0"/>
              </a:rPr>
              <a:t>var</a:t>
            </a:r>
            <a:r>
              <a:rPr lang="de-DE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+mj-lt"/>
                <a:cs typeface="Arial" panose="020B0604020202020204" pitchFamily="34" charset="0"/>
              </a:rPr>
              <a:t>sc</a:t>
            </a:r>
            <a:r>
              <a:rPr lang="de-DE" sz="2800" dirty="0" smtClean="0">
                <a:latin typeface="+mj-lt"/>
                <a:cs typeface="Arial" panose="020B0604020202020204" pitchFamily="34" charset="0"/>
              </a:rPr>
              <a:t> = </a:t>
            </a:r>
            <a:r>
              <a:rPr lang="de-DE" sz="2800" dirty="0" err="1" smtClean="0">
                <a:latin typeface="+mj-lt"/>
                <a:cs typeface="Arial" panose="020B0604020202020204" pitchFamily="34" charset="0"/>
              </a:rPr>
              <a:t>new</a:t>
            </a:r>
            <a:r>
              <a:rPr lang="de-DE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de-DE" sz="2800" dirty="0" err="1" smtClean="0">
                <a:latin typeface="+mj-lt"/>
                <a:cs typeface="Arial" panose="020B0604020202020204" pitchFamily="34" charset="0"/>
              </a:rPr>
              <a:t>ScreenController</a:t>
            </a:r>
            <a:r>
              <a:rPr lang="de-DE" sz="2800" dirty="0" smtClean="0">
                <a:latin typeface="+mj-lt"/>
                <a:cs typeface="Arial" panose="020B0604020202020204" pitchFamily="34" charset="0"/>
              </a:rPr>
              <a:t>(</a:t>
            </a:r>
            <a:r>
              <a:rPr lang="de-DE" sz="2800" dirty="0" err="1" smtClean="0">
                <a:latin typeface="+mj-lt"/>
                <a:cs typeface="Arial" panose="020B0604020202020204" pitchFamily="34" charset="0"/>
              </a:rPr>
              <a:t>screens</a:t>
            </a:r>
            <a:r>
              <a:rPr lang="de-DE" sz="2800" dirty="0" smtClean="0">
                <a:latin typeface="+mj-lt"/>
                <a:cs typeface="Arial" panose="020B0604020202020204" pitchFamily="34" charset="0"/>
              </a:rPr>
              <a:t>);</a:t>
            </a:r>
          </a:p>
          <a:p>
            <a:r>
              <a:rPr lang="en-US" sz="2800" dirty="0" smtClean="0">
                <a:latin typeface="+mj-lt"/>
                <a:cs typeface="Arial" panose="020B0604020202020204" pitchFamily="34" charset="0"/>
              </a:rPr>
              <a:t>...</a:t>
            </a:r>
          </a:p>
          <a:p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sc.start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(</a:t>
            </a:r>
            <a:r>
              <a:rPr lang="en-US" sz="2800" dirty="0" err="1" smtClean="0">
                <a:latin typeface="+mj-lt"/>
                <a:cs typeface="Arial" panose="020B0604020202020204" pitchFamily="34" charset="0"/>
              </a:rPr>
              <a:t>document.body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);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0" t="4704" r="1388" b="4090"/>
          <a:stretch/>
        </p:blipFill>
        <p:spPr bwMode="auto">
          <a:xfrm>
            <a:off x="24586136" y="16695944"/>
            <a:ext cx="4219484" cy="599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Rechteck 50"/>
          <p:cNvSpPr/>
          <p:nvPr/>
        </p:nvSpPr>
        <p:spPr>
          <a:xfrm>
            <a:off x="16323754" y="8551944"/>
            <a:ext cx="11795902" cy="602650"/>
          </a:xfrm>
          <a:prstGeom prst="rect">
            <a:avLst/>
          </a:prstGeom>
        </p:spPr>
        <p:txBody>
          <a:bodyPr wrap="square" lIns="109143" tIns="54571" rIns="109143" bIns="54571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Figure 2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 lifecycle of a digital questionnaire.</a:t>
            </a:r>
            <a:endParaRPr lang="en-US" sz="32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6076091" y="10331109"/>
            <a:ext cx="12600000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Lifecycle</a:t>
            </a:r>
            <a:r>
              <a:rPr lang="de-DE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DE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de-DE" sz="4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esign: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select questionnaire content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mplementation: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create questionnaire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(if needed with individualization such as randomization)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istribute: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distribute questionnaires to user </a:t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(e.g., e-Mail, web, laboratory)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xecution: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participants conduct the experiment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esults: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collect data and store for evaluation.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1541137" y="5135323"/>
            <a:ext cx="12518730" cy="6619879"/>
            <a:chOff x="1541137" y="5135323"/>
            <a:chExt cx="12518730" cy="6619879"/>
          </a:xfrm>
        </p:grpSpPr>
        <p:pic>
          <p:nvPicPr>
            <p:cNvPr id="32" name="Grafik 31" descr="Studie - Mozilla Firefox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1137" y="5135323"/>
              <a:ext cx="6205377" cy="4236460"/>
            </a:xfrm>
            <a:prstGeom prst="rect">
              <a:avLst/>
            </a:prstGeom>
          </p:spPr>
        </p:pic>
        <p:pic>
          <p:nvPicPr>
            <p:cNvPr id="33" name="Grafik 32" descr="TheFragebogen: multimedia example - Mozilla Firefox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4130" y="6491463"/>
              <a:ext cx="6205377" cy="4236460"/>
            </a:xfrm>
            <a:prstGeom prst="rect">
              <a:avLst/>
            </a:prstGeom>
          </p:spPr>
        </p:pic>
        <p:pic>
          <p:nvPicPr>
            <p:cNvPr id="35" name="Grafik 34" descr="User Study: Internet Quality - Mozilla Firefox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4483" y="7518742"/>
              <a:ext cx="6205384" cy="4236460"/>
            </a:xfrm>
            <a:prstGeom prst="rect">
              <a:avLst/>
            </a:prstGeom>
          </p:spPr>
        </p:pic>
      </p:grpSp>
      <p:sp>
        <p:nvSpPr>
          <p:cNvPr id="42" name="Rechteck 41"/>
          <p:cNvSpPr/>
          <p:nvPr/>
        </p:nvSpPr>
        <p:spPr>
          <a:xfrm>
            <a:off x="1825466" y="12101826"/>
            <a:ext cx="11795902" cy="602650"/>
          </a:xfrm>
          <a:prstGeom prst="rect">
            <a:avLst/>
          </a:prstGeom>
        </p:spPr>
        <p:txBody>
          <a:bodyPr wrap="square" lIns="109143" tIns="54571" rIns="109143" bIns="54571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Screenshots of use cases of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TheFragebogen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i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517243" y="15564471"/>
            <a:ext cx="126167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TheFragebogen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TheFragebogen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supports in conducting experiments. It reduces the effort on implementing necessary software and thus allows researchers focusing on their actual research questions.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48"/>
          <p:cNvPicPr>
            <a:picLocks noChangeAspect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80631" y="20853630"/>
            <a:ext cx="1080000" cy="1080000"/>
          </a:xfrm>
          <a:prstGeom prst="rect">
            <a:avLst/>
          </a:prstGeom>
        </p:spPr>
      </p:pic>
      <p:sp>
        <p:nvSpPr>
          <p:cNvPr id="45" name="Rechteck 44"/>
          <p:cNvSpPr/>
          <p:nvPr/>
        </p:nvSpPr>
        <p:spPr>
          <a:xfrm>
            <a:off x="3155919" y="21072108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2" descr="C:\Users\user\Downloads\noun_Responsive Design_659710.png"/>
          <p:cNvPicPr>
            <a:picLocks noChangeAspect="1" noChangeArrowheads="1"/>
          </p:cNvPicPr>
          <p:nvPr/>
        </p:nvPicPr>
        <p:blipFill rotWithShape="1"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10"/>
          <a:stretch/>
        </p:blipFill>
        <p:spPr bwMode="auto">
          <a:xfrm>
            <a:off x="1533218" y="22491070"/>
            <a:ext cx="127977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hteck 46"/>
          <p:cNvSpPr/>
          <p:nvPr/>
        </p:nvSpPr>
        <p:spPr>
          <a:xfrm>
            <a:off x="3155919" y="22556780"/>
            <a:ext cx="3082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cross platform</a:t>
            </a:r>
          </a:p>
        </p:txBody>
      </p:sp>
      <p:pic>
        <p:nvPicPr>
          <p:cNvPr id="48" name="Picture 3" descr="C:\Users\user\Downloads\noun_Communication_2008065.png"/>
          <p:cNvPicPr>
            <a:picLocks noChangeAspect="1" noChangeArrowheads="1"/>
          </p:cNvPicPr>
          <p:nvPr/>
        </p:nvPicPr>
        <p:blipFill rotWithShape="1"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2"/>
          <a:stretch/>
        </p:blipFill>
        <p:spPr bwMode="auto">
          <a:xfrm>
            <a:off x="1541137" y="23924481"/>
            <a:ext cx="1263933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hteck 48"/>
          <p:cNvSpPr/>
          <p:nvPr/>
        </p:nvSpPr>
        <p:spPr>
          <a:xfrm>
            <a:off x="3155919" y="24041452"/>
            <a:ext cx="26212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multi device</a:t>
            </a:r>
          </a:p>
        </p:txBody>
      </p:sp>
      <p:pic>
        <p:nvPicPr>
          <p:cNvPr id="50" name="Picture 4" descr="C:\Users\user\Downloads\noun_cassette tape_196009.png"/>
          <p:cNvPicPr>
            <a:picLocks noChangeAspect="1" noChangeArrowheads="1"/>
          </p:cNvPicPr>
          <p:nvPr/>
        </p:nvPicPr>
        <p:blipFill rotWithShape="1"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78" b="14457"/>
          <a:stretch/>
        </p:blipFill>
        <p:spPr bwMode="auto">
          <a:xfrm>
            <a:off x="1499758" y="25643322"/>
            <a:ext cx="1346691" cy="79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hteck 51"/>
          <p:cNvSpPr/>
          <p:nvPr/>
        </p:nvSpPr>
        <p:spPr>
          <a:xfrm>
            <a:off x="3155919" y="25526124"/>
            <a:ext cx="2416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multimedia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Picture 5" descr="C:\Users\user\Downloads\noun_Ruler_2089579.png"/>
          <p:cNvPicPr>
            <a:picLocks noChangeAspect="1" noChangeArrowheads="1"/>
          </p:cNvPicPr>
          <p:nvPr/>
        </p:nvPicPr>
        <p:blipFill rotWithShape="1"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15"/>
          <a:stretch/>
        </p:blipFill>
        <p:spPr bwMode="auto">
          <a:xfrm>
            <a:off x="6819176" y="20997630"/>
            <a:ext cx="1088565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hteck 53"/>
          <p:cNvSpPr/>
          <p:nvPr/>
        </p:nvSpPr>
        <p:spPr>
          <a:xfrm>
            <a:off x="8190339" y="21072108"/>
            <a:ext cx="3493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raphical scales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6" descr="C:\Users\user\Downloads\noun_Privacy_1512235.png"/>
          <p:cNvPicPr>
            <a:picLocks noChangeAspect="1" noChangeArrowheads="1"/>
          </p:cNvPicPr>
          <p:nvPr/>
        </p:nvPicPr>
        <p:blipFill rotWithShape="1"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45"/>
          <a:stretch/>
        </p:blipFill>
        <p:spPr bwMode="auto">
          <a:xfrm>
            <a:off x="6770897" y="23931342"/>
            <a:ext cx="1185122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hteck 55"/>
          <p:cNvSpPr/>
          <p:nvPr/>
        </p:nvSpPr>
        <p:spPr>
          <a:xfrm>
            <a:off x="8190339" y="24041452"/>
            <a:ext cx="3262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privacy friendly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7" descr="C:\Users\user\Downloads\noun_behavior_2274605.png"/>
          <p:cNvPicPr>
            <a:picLocks noChangeAspect="1" noChangeArrowheads="1"/>
          </p:cNvPicPr>
          <p:nvPr/>
        </p:nvPicPr>
        <p:blipFill rotWithShape="1"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77"/>
          <a:stretch/>
        </p:blipFill>
        <p:spPr bwMode="auto">
          <a:xfrm>
            <a:off x="6774830" y="22419062"/>
            <a:ext cx="1177257" cy="10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hteck 57"/>
          <p:cNvSpPr/>
          <p:nvPr/>
        </p:nvSpPr>
        <p:spPr>
          <a:xfrm>
            <a:off x="8190339" y="22556780"/>
            <a:ext cx="3339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ehavioral data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363926" y="19740935"/>
            <a:ext cx="80216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Advantages of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TheFragebogen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user\Downloads\noun_archive_750189.png"/>
          <p:cNvPicPr>
            <a:picLocks noChangeAspect="1" noChangeArrowheads="1"/>
          </p:cNvPicPr>
          <p:nvPr/>
        </p:nvPicPr>
        <p:blipFill rotWithShape="1">
          <a:blip r:embed="rId19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04"/>
          <a:stretch/>
        </p:blipFill>
        <p:spPr bwMode="auto">
          <a:xfrm>
            <a:off x="6700330" y="25371390"/>
            <a:ext cx="1207411" cy="100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hteck 58"/>
          <p:cNvSpPr/>
          <p:nvPr/>
        </p:nvSpPr>
        <p:spPr>
          <a:xfrm>
            <a:off x="8190339" y="25526124"/>
            <a:ext cx="23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achievable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499758" y="13548247"/>
            <a:ext cx="130641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TheFragebogen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&lt;&lt;</a:t>
            </a:r>
          </a:p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… a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600" dirty="0" err="1">
                <a:latin typeface="Arial" panose="020B0604020202020204" pitchFamily="34" charset="0"/>
                <a:cs typeface="Arial" panose="020B0604020202020204" pitchFamily="34" charset="0"/>
              </a:rPr>
              <a:t>questionnaires</a:t>
            </a:r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Picture 4" descr="C:\Users\user\Downloads\noun_enhance tool_1926058.png"/>
          <p:cNvPicPr>
            <a:picLocks noChangeAspect="1" noChangeArrowheads="1"/>
          </p:cNvPicPr>
          <p:nvPr/>
        </p:nvPicPr>
        <p:blipFill rotWithShape="1"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38"/>
          <a:stretch/>
        </p:blipFill>
        <p:spPr bwMode="auto">
          <a:xfrm>
            <a:off x="1592129" y="26821391"/>
            <a:ext cx="1144425" cy="99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hteck 60"/>
          <p:cNvSpPr/>
          <p:nvPr/>
        </p:nvSpPr>
        <p:spPr>
          <a:xfrm>
            <a:off x="3155919" y="27010796"/>
            <a:ext cx="2441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extendable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5" descr="C:\Users\user\Downloads\noun_signature_2071881.png"/>
          <p:cNvPicPr>
            <a:picLocks noChangeAspect="1" noChangeArrowheads="1"/>
          </p:cNvPicPr>
          <p:nvPr/>
        </p:nvPicPr>
        <p:blipFill rotWithShape="1"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14"/>
          <a:stretch/>
        </p:blipFill>
        <p:spPr bwMode="auto">
          <a:xfrm>
            <a:off x="6813446" y="26928815"/>
            <a:ext cx="1148218" cy="89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hteck 62"/>
          <p:cNvSpPr/>
          <p:nvPr/>
        </p:nvSpPr>
        <p:spPr>
          <a:xfrm>
            <a:off x="8190339" y="27010796"/>
            <a:ext cx="25442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handwriting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C:\Users\user\Downloads\noun_dynamic_1732574.png"/>
          <p:cNvPicPr>
            <a:picLocks noChangeAspect="1" noChangeArrowheads="1"/>
          </p:cNvPicPr>
          <p:nvPr/>
        </p:nvPicPr>
        <p:blipFill rotWithShape="1"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43"/>
          <a:stretch/>
        </p:blipFill>
        <p:spPr bwMode="auto">
          <a:xfrm>
            <a:off x="1592129" y="28227600"/>
            <a:ext cx="1257004" cy="104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hteck 64"/>
          <p:cNvSpPr/>
          <p:nvPr/>
        </p:nvSpPr>
        <p:spPr>
          <a:xfrm>
            <a:off x="3155919" y="28495468"/>
            <a:ext cx="503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 questionnaires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1" name="Picture 7" descr="C:\Users\user\Downloads\noun_html_1027858.png"/>
          <p:cNvPicPr>
            <a:picLocks noChangeAspect="1" noChangeArrowheads="1"/>
          </p:cNvPicPr>
          <p:nvPr/>
        </p:nvPicPr>
        <p:blipFill rotWithShape="1">
          <a:blip r:embed="rId2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59"/>
          <a:stretch/>
        </p:blipFill>
        <p:spPr bwMode="auto">
          <a:xfrm>
            <a:off x="1635049" y="29728695"/>
            <a:ext cx="1157640" cy="100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hteck 66"/>
          <p:cNvSpPr/>
          <p:nvPr/>
        </p:nvSpPr>
        <p:spPr>
          <a:xfrm>
            <a:off x="3155919" y="29980140"/>
            <a:ext cx="3929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usable standalone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C:\Users\user\Downloads\noun_Crowdsourcing_1350932.png"/>
          <p:cNvPicPr>
            <a:picLocks noChangeAspect="1" noChangeArrowheads="1"/>
          </p:cNvPicPr>
          <p:nvPr/>
        </p:nvPicPr>
        <p:blipFill rotWithShape="1"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92"/>
          <a:stretch/>
        </p:blipFill>
        <p:spPr bwMode="auto">
          <a:xfrm>
            <a:off x="1592129" y="31204038"/>
            <a:ext cx="1354745" cy="106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hteck 68"/>
          <p:cNvSpPr/>
          <p:nvPr/>
        </p:nvSpPr>
        <p:spPr>
          <a:xfrm>
            <a:off x="3155919" y="31464809"/>
            <a:ext cx="51090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ready for crowdsourcing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16076091" y="28649016"/>
            <a:ext cx="127295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Future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</a:p>
          <a:p>
            <a:pPr marL="571500" indent="-571500">
              <a:buFont typeface="Source Code Pro" panose="020B0509030403020204" pitchFamily="49" charset="0"/>
              <a:buChar char="&gt;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foster reproducibility by sharing implementations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Build public repository of implementations)</a:t>
            </a:r>
          </a:p>
          <a:p>
            <a:pPr marL="571500" indent="-571500">
              <a:buFont typeface="Source Code Pro" panose="020B0509030403020204" pitchFamily="49" charset="0"/>
              <a:buChar char="&gt;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community building: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share knowledge, technology, and expertise</a:t>
            </a:r>
          </a:p>
          <a:p>
            <a:pPr marL="571500" indent="-571500">
              <a:buFont typeface="Source Code Pro" panose="020B0509030403020204" pitchFamily="49" charset="0"/>
              <a:buChar char="&gt;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invest resources to enhance/maintain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TheFragebogen</a:t>
            </a:r>
            <a:endParaRPr lang="de-D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032614" y="39117156"/>
            <a:ext cx="9107373" cy="273023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90000"/>
              </a:lnSpc>
              <a:spcAft>
                <a:spcPct val="30000"/>
              </a:spcAft>
            </a:pP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Icons from the Noun Project: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25"/>
              </a:rPr>
              <a:t>open source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by I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Putu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Kharismayadi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26"/>
              </a:rPr>
              <a:t>Responsive Design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by Kiran Joseph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27"/>
              </a:rPr>
              <a:t>Communication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by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Shocho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28"/>
              </a:rPr>
              <a:t>cassette tape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by Universal Icons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29"/>
              </a:rPr>
              <a:t>enhance tool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by icon54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30"/>
              </a:rPr>
              <a:t>dynamic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Nithinan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Tatah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31"/>
              </a:rPr>
              <a:t>html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by Creative Stall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32"/>
              </a:rPr>
              <a:t>Crowdsourcing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by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Atif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Arshad</a:t>
            </a: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33"/>
              </a:rPr>
              <a:t>behavior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by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Nithinan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Tatah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34"/>
              </a:rPr>
              <a:t>Privacy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by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johartcamp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35"/>
              </a:rPr>
              <a:t>archive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by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Dilla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Chee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Aft>
                <a:spcPct val="300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  <a:hlinkClick r:id="rId36"/>
              </a:rPr>
              <a:t>signature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” by Vadim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Solomakhin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71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Source Code">
      <a:majorFont>
        <a:latin typeface="Source Code Pro"/>
        <a:ea typeface=""/>
        <a:cs typeface=""/>
      </a:majorFont>
      <a:minorFont>
        <a:latin typeface="Source Code Pr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Benutzerdefiniert</PresentationFormat>
  <Paragraphs>81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Dennis Guse</dc:creator>
  <cp:lastModifiedBy>user</cp:lastModifiedBy>
  <cp:revision>72</cp:revision>
  <dcterms:created xsi:type="dcterms:W3CDTF">2019-04-25T14:07:10Z</dcterms:created>
  <dcterms:modified xsi:type="dcterms:W3CDTF">2019-06-06T20:19:29Z</dcterms:modified>
</cp:coreProperties>
</file>