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1F7"/>
    <a:srgbClr val="FF3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125" d="100"/>
          <a:sy n="125" d="100"/>
        </p:scale>
        <p:origin x="54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7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4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DB0E-63E1-434E-AB79-E662C4795121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FDF6-26C9-4F40-ACEC-7771EF3D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9C68F83-F2E3-4657-AC73-CE7E4A17086A}"/>
              </a:ext>
            </a:extLst>
          </p:cNvPr>
          <p:cNvSpPr txBox="1"/>
          <p:nvPr/>
        </p:nvSpPr>
        <p:spPr>
          <a:xfrm>
            <a:off x="853440" y="268224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Partial transaction proof serialization breakdown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6BA8E27-4636-4239-A7F8-2D669658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" y="2984973"/>
            <a:ext cx="7552944" cy="6831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83A974F-2D8D-456C-9F0C-5601ECD7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932688"/>
            <a:ext cx="7324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622DD-57B5-49F5-8E63-A3CE3C1D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0713"/>
            <a:ext cx="8733960" cy="260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88AE2-DDFD-4D6D-92F1-819C46D2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8" y="3760473"/>
            <a:ext cx="2330768" cy="19978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F59B7-77E0-4C6F-B6E6-8B1066BA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9" y="3960254"/>
            <a:ext cx="2973778" cy="8117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FDF571-ADF3-4BD7-914A-29AB2BE82FB9}"/>
              </a:ext>
            </a:extLst>
          </p:cNvPr>
          <p:cNvSpPr/>
          <p:nvPr/>
        </p:nvSpPr>
        <p:spPr>
          <a:xfrm>
            <a:off x="383857" y="468630"/>
            <a:ext cx="8468677" cy="2171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C0A6-4D62-4934-8D40-DD8397B5E998}"/>
              </a:ext>
            </a:extLst>
          </p:cNvPr>
          <p:cNvSpPr/>
          <p:nvPr/>
        </p:nvSpPr>
        <p:spPr>
          <a:xfrm>
            <a:off x="419100" y="468629"/>
            <a:ext cx="121920" cy="9906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781B8-8BC3-4BC7-BCA1-71AB388E845A}"/>
              </a:ext>
            </a:extLst>
          </p:cNvPr>
          <p:cNvSpPr/>
          <p:nvPr/>
        </p:nvSpPr>
        <p:spPr>
          <a:xfrm>
            <a:off x="1052512" y="4175758"/>
            <a:ext cx="402907" cy="11430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27930-C954-466C-9C82-6DCD62A5835A}"/>
              </a:ext>
            </a:extLst>
          </p:cNvPr>
          <p:cNvSpPr/>
          <p:nvPr/>
        </p:nvSpPr>
        <p:spPr>
          <a:xfrm>
            <a:off x="541020" y="468629"/>
            <a:ext cx="108585" cy="990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B0786-830D-40A7-B97F-E98EC9524C50}"/>
              </a:ext>
            </a:extLst>
          </p:cNvPr>
          <p:cNvSpPr/>
          <p:nvPr/>
        </p:nvSpPr>
        <p:spPr>
          <a:xfrm>
            <a:off x="1032510" y="4316609"/>
            <a:ext cx="282415" cy="915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D7F9D2-4285-4FFC-A676-EB688958FC05}"/>
              </a:ext>
            </a:extLst>
          </p:cNvPr>
          <p:cNvCxnSpPr>
            <a:cxnSpLocks/>
          </p:cNvCxnSpPr>
          <p:nvPr/>
        </p:nvCxnSpPr>
        <p:spPr>
          <a:xfrm flipV="1">
            <a:off x="377190" y="2640330"/>
            <a:ext cx="6668" cy="109728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087193-9371-429A-BFA3-BDDF535B601F}"/>
              </a:ext>
            </a:extLst>
          </p:cNvPr>
          <p:cNvCxnSpPr>
            <a:cxnSpLocks/>
          </p:cNvCxnSpPr>
          <p:nvPr/>
        </p:nvCxnSpPr>
        <p:spPr>
          <a:xfrm flipV="1">
            <a:off x="3357637" y="2640330"/>
            <a:ext cx="5491564" cy="1319923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80A09CA-9771-439C-8870-032E84782EED}"/>
              </a:ext>
            </a:extLst>
          </p:cNvPr>
          <p:cNvSpPr/>
          <p:nvPr/>
        </p:nvSpPr>
        <p:spPr>
          <a:xfrm>
            <a:off x="345757" y="463868"/>
            <a:ext cx="8452485" cy="1143000"/>
          </a:xfrm>
          <a:custGeom>
            <a:avLst/>
            <a:gdLst>
              <a:gd name="connsiteX0" fmla="*/ 302895 w 8452485"/>
              <a:gd name="connsiteY0" fmla="*/ 108585 h 1143000"/>
              <a:gd name="connsiteX1" fmla="*/ 302895 w 8452485"/>
              <a:gd name="connsiteY1" fmla="*/ 0 h 1143000"/>
              <a:gd name="connsiteX2" fmla="*/ 8452485 w 8452485"/>
              <a:gd name="connsiteY2" fmla="*/ 11430 h 1143000"/>
              <a:gd name="connsiteX3" fmla="*/ 8446770 w 8452485"/>
              <a:gd name="connsiteY3" fmla="*/ 1022985 h 1143000"/>
              <a:gd name="connsiteX4" fmla="*/ 3251835 w 8452485"/>
              <a:gd name="connsiteY4" fmla="*/ 1000125 h 1143000"/>
              <a:gd name="connsiteX5" fmla="*/ 3240405 w 8452485"/>
              <a:gd name="connsiteY5" fmla="*/ 1143000 h 1143000"/>
              <a:gd name="connsiteX6" fmla="*/ 11430 w 8452485"/>
              <a:gd name="connsiteY6" fmla="*/ 1137285 h 1143000"/>
              <a:gd name="connsiteX7" fmla="*/ 0 w 8452485"/>
              <a:gd name="connsiteY7" fmla="*/ 131445 h 1143000"/>
              <a:gd name="connsiteX8" fmla="*/ 302895 w 8452485"/>
              <a:gd name="connsiteY8" fmla="*/ 10858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2485" h="1143000">
                <a:moveTo>
                  <a:pt x="302895" y="108585"/>
                </a:moveTo>
                <a:lnTo>
                  <a:pt x="302895" y="0"/>
                </a:lnTo>
                <a:lnTo>
                  <a:pt x="8452485" y="11430"/>
                </a:lnTo>
                <a:lnTo>
                  <a:pt x="8446770" y="1022985"/>
                </a:lnTo>
                <a:lnTo>
                  <a:pt x="3251835" y="1000125"/>
                </a:lnTo>
                <a:lnTo>
                  <a:pt x="3240405" y="1143000"/>
                </a:lnTo>
                <a:lnTo>
                  <a:pt x="11430" y="1137285"/>
                </a:lnTo>
                <a:lnTo>
                  <a:pt x="0" y="131445"/>
                </a:lnTo>
                <a:lnTo>
                  <a:pt x="302895" y="108585"/>
                </a:ln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6976B1-8F02-4467-93DC-99DBEC4655EA}"/>
              </a:ext>
            </a:extLst>
          </p:cNvPr>
          <p:cNvSpPr/>
          <p:nvPr/>
        </p:nvSpPr>
        <p:spPr>
          <a:xfrm>
            <a:off x="1032510" y="4434719"/>
            <a:ext cx="455135" cy="9156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9C4859-2773-43BA-A706-533C8443C41F}"/>
              </a:ext>
            </a:extLst>
          </p:cNvPr>
          <p:cNvSpPr/>
          <p:nvPr/>
        </p:nvSpPr>
        <p:spPr>
          <a:xfrm>
            <a:off x="1032510" y="4552829"/>
            <a:ext cx="600710" cy="91561"/>
          </a:xfrm>
          <a:prstGeom prst="rect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7867F-4891-46CD-B1D5-735D5A2477B4}"/>
              </a:ext>
            </a:extLst>
          </p:cNvPr>
          <p:cNvSpPr/>
          <p:nvPr/>
        </p:nvSpPr>
        <p:spPr>
          <a:xfrm>
            <a:off x="382905" y="1503045"/>
            <a:ext cx="8458200" cy="1120140"/>
          </a:xfrm>
          <a:custGeom>
            <a:avLst/>
            <a:gdLst>
              <a:gd name="connsiteX0" fmla="*/ 5269230 w 8458200"/>
              <a:gd name="connsiteY0" fmla="*/ 1120140 h 1120140"/>
              <a:gd name="connsiteX1" fmla="*/ 5269230 w 8458200"/>
              <a:gd name="connsiteY1" fmla="*/ 1011555 h 1120140"/>
              <a:gd name="connsiteX2" fmla="*/ 8458200 w 8458200"/>
              <a:gd name="connsiteY2" fmla="*/ 1005840 h 1120140"/>
              <a:gd name="connsiteX3" fmla="*/ 8446770 w 8458200"/>
              <a:gd name="connsiteY3" fmla="*/ 11430 h 1120140"/>
              <a:gd name="connsiteX4" fmla="*/ 3246120 w 8458200"/>
              <a:gd name="connsiteY4" fmla="*/ 0 h 1120140"/>
              <a:gd name="connsiteX5" fmla="*/ 3246120 w 8458200"/>
              <a:gd name="connsiteY5" fmla="*/ 137160 h 1120140"/>
              <a:gd name="connsiteX6" fmla="*/ 0 w 8458200"/>
              <a:gd name="connsiteY6" fmla="*/ 125730 h 1120140"/>
              <a:gd name="connsiteX7" fmla="*/ 5715 w 8458200"/>
              <a:gd name="connsiteY7" fmla="*/ 1120140 h 1120140"/>
              <a:gd name="connsiteX8" fmla="*/ 5269230 w 8458200"/>
              <a:gd name="connsiteY8" fmla="*/ 112014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8200" h="1120140">
                <a:moveTo>
                  <a:pt x="5269230" y="1120140"/>
                </a:moveTo>
                <a:lnTo>
                  <a:pt x="5269230" y="1011555"/>
                </a:lnTo>
                <a:lnTo>
                  <a:pt x="8458200" y="1005840"/>
                </a:lnTo>
                <a:lnTo>
                  <a:pt x="8446770" y="11430"/>
                </a:lnTo>
                <a:lnTo>
                  <a:pt x="3246120" y="0"/>
                </a:lnTo>
                <a:lnTo>
                  <a:pt x="3246120" y="137160"/>
                </a:lnTo>
                <a:lnTo>
                  <a:pt x="0" y="125730"/>
                </a:lnTo>
                <a:lnTo>
                  <a:pt x="5715" y="1120140"/>
                </a:lnTo>
                <a:lnTo>
                  <a:pt x="5269230" y="1120140"/>
                </a:lnTo>
                <a:close/>
              </a:path>
            </a:pathLst>
          </a:cu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F8D7CCE-7340-4E35-AA0B-3F48856F9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860" y="3875762"/>
            <a:ext cx="1458522" cy="828596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246515-E33A-4A17-9BFC-7B67FD67661F}"/>
              </a:ext>
            </a:extLst>
          </p:cNvPr>
          <p:cNvCxnSpPr>
            <a:cxnSpLocks/>
          </p:cNvCxnSpPr>
          <p:nvPr/>
        </p:nvCxnSpPr>
        <p:spPr>
          <a:xfrm flipV="1">
            <a:off x="1325880" y="4226560"/>
            <a:ext cx="3190240" cy="121921"/>
          </a:xfrm>
          <a:prstGeom prst="lin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065577F3-1972-41D3-85AA-E7BF49DFA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755" y="5416704"/>
            <a:ext cx="1194771" cy="217652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BAC3D-586E-4E7A-9182-CC3C6F7D62B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498600" y="4480273"/>
            <a:ext cx="1748155" cy="1045257"/>
          </a:xfrm>
          <a:prstGeom prst="lin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7147EE5-4449-44B5-A83E-AE4A97174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4909" y="5205126"/>
            <a:ext cx="2004895" cy="1045257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D1F44A-F734-4C3F-8E53-89DFA56BF63D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4441526" y="5525530"/>
            <a:ext cx="553383" cy="202225"/>
          </a:xfrm>
          <a:prstGeom prst="lin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DD0431-CB70-4005-9533-1D31AB0AA5EE}"/>
              </a:ext>
            </a:extLst>
          </p:cNvPr>
          <p:cNvSpPr txBox="1"/>
          <p:nvPr/>
        </p:nvSpPr>
        <p:spPr>
          <a:xfrm>
            <a:off x="6774388" y="3437930"/>
            <a:ext cx="198235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For Ethereum proofs this would be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BFA4F1-49B9-4EA4-8A87-11017483AA2E}"/>
              </a:ext>
            </a:extLst>
          </p:cNvPr>
          <p:cNvCxnSpPr>
            <a:endCxn id="32" idx="3"/>
          </p:cNvCxnSpPr>
          <p:nvPr/>
        </p:nvCxnSpPr>
        <p:spPr>
          <a:xfrm flipH="1">
            <a:off x="6103419" y="3960253"/>
            <a:ext cx="670969" cy="40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D97485-B3D3-4EA1-B6A7-0B57E3B405A6}"/>
              </a:ext>
            </a:extLst>
          </p:cNvPr>
          <p:cNvSpPr txBox="1"/>
          <p:nvPr/>
        </p:nvSpPr>
        <p:spPr>
          <a:xfrm>
            <a:off x="7120311" y="4617030"/>
            <a:ext cx="198235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The branch type would be a </a:t>
            </a:r>
            <a:r>
              <a:rPr lang="en-GB" sz="1200" dirty="0" err="1"/>
              <a:t>CETHPATRICIABranch</a:t>
            </a:r>
            <a:endParaRPr lang="en-GB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F9F7B3-FAED-4D27-ACB9-86E09C1532E8}"/>
              </a:ext>
            </a:extLst>
          </p:cNvPr>
          <p:cNvCxnSpPr>
            <a:cxnSpLocks/>
          </p:cNvCxnSpPr>
          <p:nvPr/>
        </p:nvCxnSpPr>
        <p:spPr>
          <a:xfrm flipH="1">
            <a:off x="6591100" y="5144468"/>
            <a:ext cx="1034996" cy="8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2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788C075-DE8E-48DC-93CB-9728B57A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57" y="4978469"/>
            <a:ext cx="2738437" cy="3819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A13FE9-86F6-4D85-A6CB-1F34BD6F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57" y="5425440"/>
            <a:ext cx="2919947" cy="90830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D622DD-57B5-49F5-8E63-A3CE3C1DE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80713"/>
            <a:ext cx="8733960" cy="26024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E781B8-8BC3-4BC7-BCA1-71AB388E845A}"/>
              </a:ext>
            </a:extLst>
          </p:cNvPr>
          <p:cNvSpPr/>
          <p:nvPr/>
        </p:nvSpPr>
        <p:spPr>
          <a:xfrm>
            <a:off x="758190" y="470471"/>
            <a:ext cx="415527" cy="11430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D7F9D2-4285-4FFC-A676-EB688958FC05}"/>
              </a:ext>
            </a:extLst>
          </p:cNvPr>
          <p:cNvCxnSpPr>
            <a:cxnSpLocks/>
          </p:cNvCxnSpPr>
          <p:nvPr/>
        </p:nvCxnSpPr>
        <p:spPr>
          <a:xfrm flipH="1" flipV="1">
            <a:off x="419101" y="1617347"/>
            <a:ext cx="1294446" cy="355211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087193-9371-429A-BFA3-BDDF535B601F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538804" y="1497330"/>
            <a:ext cx="4279441" cy="3481139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9C4859-2773-43BA-A706-533C8443C41F}"/>
              </a:ext>
            </a:extLst>
          </p:cNvPr>
          <p:cNvSpPr/>
          <p:nvPr/>
        </p:nvSpPr>
        <p:spPr>
          <a:xfrm>
            <a:off x="653256" y="481842"/>
            <a:ext cx="91600" cy="91561"/>
          </a:xfrm>
          <a:prstGeom prst="rect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14997B-3FEF-4B69-8978-D40A117E6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946" y="5328996"/>
            <a:ext cx="1591628" cy="320427"/>
          </a:xfrm>
          <a:prstGeom prst="rect">
            <a:avLst/>
          </a:prstGeom>
          <a:ln w="28575">
            <a:solidFill>
              <a:srgbClr val="FF37F5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3C8466-8219-4019-A316-06B4C8536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536" y="5613230"/>
            <a:ext cx="2394709" cy="558043"/>
          </a:xfrm>
          <a:prstGeom prst="rect">
            <a:avLst/>
          </a:prstGeom>
          <a:ln w="28575">
            <a:solidFill>
              <a:srgbClr val="FF37F5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650C568-AAC8-4FCC-B5F1-25A1081241A0}"/>
              </a:ext>
            </a:extLst>
          </p:cNvPr>
          <p:cNvSpPr/>
          <p:nvPr/>
        </p:nvSpPr>
        <p:spPr>
          <a:xfrm>
            <a:off x="7321708" y="5933657"/>
            <a:ext cx="736866" cy="129958"/>
          </a:xfrm>
          <a:prstGeom prst="rect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4F90D4-F611-4A4D-B861-D909F8EC0A40}"/>
              </a:ext>
            </a:extLst>
          </p:cNvPr>
          <p:cNvSpPr/>
          <p:nvPr/>
        </p:nvSpPr>
        <p:spPr>
          <a:xfrm>
            <a:off x="2616357" y="5548251"/>
            <a:ext cx="1835627" cy="161034"/>
          </a:xfrm>
          <a:prstGeom prst="rect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06B9FD-7253-43DB-9992-AE1D474DD271}"/>
              </a:ext>
            </a:extLst>
          </p:cNvPr>
          <p:cNvCxnSpPr>
            <a:cxnSpLocks/>
          </p:cNvCxnSpPr>
          <p:nvPr/>
        </p:nvCxnSpPr>
        <p:spPr>
          <a:xfrm flipV="1">
            <a:off x="4451984" y="5294392"/>
            <a:ext cx="2014962" cy="253860"/>
          </a:xfrm>
          <a:prstGeom prst="line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6952C-8157-4A5F-9403-0974017996F7}"/>
              </a:ext>
            </a:extLst>
          </p:cNvPr>
          <p:cNvCxnSpPr>
            <a:cxnSpLocks/>
          </p:cNvCxnSpPr>
          <p:nvPr/>
        </p:nvCxnSpPr>
        <p:spPr>
          <a:xfrm>
            <a:off x="4451984" y="5709285"/>
            <a:ext cx="1971552" cy="461988"/>
          </a:xfrm>
          <a:prstGeom prst="line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579F686-32F1-48BA-A304-1ED325D894A4}"/>
              </a:ext>
            </a:extLst>
          </p:cNvPr>
          <p:cNvSpPr/>
          <p:nvPr/>
        </p:nvSpPr>
        <p:spPr>
          <a:xfrm>
            <a:off x="1187051" y="476063"/>
            <a:ext cx="397909" cy="11430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FEB6CE-0A1B-454D-AC75-C6EE664A4EB9}"/>
              </a:ext>
            </a:extLst>
          </p:cNvPr>
          <p:cNvSpPr/>
          <p:nvPr/>
        </p:nvSpPr>
        <p:spPr>
          <a:xfrm>
            <a:off x="2616357" y="5714996"/>
            <a:ext cx="1116767" cy="16103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8F3A2-DBB8-4A0D-B157-76ACE5F52AFD}"/>
              </a:ext>
            </a:extLst>
          </p:cNvPr>
          <p:cNvSpPr/>
          <p:nvPr/>
        </p:nvSpPr>
        <p:spPr>
          <a:xfrm>
            <a:off x="2641092" y="5892360"/>
            <a:ext cx="1051221" cy="16103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469AEA-B4CA-46E9-86DC-52F3D6F2AE73}"/>
              </a:ext>
            </a:extLst>
          </p:cNvPr>
          <p:cNvSpPr/>
          <p:nvPr/>
        </p:nvSpPr>
        <p:spPr>
          <a:xfrm>
            <a:off x="2641091" y="6063615"/>
            <a:ext cx="1051221" cy="161032"/>
          </a:xfrm>
          <a:prstGeom prst="rect">
            <a:avLst/>
          </a:prstGeom>
          <a:noFill/>
          <a:ln w="28575">
            <a:solidFill>
              <a:srgbClr val="159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591F7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B8ED09D-A0A1-442A-9127-FC9DBBE84340}"/>
              </a:ext>
            </a:extLst>
          </p:cNvPr>
          <p:cNvSpPr/>
          <p:nvPr/>
        </p:nvSpPr>
        <p:spPr>
          <a:xfrm>
            <a:off x="370840" y="472440"/>
            <a:ext cx="8442960" cy="1153160"/>
          </a:xfrm>
          <a:custGeom>
            <a:avLst/>
            <a:gdLst>
              <a:gd name="connsiteX0" fmla="*/ 1214120 w 8442960"/>
              <a:gd name="connsiteY0" fmla="*/ 106680 h 1153160"/>
              <a:gd name="connsiteX1" fmla="*/ 1214120 w 8442960"/>
              <a:gd name="connsiteY1" fmla="*/ 0 h 1153160"/>
              <a:gd name="connsiteX2" fmla="*/ 8442960 w 8442960"/>
              <a:gd name="connsiteY2" fmla="*/ 10160 h 1153160"/>
              <a:gd name="connsiteX3" fmla="*/ 8442960 w 8442960"/>
              <a:gd name="connsiteY3" fmla="*/ 1010920 h 1153160"/>
              <a:gd name="connsiteX4" fmla="*/ 3251200 w 8442960"/>
              <a:gd name="connsiteY4" fmla="*/ 1005840 h 1153160"/>
              <a:gd name="connsiteX5" fmla="*/ 3235960 w 8442960"/>
              <a:gd name="connsiteY5" fmla="*/ 1153160 h 1153160"/>
              <a:gd name="connsiteX6" fmla="*/ 15240 w 8442960"/>
              <a:gd name="connsiteY6" fmla="*/ 1132840 h 1153160"/>
              <a:gd name="connsiteX7" fmla="*/ 0 w 8442960"/>
              <a:gd name="connsiteY7" fmla="*/ 111760 h 1153160"/>
              <a:gd name="connsiteX8" fmla="*/ 1214120 w 8442960"/>
              <a:gd name="connsiteY8" fmla="*/ 106680 h 115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42960" h="1153160">
                <a:moveTo>
                  <a:pt x="1214120" y="106680"/>
                </a:moveTo>
                <a:lnTo>
                  <a:pt x="1214120" y="0"/>
                </a:lnTo>
                <a:lnTo>
                  <a:pt x="8442960" y="10160"/>
                </a:lnTo>
                <a:lnTo>
                  <a:pt x="8442960" y="1010920"/>
                </a:lnTo>
                <a:lnTo>
                  <a:pt x="3251200" y="1005840"/>
                </a:lnTo>
                <a:lnTo>
                  <a:pt x="3235960" y="1153160"/>
                </a:lnTo>
                <a:lnTo>
                  <a:pt x="15240" y="1132840"/>
                </a:lnTo>
                <a:lnTo>
                  <a:pt x="0" y="111760"/>
                </a:lnTo>
                <a:lnTo>
                  <a:pt x="1214120" y="106680"/>
                </a:lnTo>
                <a:close/>
              </a:path>
            </a:pathLst>
          </a:custGeom>
          <a:noFill/>
          <a:ln w="28575">
            <a:solidFill>
              <a:srgbClr val="159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591F7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80A09CA-9771-439C-8870-032E84782EED}"/>
              </a:ext>
            </a:extLst>
          </p:cNvPr>
          <p:cNvSpPr/>
          <p:nvPr/>
        </p:nvSpPr>
        <p:spPr>
          <a:xfrm>
            <a:off x="371475" y="455295"/>
            <a:ext cx="8452485" cy="1162050"/>
          </a:xfrm>
          <a:custGeom>
            <a:avLst/>
            <a:gdLst>
              <a:gd name="connsiteX0" fmla="*/ 302895 w 8452485"/>
              <a:gd name="connsiteY0" fmla="*/ 108585 h 1143000"/>
              <a:gd name="connsiteX1" fmla="*/ 302895 w 8452485"/>
              <a:gd name="connsiteY1" fmla="*/ 0 h 1143000"/>
              <a:gd name="connsiteX2" fmla="*/ 8452485 w 8452485"/>
              <a:gd name="connsiteY2" fmla="*/ 11430 h 1143000"/>
              <a:gd name="connsiteX3" fmla="*/ 8446770 w 8452485"/>
              <a:gd name="connsiteY3" fmla="*/ 1022985 h 1143000"/>
              <a:gd name="connsiteX4" fmla="*/ 3251835 w 8452485"/>
              <a:gd name="connsiteY4" fmla="*/ 1000125 h 1143000"/>
              <a:gd name="connsiteX5" fmla="*/ 3240405 w 8452485"/>
              <a:gd name="connsiteY5" fmla="*/ 1143000 h 1143000"/>
              <a:gd name="connsiteX6" fmla="*/ 11430 w 8452485"/>
              <a:gd name="connsiteY6" fmla="*/ 1137285 h 1143000"/>
              <a:gd name="connsiteX7" fmla="*/ 0 w 8452485"/>
              <a:gd name="connsiteY7" fmla="*/ 131445 h 1143000"/>
              <a:gd name="connsiteX8" fmla="*/ 302895 w 8452485"/>
              <a:gd name="connsiteY8" fmla="*/ 108585 h 1143000"/>
              <a:gd name="connsiteX0" fmla="*/ 266700 w 8452485"/>
              <a:gd name="connsiteY0" fmla="*/ 104775 h 1143000"/>
              <a:gd name="connsiteX1" fmla="*/ 302895 w 8452485"/>
              <a:gd name="connsiteY1" fmla="*/ 0 h 1143000"/>
              <a:gd name="connsiteX2" fmla="*/ 8452485 w 8452485"/>
              <a:gd name="connsiteY2" fmla="*/ 11430 h 1143000"/>
              <a:gd name="connsiteX3" fmla="*/ 8446770 w 8452485"/>
              <a:gd name="connsiteY3" fmla="*/ 1022985 h 1143000"/>
              <a:gd name="connsiteX4" fmla="*/ 3251835 w 8452485"/>
              <a:gd name="connsiteY4" fmla="*/ 1000125 h 1143000"/>
              <a:gd name="connsiteX5" fmla="*/ 3240405 w 8452485"/>
              <a:gd name="connsiteY5" fmla="*/ 1143000 h 1143000"/>
              <a:gd name="connsiteX6" fmla="*/ 11430 w 8452485"/>
              <a:gd name="connsiteY6" fmla="*/ 1137285 h 1143000"/>
              <a:gd name="connsiteX7" fmla="*/ 0 w 8452485"/>
              <a:gd name="connsiteY7" fmla="*/ 131445 h 1143000"/>
              <a:gd name="connsiteX8" fmla="*/ 266700 w 8452485"/>
              <a:gd name="connsiteY8" fmla="*/ 104775 h 1143000"/>
              <a:gd name="connsiteX0" fmla="*/ 266700 w 8452485"/>
              <a:gd name="connsiteY0" fmla="*/ 123825 h 1162050"/>
              <a:gd name="connsiteX1" fmla="*/ 280035 w 8452485"/>
              <a:gd name="connsiteY1" fmla="*/ 0 h 1162050"/>
              <a:gd name="connsiteX2" fmla="*/ 8452485 w 8452485"/>
              <a:gd name="connsiteY2" fmla="*/ 30480 h 1162050"/>
              <a:gd name="connsiteX3" fmla="*/ 8446770 w 8452485"/>
              <a:gd name="connsiteY3" fmla="*/ 1042035 h 1162050"/>
              <a:gd name="connsiteX4" fmla="*/ 3251835 w 8452485"/>
              <a:gd name="connsiteY4" fmla="*/ 1019175 h 1162050"/>
              <a:gd name="connsiteX5" fmla="*/ 3240405 w 8452485"/>
              <a:gd name="connsiteY5" fmla="*/ 1162050 h 1162050"/>
              <a:gd name="connsiteX6" fmla="*/ 11430 w 8452485"/>
              <a:gd name="connsiteY6" fmla="*/ 1156335 h 1162050"/>
              <a:gd name="connsiteX7" fmla="*/ 0 w 8452485"/>
              <a:gd name="connsiteY7" fmla="*/ 150495 h 1162050"/>
              <a:gd name="connsiteX8" fmla="*/ 266700 w 8452485"/>
              <a:gd name="connsiteY8" fmla="*/ 12382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2485" h="1162050">
                <a:moveTo>
                  <a:pt x="266700" y="123825"/>
                </a:moveTo>
                <a:lnTo>
                  <a:pt x="280035" y="0"/>
                </a:lnTo>
                <a:lnTo>
                  <a:pt x="8452485" y="30480"/>
                </a:lnTo>
                <a:lnTo>
                  <a:pt x="8446770" y="1042035"/>
                </a:lnTo>
                <a:lnTo>
                  <a:pt x="3251835" y="1019175"/>
                </a:lnTo>
                <a:lnTo>
                  <a:pt x="3240405" y="1162050"/>
                </a:lnTo>
                <a:lnTo>
                  <a:pt x="11430" y="1156335"/>
                </a:lnTo>
                <a:lnTo>
                  <a:pt x="0" y="150495"/>
                </a:lnTo>
                <a:lnTo>
                  <a:pt x="266700" y="123825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081D04-E597-403A-A08E-F2F9A3564989}"/>
              </a:ext>
            </a:extLst>
          </p:cNvPr>
          <p:cNvSpPr txBox="1"/>
          <p:nvPr/>
        </p:nvSpPr>
        <p:spPr>
          <a:xfrm>
            <a:off x="1584961" y="3032234"/>
            <a:ext cx="327964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This is a </a:t>
            </a:r>
            <a:r>
              <a:rPr lang="en-GB" sz="1200" dirty="0" err="1"/>
              <a:t>mmr</a:t>
            </a:r>
            <a:r>
              <a:rPr lang="en-GB" sz="1200" dirty="0"/>
              <a:t> example so the branch proof is a </a:t>
            </a:r>
            <a:r>
              <a:rPr lang="en-GB" sz="1200" dirty="0" err="1"/>
              <a:t>mmr</a:t>
            </a:r>
            <a:r>
              <a:rPr lang="en-GB" sz="1200" dirty="0"/>
              <a:t>, do we change this to a RLP encoded proof?</a:t>
            </a:r>
          </a:p>
          <a:p>
            <a:endParaRPr lang="en-GB" sz="1200" dirty="0"/>
          </a:p>
          <a:p>
            <a:r>
              <a:rPr lang="en-GB" sz="1200" dirty="0"/>
              <a:t>Or keep it as close to this as possible have Alan produce an array of uint256 hashes that just have to be hashed </a:t>
            </a:r>
            <a:r>
              <a:rPr lang="en-GB" sz="1200" dirty="0" err="1"/>
              <a:t>detrmined</a:t>
            </a:r>
            <a:r>
              <a:rPr lang="en-GB" sz="1200" dirty="0"/>
              <a:t> by some defined </a:t>
            </a:r>
            <a:r>
              <a:rPr lang="en-GB" sz="1200"/>
              <a:t>Patricia tree prefixes?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918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622DD-57B5-49F5-8E63-A3CE3C1D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0713"/>
            <a:ext cx="8733960" cy="260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88AE2-DDFD-4D6D-92F1-819C46D2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8" y="3760473"/>
            <a:ext cx="2330768" cy="199780"/>
          </a:xfrm>
          <a:prstGeom prst="rect">
            <a:avLst/>
          </a:prstGeom>
          <a:ln w="28575">
            <a:solidFill>
              <a:srgbClr val="FF37F5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F59B7-77E0-4C6F-B6E6-8B1066BA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9" y="3960254"/>
            <a:ext cx="2973778" cy="811772"/>
          </a:xfrm>
          <a:prstGeom prst="rect">
            <a:avLst/>
          </a:prstGeom>
          <a:ln w="28575">
            <a:solidFill>
              <a:srgbClr val="FF37F5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D7F9D2-4285-4FFC-A676-EB688958FC05}"/>
              </a:ext>
            </a:extLst>
          </p:cNvPr>
          <p:cNvCxnSpPr>
            <a:cxnSpLocks/>
          </p:cNvCxnSpPr>
          <p:nvPr/>
        </p:nvCxnSpPr>
        <p:spPr>
          <a:xfrm flipH="1" flipV="1">
            <a:off x="383858" y="2640330"/>
            <a:ext cx="660082" cy="1908810"/>
          </a:xfrm>
          <a:prstGeom prst="line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087193-9371-429A-BFA3-BDDF535B601F}"/>
              </a:ext>
            </a:extLst>
          </p:cNvPr>
          <p:cNvCxnSpPr>
            <a:cxnSpLocks/>
          </p:cNvCxnSpPr>
          <p:nvPr/>
        </p:nvCxnSpPr>
        <p:spPr>
          <a:xfrm flipV="1">
            <a:off x="1645920" y="2640331"/>
            <a:ext cx="7203281" cy="1893569"/>
          </a:xfrm>
          <a:prstGeom prst="line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9C4859-2773-43BA-A706-533C8443C41F}"/>
              </a:ext>
            </a:extLst>
          </p:cNvPr>
          <p:cNvSpPr/>
          <p:nvPr/>
        </p:nvSpPr>
        <p:spPr>
          <a:xfrm>
            <a:off x="1032510" y="4552829"/>
            <a:ext cx="600710" cy="91561"/>
          </a:xfrm>
          <a:prstGeom prst="rect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7867F-4891-46CD-B1D5-735D5A2477B4}"/>
              </a:ext>
            </a:extLst>
          </p:cNvPr>
          <p:cNvSpPr/>
          <p:nvPr/>
        </p:nvSpPr>
        <p:spPr>
          <a:xfrm>
            <a:off x="382905" y="1503045"/>
            <a:ext cx="8458200" cy="1120140"/>
          </a:xfrm>
          <a:custGeom>
            <a:avLst/>
            <a:gdLst>
              <a:gd name="connsiteX0" fmla="*/ 5269230 w 8458200"/>
              <a:gd name="connsiteY0" fmla="*/ 1120140 h 1120140"/>
              <a:gd name="connsiteX1" fmla="*/ 5269230 w 8458200"/>
              <a:gd name="connsiteY1" fmla="*/ 1011555 h 1120140"/>
              <a:gd name="connsiteX2" fmla="*/ 8458200 w 8458200"/>
              <a:gd name="connsiteY2" fmla="*/ 1005840 h 1120140"/>
              <a:gd name="connsiteX3" fmla="*/ 8446770 w 8458200"/>
              <a:gd name="connsiteY3" fmla="*/ 11430 h 1120140"/>
              <a:gd name="connsiteX4" fmla="*/ 3246120 w 8458200"/>
              <a:gd name="connsiteY4" fmla="*/ 0 h 1120140"/>
              <a:gd name="connsiteX5" fmla="*/ 3246120 w 8458200"/>
              <a:gd name="connsiteY5" fmla="*/ 137160 h 1120140"/>
              <a:gd name="connsiteX6" fmla="*/ 0 w 8458200"/>
              <a:gd name="connsiteY6" fmla="*/ 125730 h 1120140"/>
              <a:gd name="connsiteX7" fmla="*/ 5715 w 8458200"/>
              <a:gd name="connsiteY7" fmla="*/ 1120140 h 1120140"/>
              <a:gd name="connsiteX8" fmla="*/ 5269230 w 8458200"/>
              <a:gd name="connsiteY8" fmla="*/ 112014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8200" h="1120140">
                <a:moveTo>
                  <a:pt x="5269230" y="1120140"/>
                </a:moveTo>
                <a:lnTo>
                  <a:pt x="5269230" y="1011555"/>
                </a:lnTo>
                <a:lnTo>
                  <a:pt x="8458200" y="1005840"/>
                </a:lnTo>
                <a:lnTo>
                  <a:pt x="8446770" y="11430"/>
                </a:lnTo>
                <a:lnTo>
                  <a:pt x="3246120" y="0"/>
                </a:lnTo>
                <a:lnTo>
                  <a:pt x="3246120" y="137160"/>
                </a:lnTo>
                <a:lnTo>
                  <a:pt x="0" y="125730"/>
                </a:lnTo>
                <a:lnTo>
                  <a:pt x="5715" y="1120140"/>
                </a:lnTo>
                <a:lnTo>
                  <a:pt x="5269230" y="1120140"/>
                </a:lnTo>
                <a:close/>
              </a:path>
            </a:pathLst>
          </a:custGeom>
          <a:noFill/>
          <a:ln w="3810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0C894-B6A2-48B1-B387-D26124BEB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60" y="4170877"/>
            <a:ext cx="2274570" cy="225259"/>
          </a:xfrm>
          <a:prstGeom prst="rect">
            <a:avLst/>
          </a:prstGeom>
          <a:ln w="28575">
            <a:solidFill>
              <a:srgbClr val="FF37F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5E42F-1311-460E-8F09-38E41AD8E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160" y="4644390"/>
            <a:ext cx="2962275" cy="1247775"/>
          </a:xfrm>
          <a:prstGeom prst="rect">
            <a:avLst/>
          </a:prstGeom>
          <a:ln w="28575">
            <a:solidFill>
              <a:srgbClr val="FF37F5"/>
            </a:solidFill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B72792-3069-4309-B9D6-850663A632F0}"/>
              </a:ext>
            </a:extLst>
          </p:cNvPr>
          <p:cNvCxnSpPr>
            <a:cxnSpLocks/>
          </p:cNvCxnSpPr>
          <p:nvPr/>
        </p:nvCxnSpPr>
        <p:spPr>
          <a:xfrm>
            <a:off x="1641873" y="4649864"/>
            <a:ext cx="3063954" cy="1242301"/>
          </a:xfrm>
          <a:prstGeom prst="line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48529A-C4F9-4A8D-9D80-CDEE6F418A7A}"/>
              </a:ext>
            </a:extLst>
          </p:cNvPr>
          <p:cNvCxnSpPr>
            <a:cxnSpLocks/>
          </p:cNvCxnSpPr>
          <p:nvPr/>
        </p:nvCxnSpPr>
        <p:spPr>
          <a:xfrm flipV="1">
            <a:off x="1641873" y="4170877"/>
            <a:ext cx="3063954" cy="381952"/>
          </a:xfrm>
          <a:prstGeom prst="line">
            <a:avLst/>
          </a:prstGeom>
          <a:noFill/>
          <a:ln w="19050">
            <a:solidFill>
              <a:srgbClr val="FF3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C20B2D-4CC9-4C90-9ABB-B1C27546FD46}"/>
              </a:ext>
            </a:extLst>
          </p:cNvPr>
          <p:cNvSpPr/>
          <p:nvPr/>
        </p:nvSpPr>
        <p:spPr>
          <a:xfrm>
            <a:off x="6148227" y="4760233"/>
            <a:ext cx="1116767" cy="16103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2C006-201F-4527-8C4B-EA3BC6EF231C}"/>
              </a:ext>
            </a:extLst>
          </p:cNvPr>
          <p:cNvSpPr/>
          <p:nvPr/>
        </p:nvSpPr>
        <p:spPr>
          <a:xfrm>
            <a:off x="6148227" y="4997429"/>
            <a:ext cx="1216533" cy="20322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BDCF3D-90AE-47C6-A4BA-E3A660D23DFA}"/>
              </a:ext>
            </a:extLst>
          </p:cNvPr>
          <p:cNvSpPr/>
          <p:nvPr/>
        </p:nvSpPr>
        <p:spPr>
          <a:xfrm>
            <a:off x="6172962" y="5245683"/>
            <a:ext cx="1216533" cy="246432"/>
          </a:xfrm>
          <a:prstGeom prst="rect">
            <a:avLst/>
          </a:prstGeom>
          <a:noFill/>
          <a:ln w="28575">
            <a:solidFill>
              <a:srgbClr val="159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591F7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D942F6-4316-41A9-B834-4D5CC30BDFFF}"/>
              </a:ext>
            </a:extLst>
          </p:cNvPr>
          <p:cNvSpPr/>
          <p:nvPr/>
        </p:nvSpPr>
        <p:spPr>
          <a:xfrm>
            <a:off x="382905" y="1491615"/>
            <a:ext cx="8446770" cy="582930"/>
          </a:xfrm>
          <a:custGeom>
            <a:avLst/>
            <a:gdLst>
              <a:gd name="connsiteX0" fmla="*/ 3691890 w 8446770"/>
              <a:gd name="connsiteY0" fmla="*/ 120015 h 582930"/>
              <a:gd name="connsiteX1" fmla="*/ 3691890 w 8446770"/>
              <a:gd name="connsiteY1" fmla="*/ 0 h 582930"/>
              <a:gd name="connsiteX2" fmla="*/ 8446770 w 8446770"/>
              <a:gd name="connsiteY2" fmla="*/ 22860 h 582930"/>
              <a:gd name="connsiteX3" fmla="*/ 8435340 w 8446770"/>
              <a:gd name="connsiteY3" fmla="*/ 582930 h 582930"/>
              <a:gd name="connsiteX4" fmla="*/ 0 w 8446770"/>
              <a:gd name="connsiteY4" fmla="*/ 565785 h 582930"/>
              <a:gd name="connsiteX5" fmla="*/ 11430 w 8446770"/>
              <a:gd name="connsiteY5" fmla="*/ 148590 h 582930"/>
              <a:gd name="connsiteX6" fmla="*/ 3691890 w 8446770"/>
              <a:gd name="connsiteY6" fmla="*/ 120015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6770" h="582930">
                <a:moveTo>
                  <a:pt x="3691890" y="120015"/>
                </a:moveTo>
                <a:lnTo>
                  <a:pt x="3691890" y="0"/>
                </a:lnTo>
                <a:lnTo>
                  <a:pt x="8446770" y="22860"/>
                </a:lnTo>
                <a:lnTo>
                  <a:pt x="8435340" y="582930"/>
                </a:lnTo>
                <a:lnTo>
                  <a:pt x="0" y="565785"/>
                </a:lnTo>
                <a:lnTo>
                  <a:pt x="11430" y="148590"/>
                </a:lnTo>
                <a:lnTo>
                  <a:pt x="3691890" y="120015"/>
                </a:lnTo>
                <a:close/>
              </a:path>
            </a:pathLst>
          </a:custGeom>
          <a:noFill/>
          <a:ln w="28575">
            <a:solidFill>
              <a:srgbClr val="159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B17A64-195F-43C5-837B-D5E918C74429}"/>
              </a:ext>
            </a:extLst>
          </p:cNvPr>
          <p:cNvSpPr/>
          <p:nvPr/>
        </p:nvSpPr>
        <p:spPr>
          <a:xfrm>
            <a:off x="6155817" y="5522559"/>
            <a:ext cx="1216533" cy="246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591F7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D4F79D-2C60-4DCB-9693-1930F7FAE43D}"/>
              </a:ext>
            </a:extLst>
          </p:cNvPr>
          <p:cNvSpPr/>
          <p:nvPr/>
        </p:nvSpPr>
        <p:spPr>
          <a:xfrm>
            <a:off x="400050" y="2074545"/>
            <a:ext cx="8429625" cy="537210"/>
          </a:xfrm>
          <a:custGeom>
            <a:avLst/>
            <a:gdLst>
              <a:gd name="connsiteX0" fmla="*/ 8429625 w 8429625"/>
              <a:gd name="connsiteY0" fmla="*/ 11430 h 537210"/>
              <a:gd name="connsiteX1" fmla="*/ 8429625 w 8429625"/>
              <a:gd name="connsiteY1" fmla="*/ 11430 h 537210"/>
              <a:gd name="connsiteX2" fmla="*/ 8378190 w 8429625"/>
              <a:gd name="connsiteY2" fmla="*/ 17145 h 537210"/>
              <a:gd name="connsiteX3" fmla="*/ 0 w 8429625"/>
              <a:gd name="connsiteY3" fmla="*/ 0 h 537210"/>
              <a:gd name="connsiteX4" fmla="*/ 0 w 8429625"/>
              <a:gd name="connsiteY4" fmla="*/ 531495 h 537210"/>
              <a:gd name="connsiteX5" fmla="*/ 5229225 w 8429625"/>
              <a:gd name="connsiteY5" fmla="*/ 537210 h 537210"/>
              <a:gd name="connsiteX6" fmla="*/ 5223510 w 8429625"/>
              <a:gd name="connsiteY6" fmla="*/ 417195 h 537210"/>
              <a:gd name="connsiteX7" fmla="*/ 8418195 w 8429625"/>
              <a:gd name="connsiteY7" fmla="*/ 417195 h 537210"/>
              <a:gd name="connsiteX8" fmla="*/ 8429625 w 8429625"/>
              <a:gd name="connsiteY8" fmla="*/ 1143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25" h="537210">
                <a:moveTo>
                  <a:pt x="8429625" y="11430"/>
                </a:moveTo>
                <a:lnTo>
                  <a:pt x="8429625" y="11430"/>
                </a:lnTo>
                <a:lnTo>
                  <a:pt x="8378190" y="17145"/>
                </a:lnTo>
                <a:lnTo>
                  <a:pt x="0" y="0"/>
                </a:lnTo>
                <a:lnTo>
                  <a:pt x="0" y="531495"/>
                </a:lnTo>
                <a:lnTo>
                  <a:pt x="5229225" y="537210"/>
                </a:lnTo>
                <a:lnTo>
                  <a:pt x="5223510" y="417195"/>
                </a:lnTo>
                <a:lnTo>
                  <a:pt x="8418195" y="417195"/>
                </a:lnTo>
                <a:lnTo>
                  <a:pt x="8429625" y="1143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F91985-272F-491F-A6CA-5C1C38974090}"/>
              </a:ext>
            </a:extLst>
          </p:cNvPr>
          <p:cNvSpPr/>
          <p:nvPr/>
        </p:nvSpPr>
        <p:spPr>
          <a:xfrm>
            <a:off x="3608110" y="1502029"/>
            <a:ext cx="222845" cy="1210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D7154A-0B43-47A3-B08B-97D27C79D4CA}"/>
              </a:ext>
            </a:extLst>
          </p:cNvPr>
          <p:cNvSpPr/>
          <p:nvPr/>
        </p:nvSpPr>
        <p:spPr>
          <a:xfrm>
            <a:off x="3830955" y="1502027"/>
            <a:ext cx="222845" cy="11849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9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73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</dc:creator>
  <cp:lastModifiedBy>Chris S</cp:lastModifiedBy>
  <cp:revision>12</cp:revision>
  <dcterms:created xsi:type="dcterms:W3CDTF">2021-05-07T16:10:37Z</dcterms:created>
  <dcterms:modified xsi:type="dcterms:W3CDTF">2021-05-07T19:42:46Z</dcterms:modified>
</cp:coreProperties>
</file>