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5" r:id="rId4"/>
    <p:sldId id="258" r:id="rId5"/>
    <p:sldId id="262" r:id="rId6"/>
    <p:sldId id="263" r:id="rId7"/>
    <p:sldId id="264" r:id="rId8"/>
    <p:sldId id="282" r:id="rId9"/>
    <p:sldId id="267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83" r:id="rId19"/>
    <p:sldId id="276" r:id="rId20"/>
    <p:sldId id="278" r:id="rId21"/>
    <p:sldId id="279" r:id="rId22"/>
    <p:sldId id="280" r:id="rId23"/>
    <p:sldId id="277" r:id="rId24"/>
    <p:sldId id="284" r:id="rId25"/>
    <p:sldId id="285" r:id="rId26"/>
    <p:sldId id="286" r:id="rId27"/>
    <p:sldId id="287" r:id="rId28"/>
    <p:sldId id="289" r:id="rId29"/>
    <p:sldId id="288" r:id="rId30"/>
    <p:sldId id="266" r:id="rId31"/>
    <p:sldId id="290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85C0A-AF05-43C2-9508-36FF15375302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16FA-0B3E-408E-BBBA-97B320EFB0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D16FA-0B3E-408E-BBBA-97B320EFB05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ED35572-630C-4CA8-A153-71D96099AAB2}" type="datetimeFigureOut">
              <a:rPr lang="de-DE" smtClean="0"/>
              <a:pPr/>
              <a:t>31.10.2017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98B420B-FFB4-4F3A-9B79-FA6DACB378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Nuj-GgEW6o" TargetMode="External"/><Relationship Id="rId2" Type="http://schemas.openxmlformats.org/officeDocument/2006/relationships/hyperlink" Target="http://www.scrumguides.org/docs/scrumguide/v1/Scrum-Guide-U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.bp.blogspot.com/-SfS0bN-_1RM/UP03wLmx_pI/AAAAAAAAAX8/_FsLLTANiYM/s1600/PlanningPoker.jpg" TargetMode="External"/><Relationship Id="rId5" Type="http://schemas.openxmlformats.org/officeDocument/2006/relationships/hyperlink" Target="http://sportycious.com/wp-content/uploads/2015/01/A-Beginnerss-Guide-to-the-Basics-of-Rugby-Union-Positions.jpg" TargetMode="External"/><Relationship Id="rId4" Type="http://schemas.openxmlformats.org/officeDocument/2006/relationships/hyperlink" Target="http://www.implementingscrum.com/images/070806-scrumtoon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Agile Project Management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4499992" y="1700808"/>
            <a:ext cx="4464496" cy="33843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Product Backlog</a:t>
            </a:r>
          </a:p>
          <a:p>
            <a:pPr lvl="2"/>
            <a:r>
              <a:rPr lang="en-US" dirty="0" smtClean="0"/>
              <a:t>Epics</a:t>
            </a:r>
          </a:p>
          <a:p>
            <a:pPr lvl="2"/>
            <a:r>
              <a:rPr lang="en-US" dirty="0" smtClean="0"/>
              <a:t>User </a:t>
            </a:r>
            <a:r>
              <a:rPr lang="en-US" dirty="0" smtClean="0"/>
              <a:t>Stories</a:t>
            </a:r>
          </a:p>
          <a:p>
            <a:pPr lvl="2"/>
            <a:r>
              <a:rPr lang="en-US" dirty="0" smtClean="0"/>
              <a:t>Prioritized by Owner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Features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4572000" y="1772816"/>
            <a:ext cx="43204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a … I need … so that … 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572000" y="2780928"/>
            <a:ext cx="432048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a </a:t>
            </a:r>
            <a:r>
              <a:rPr lang="en-US" b="1" dirty="0" smtClean="0"/>
              <a:t>student</a:t>
            </a:r>
            <a:r>
              <a:rPr lang="en-US" dirty="0" smtClean="0"/>
              <a:t> I need to </a:t>
            </a:r>
            <a:r>
              <a:rPr lang="en-US" b="1" dirty="0" smtClean="0"/>
              <a:t>have access to my professors slides </a:t>
            </a:r>
            <a:r>
              <a:rPr lang="en-US" dirty="0" smtClean="0"/>
              <a:t>so that </a:t>
            </a:r>
            <a:r>
              <a:rPr lang="en-US" b="1" dirty="0" smtClean="0"/>
              <a:t>I can understand what she told us</a:t>
            </a:r>
            <a:endParaRPr lang="en-US" b="1" dirty="0"/>
          </a:p>
        </p:txBody>
      </p:sp>
      <p:sp>
        <p:nvSpPr>
          <p:cNvPr id="7" name="Rechteck 6"/>
          <p:cNvSpPr/>
          <p:nvPr/>
        </p:nvSpPr>
        <p:spPr>
          <a:xfrm>
            <a:off x="4572000" y="3933056"/>
            <a:ext cx="432048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a </a:t>
            </a:r>
            <a:r>
              <a:rPr lang="en-US" b="1" dirty="0" smtClean="0"/>
              <a:t>professor </a:t>
            </a:r>
            <a:r>
              <a:rPr lang="en-US" dirty="0" smtClean="0"/>
              <a:t>I need to </a:t>
            </a:r>
            <a:r>
              <a:rPr lang="en-US" b="1" dirty="0" smtClean="0"/>
              <a:t>have access to my rooms </a:t>
            </a:r>
            <a:r>
              <a:rPr lang="en-US" dirty="0" smtClean="0"/>
              <a:t>so that </a:t>
            </a:r>
            <a:r>
              <a:rPr lang="en-US" b="1" dirty="0" smtClean="0"/>
              <a:t>I can upload my slides</a:t>
            </a:r>
            <a:endParaRPr lang="en-US" b="1" dirty="0"/>
          </a:p>
        </p:txBody>
      </p:sp>
      <p:sp>
        <p:nvSpPr>
          <p:cNvPr id="8" name="Rechteck 7"/>
          <p:cNvSpPr/>
          <p:nvPr/>
        </p:nvSpPr>
        <p:spPr>
          <a:xfrm>
            <a:off x="4572000" y="1772816"/>
            <a:ext cx="43204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Product Backlog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" grpId="1" animBg="1"/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259632" y="3068960"/>
            <a:ext cx="4392488" cy="33843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Product Backlog</a:t>
            </a:r>
          </a:p>
        </p:txBody>
      </p:sp>
      <p:sp>
        <p:nvSpPr>
          <p:cNvPr id="8" name="Rechteck 7"/>
          <p:cNvSpPr/>
          <p:nvPr/>
        </p:nvSpPr>
        <p:spPr>
          <a:xfrm>
            <a:off x="1331640" y="3140968"/>
            <a:ext cx="424847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Product Backlog</a:t>
            </a:r>
            <a:endParaRPr lang="en-US" sz="2400" dirty="0"/>
          </a:p>
        </p:txBody>
      </p:sp>
      <p:sp>
        <p:nvSpPr>
          <p:cNvPr id="10" name="Rechteck 9"/>
          <p:cNvSpPr/>
          <p:nvPr/>
        </p:nvSpPr>
        <p:spPr>
          <a:xfrm>
            <a:off x="1331640" y="4293096"/>
            <a:ext cx="10081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411760" y="4293096"/>
            <a:ext cx="1008112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491880" y="4293096"/>
            <a:ext cx="10081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4572000" y="4293096"/>
            <a:ext cx="10081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331640" y="5373216"/>
            <a:ext cx="10081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491880" y="5373216"/>
            <a:ext cx="10081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572000" y="5373216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148064" y="5373216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4572000" y="5949280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5148064" y="5949280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>
            <a:endCxn id="24" idx="3"/>
          </p:cNvCxnSpPr>
          <p:nvPr/>
        </p:nvCxnSpPr>
        <p:spPr>
          <a:xfrm flipH="1" flipV="1">
            <a:off x="885027" y="4261738"/>
            <a:ext cx="950669" cy="535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51520" y="40770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Epic</a:t>
            </a:r>
            <a:endParaRPr lang="en-US" dirty="0"/>
          </a:p>
        </p:txBody>
      </p:sp>
      <p:cxnSp>
        <p:nvCxnSpPr>
          <p:cNvPr id="26" name="Gerade Verbindung 25"/>
          <p:cNvCxnSpPr>
            <a:stCxn id="29" idx="1"/>
          </p:cNvCxnSpPr>
          <p:nvPr/>
        </p:nvCxnSpPr>
        <p:spPr>
          <a:xfrm flipH="1" flipV="1">
            <a:off x="5364088" y="5589240"/>
            <a:ext cx="72008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572000" y="5373216"/>
            <a:ext cx="10081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6084168" y="5445224"/>
            <a:ext cx="28083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Refinement (User Story)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developer should know what is required!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Sprint Backlog</a:t>
            </a:r>
          </a:p>
          <a:p>
            <a:pPr lvl="2"/>
            <a:r>
              <a:rPr lang="en-US" dirty="0" smtClean="0"/>
              <a:t>List of User Stories</a:t>
            </a:r>
          </a:p>
          <a:p>
            <a:pPr lvl="2"/>
            <a:r>
              <a:rPr lang="en-US" dirty="0" smtClean="0"/>
              <a:t>Enough User Stories for</a:t>
            </a:r>
            <a:br>
              <a:rPr lang="en-US" dirty="0" smtClean="0"/>
            </a:br>
            <a:r>
              <a:rPr lang="en-US" dirty="0" smtClean="0"/>
              <a:t>next work cycle</a:t>
            </a:r>
          </a:p>
          <a:p>
            <a:pPr lvl="2"/>
            <a:r>
              <a:rPr lang="en-US" dirty="0" smtClean="0"/>
              <a:t>Defined by developers</a:t>
            </a:r>
          </a:p>
        </p:txBody>
      </p:sp>
      <p:sp>
        <p:nvSpPr>
          <p:cNvPr id="5" name="Rechteck 4"/>
          <p:cNvSpPr/>
          <p:nvPr/>
        </p:nvSpPr>
        <p:spPr>
          <a:xfrm>
            <a:off x="5580112" y="1700808"/>
            <a:ext cx="3096344" cy="3240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652120" y="1772816"/>
            <a:ext cx="295232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Sprint Backlog</a:t>
            </a:r>
            <a:endParaRPr lang="en-US" sz="2400" dirty="0"/>
          </a:p>
        </p:txBody>
      </p:sp>
      <p:sp>
        <p:nvSpPr>
          <p:cNvPr id="16" name="Rechteck 15"/>
          <p:cNvSpPr/>
          <p:nvPr/>
        </p:nvSpPr>
        <p:spPr>
          <a:xfrm>
            <a:off x="5652120" y="2924944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6156176" y="2924944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652120" y="3429000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6156176" y="3429000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5652120" y="3933056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6156176" y="3933056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5652120" y="4437112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156176" y="4437112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6660232" y="2924944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7164288" y="2924944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6660232" y="3429000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7164288" y="3429000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6660232" y="3933056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7164288" y="3933056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6660232" y="4437112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7164288" y="4437112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7668344" y="2924944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8172400" y="2924944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668344" y="3429000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8172400" y="3429000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7668344" y="3933056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8172400" y="3933056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7668344" y="4437112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8172400" y="4437112"/>
            <a:ext cx="4320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</a:p>
          <a:p>
            <a:pPr lvl="1"/>
            <a:r>
              <a:rPr lang="en-US" dirty="0" err="1" smtClean="0"/>
              <a:t>Burndown</a:t>
            </a:r>
            <a:r>
              <a:rPr lang="en-US" dirty="0" smtClean="0"/>
              <a:t> Chart</a:t>
            </a:r>
          </a:p>
          <a:p>
            <a:pPr lvl="2"/>
            <a:r>
              <a:rPr lang="en-US" dirty="0" smtClean="0"/>
              <a:t>Visualizes workload and progress</a:t>
            </a:r>
          </a:p>
          <a:p>
            <a:pPr lvl="2"/>
            <a:r>
              <a:rPr lang="en-US" dirty="0" smtClean="0"/>
              <a:t>Available for one sprint and whole project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195736" y="6228020"/>
            <a:ext cx="4608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2195736" y="4283804"/>
            <a:ext cx="0" cy="19442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267744" y="56519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267744" y="5075892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267744" y="4499828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843808" y="56519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843808" y="5075892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2843808" y="4499828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419872" y="56519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3419872" y="5075892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3995936" y="56519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95936" y="5075892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4572000" y="56519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4572000" y="5075892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5148064" y="56519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5148064" y="5075892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5724128" y="56519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6948264" y="6084004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1619672" y="3923764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4427820"/>
            <a:ext cx="4464496" cy="1728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Ceremonies</a:t>
            </a:r>
          </a:p>
          <a:p>
            <a:pPr lvl="1"/>
            <a:r>
              <a:rPr lang="en-US" dirty="0" smtClean="0"/>
              <a:t>Sprint Planning</a:t>
            </a:r>
          </a:p>
          <a:p>
            <a:pPr lvl="2"/>
            <a:r>
              <a:rPr lang="en-US" dirty="0" smtClean="0"/>
              <a:t>Planning Poker</a:t>
            </a:r>
          </a:p>
          <a:p>
            <a:pPr lvl="2"/>
            <a:r>
              <a:rPr lang="en-US" dirty="0" smtClean="0"/>
              <a:t>Estimation: what can be done</a:t>
            </a:r>
          </a:p>
          <a:p>
            <a:pPr lvl="2"/>
            <a:r>
              <a:rPr lang="en-US" dirty="0" smtClean="0"/>
              <a:t>Team chooses User Stories</a:t>
            </a:r>
          </a:p>
        </p:txBody>
      </p:sp>
      <p:sp>
        <p:nvSpPr>
          <p:cNvPr id="28" name="Rechteck 27"/>
          <p:cNvSpPr/>
          <p:nvPr/>
        </p:nvSpPr>
        <p:spPr>
          <a:xfrm>
            <a:off x="6300192" y="1988840"/>
            <a:ext cx="244827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Backlog</a:t>
            </a:r>
            <a:endParaRPr lang="en-US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7524328" y="2924944"/>
            <a:ext cx="0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372200" y="3861048"/>
            <a:ext cx="244827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7524328" y="3140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2.bp.blogspot.com/-SfS0bN-_1RM/UP03wLmx_pI/AAAAAAAAAX8/_FsLLTANiYM/s1600/PlanningPok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204864"/>
            <a:ext cx="3456384" cy="253422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Ceremonies</a:t>
            </a:r>
          </a:p>
          <a:p>
            <a:pPr lvl="1"/>
            <a:r>
              <a:rPr lang="en-US" dirty="0" smtClean="0"/>
              <a:t>Planning Poker</a:t>
            </a:r>
          </a:p>
          <a:p>
            <a:pPr lvl="2"/>
            <a:r>
              <a:rPr lang="en-US" dirty="0" smtClean="0"/>
              <a:t>Team members receive</a:t>
            </a:r>
            <a:br>
              <a:rPr lang="en-US" dirty="0" smtClean="0"/>
            </a:br>
            <a:r>
              <a:rPr lang="en-US" dirty="0" smtClean="0"/>
              <a:t>a set of cards</a:t>
            </a:r>
          </a:p>
          <a:p>
            <a:pPr lvl="2"/>
            <a:r>
              <a:rPr lang="en-US" dirty="0" smtClean="0"/>
              <a:t>Estimation for every</a:t>
            </a:r>
            <a:br>
              <a:rPr lang="en-US" dirty="0" smtClean="0"/>
            </a:br>
            <a:r>
              <a:rPr lang="en-US" dirty="0" smtClean="0"/>
              <a:t>User Story</a:t>
            </a:r>
          </a:p>
          <a:p>
            <a:pPr lvl="2"/>
            <a:r>
              <a:rPr lang="en-US" dirty="0" smtClean="0"/>
              <a:t>Lowest and highest</a:t>
            </a:r>
            <a:br>
              <a:rPr lang="en-US" dirty="0" smtClean="0"/>
            </a:br>
            <a:r>
              <a:rPr lang="en-US" dirty="0" smtClean="0"/>
              <a:t>Estimation will be discussed</a:t>
            </a:r>
          </a:p>
          <a:p>
            <a:pPr lvl="2"/>
            <a:r>
              <a:rPr lang="en-US" dirty="0" smtClean="0"/>
              <a:t>Played until nearly equal</a:t>
            </a:r>
          </a:p>
        </p:txBody>
      </p:sp>
      <p:sp>
        <p:nvSpPr>
          <p:cNvPr id="8" name="Rechteck 7"/>
          <p:cNvSpPr/>
          <p:nvPr/>
        </p:nvSpPr>
        <p:spPr>
          <a:xfrm>
            <a:off x="6190436" y="2060848"/>
            <a:ext cx="187220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cxnSp>
        <p:nvCxnSpPr>
          <p:cNvPr id="10" name="Gerade Verbindung mit Pfeil 9"/>
          <p:cNvCxnSpPr>
            <a:stCxn id="8" idx="2"/>
            <a:endCxn id="11" idx="0"/>
          </p:cNvCxnSpPr>
          <p:nvPr/>
        </p:nvCxnSpPr>
        <p:spPr>
          <a:xfrm>
            <a:off x="7126540" y="2636912"/>
            <a:ext cx="0" cy="19442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6190436" y="4581128"/>
            <a:ext cx="187220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7198548" y="350100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7126540" y="2636912"/>
            <a:ext cx="0" cy="19442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7668344" y="3212976"/>
            <a:ext cx="43204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156176" y="3212976"/>
            <a:ext cx="43204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Abgerundetes Rechteck 18"/>
          <p:cNvSpPr/>
          <p:nvPr/>
        </p:nvSpPr>
        <p:spPr>
          <a:xfrm>
            <a:off x="6904831" y="3212976"/>
            <a:ext cx="43204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0" name="Gekrümmte Verbindung 19"/>
          <p:cNvCxnSpPr>
            <a:endCxn id="17" idx="0"/>
          </p:cNvCxnSpPr>
          <p:nvPr/>
        </p:nvCxnSpPr>
        <p:spPr>
          <a:xfrm rot="16200000" flipH="1">
            <a:off x="7217422" y="2546030"/>
            <a:ext cx="576064" cy="757828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/>
          <p:cNvCxnSpPr>
            <a:endCxn id="18" idx="0"/>
          </p:cNvCxnSpPr>
          <p:nvPr/>
        </p:nvCxnSpPr>
        <p:spPr>
          <a:xfrm rot="5400000">
            <a:off x="6461338" y="2547774"/>
            <a:ext cx="576064" cy="754340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krümmte Verbindung 21"/>
          <p:cNvCxnSpPr>
            <a:stCxn id="18" idx="2"/>
          </p:cNvCxnSpPr>
          <p:nvPr/>
        </p:nvCxnSpPr>
        <p:spPr>
          <a:xfrm rot="16200000" flipH="1">
            <a:off x="6389330" y="3843918"/>
            <a:ext cx="720080" cy="754340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17" idx="2"/>
          </p:cNvCxnSpPr>
          <p:nvPr/>
        </p:nvCxnSpPr>
        <p:spPr>
          <a:xfrm rot="5400000">
            <a:off x="7145414" y="3842174"/>
            <a:ext cx="720080" cy="757828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/>
      <p:bldP spid="13" grpId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Ceremonies</a:t>
            </a:r>
          </a:p>
          <a:p>
            <a:pPr lvl="1"/>
            <a:r>
              <a:rPr lang="en-US" dirty="0" smtClean="0"/>
              <a:t>Daily Scrum</a:t>
            </a:r>
          </a:p>
          <a:p>
            <a:pPr lvl="2"/>
            <a:r>
              <a:rPr lang="en-US" dirty="0" smtClean="0"/>
              <a:t>15 min standup meeting</a:t>
            </a:r>
          </a:p>
          <a:p>
            <a:pPr lvl="2"/>
            <a:r>
              <a:rPr lang="en-US" dirty="0" smtClean="0"/>
              <a:t>No discussions!</a:t>
            </a:r>
          </a:p>
        </p:txBody>
      </p:sp>
      <p:sp>
        <p:nvSpPr>
          <p:cNvPr id="24" name="Ellipse 23"/>
          <p:cNvSpPr/>
          <p:nvPr/>
        </p:nvSpPr>
        <p:spPr>
          <a:xfrm>
            <a:off x="4139952" y="472688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2411760" y="4222829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What has</a:t>
            </a:r>
            <a:br>
              <a:rPr lang="en-US" dirty="0" smtClean="0"/>
            </a:br>
            <a:r>
              <a:rPr lang="en-US" dirty="0" smtClean="0"/>
              <a:t>been done?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2411760" y="544696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What am I</a:t>
            </a:r>
            <a:br>
              <a:rPr lang="en-US" dirty="0" smtClean="0"/>
            </a:br>
            <a:r>
              <a:rPr lang="en-US" dirty="0" smtClean="0"/>
              <a:t>working on?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5364088" y="537495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be</a:t>
            </a:r>
            <a:br>
              <a:rPr lang="en-US" dirty="0" smtClean="0"/>
            </a:br>
            <a:r>
              <a:rPr lang="en-US" dirty="0" smtClean="0"/>
              <a:t>done till tomorrow?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5195098" y="450156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blocked items?</a:t>
            </a:r>
            <a:endParaRPr lang="en-US" dirty="0"/>
          </a:p>
        </p:txBody>
      </p:sp>
      <p:cxnSp>
        <p:nvCxnSpPr>
          <p:cNvPr id="30" name="Gerade Verbindung 29"/>
          <p:cNvCxnSpPr>
            <a:stCxn id="24" idx="1"/>
            <a:endCxn id="25" idx="3"/>
          </p:cNvCxnSpPr>
          <p:nvPr/>
        </p:nvCxnSpPr>
        <p:spPr>
          <a:xfrm flipH="1" flipV="1">
            <a:off x="3814708" y="4545995"/>
            <a:ext cx="459155" cy="31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4" idx="7"/>
            <a:endCxn id="28" idx="1"/>
          </p:cNvCxnSpPr>
          <p:nvPr/>
        </p:nvCxnSpPr>
        <p:spPr>
          <a:xfrm flipV="1">
            <a:off x="4920441" y="4686235"/>
            <a:ext cx="274657" cy="17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26" idx="3"/>
            <a:endCxn id="24" idx="3"/>
          </p:cNvCxnSpPr>
          <p:nvPr/>
        </p:nvCxnSpPr>
        <p:spPr>
          <a:xfrm flipV="1">
            <a:off x="3840356" y="5507374"/>
            <a:ext cx="433507" cy="26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4" idx="5"/>
            <a:endCxn id="27" idx="1"/>
          </p:cNvCxnSpPr>
          <p:nvPr/>
        </p:nvCxnSpPr>
        <p:spPr>
          <a:xfrm>
            <a:off x="4920441" y="5507374"/>
            <a:ext cx="443647" cy="19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Ceremonies</a:t>
            </a:r>
          </a:p>
          <a:p>
            <a:pPr lvl="1"/>
            <a:r>
              <a:rPr lang="en-US" dirty="0" smtClean="0"/>
              <a:t>Sprint Review</a:t>
            </a:r>
          </a:p>
          <a:p>
            <a:pPr lvl="2"/>
            <a:r>
              <a:rPr lang="en-US" dirty="0" smtClean="0"/>
              <a:t>At end of Sprint</a:t>
            </a:r>
          </a:p>
          <a:p>
            <a:pPr lvl="2"/>
            <a:r>
              <a:rPr lang="en-US" dirty="0" smtClean="0"/>
              <a:t>Ensure that</a:t>
            </a:r>
          </a:p>
          <a:p>
            <a:pPr lvl="3"/>
            <a:r>
              <a:rPr lang="en-US" dirty="0" smtClean="0"/>
              <a:t>Everything is done (implemented)</a:t>
            </a:r>
          </a:p>
          <a:p>
            <a:pPr lvl="3"/>
            <a:r>
              <a:rPr lang="en-US" dirty="0" smtClean="0"/>
              <a:t>AND tested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err="1" smtClean="0"/>
              <a:t>DoD</a:t>
            </a:r>
            <a:endParaRPr lang="en-US" dirty="0" smtClean="0"/>
          </a:p>
          <a:p>
            <a:pPr lvl="2"/>
            <a:r>
              <a:rPr lang="en-US" dirty="0" smtClean="0"/>
              <a:t>Showcase work to Product Owner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Ceremonies</a:t>
            </a:r>
          </a:p>
          <a:p>
            <a:pPr lvl="1"/>
            <a:r>
              <a:rPr lang="en-US" dirty="0" smtClean="0"/>
              <a:t>Sprint Retrospective</a:t>
            </a:r>
          </a:p>
          <a:p>
            <a:pPr lvl="2"/>
            <a:r>
              <a:rPr lang="en-US" dirty="0" smtClean="0"/>
              <a:t>Team efficiency</a:t>
            </a:r>
          </a:p>
          <a:p>
            <a:pPr lvl="2"/>
            <a:r>
              <a:rPr lang="en-US" dirty="0" smtClean="0"/>
              <a:t>What can be improved?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</a:p>
          <a:p>
            <a:pPr lvl="1"/>
            <a:r>
              <a:rPr lang="en-US" dirty="0" smtClean="0"/>
              <a:t>Work cycle</a:t>
            </a:r>
          </a:p>
          <a:p>
            <a:pPr lvl="2"/>
            <a:r>
              <a:rPr lang="en-US" dirty="0" smtClean="0"/>
              <a:t>Always same length</a:t>
            </a:r>
          </a:p>
          <a:p>
            <a:pPr lvl="2"/>
            <a:r>
              <a:rPr lang="en-US" dirty="0" smtClean="0"/>
              <a:t>1 to 4 weeks</a:t>
            </a:r>
          </a:p>
          <a:p>
            <a:pPr lvl="2"/>
            <a:r>
              <a:rPr lang="en-US" dirty="0" smtClean="0"/>
              <a:t>No changes on</a:t>
            </a:r>
            <a:br>
              <a:rPr lang="en-US" dirty="0" smtClean="0"/>
            </a:br>
            <a:r>
              <a:rPr lang="en-US" dirty="0" smtClean="0"/>
              <a:t>Sprint Backlog!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Team is not disturbed</a:t>
            </a:r>
          </a:p>
        </p:txBody>
      </p:sp>
      <p:sp>
        <p:nvSpPr>
          <p:cNvPr id="4" name="Gebogener Pfeil 3"/>
          <p:cNvSpPr/>
          <p:nvPr/>
        </p:nvSpPr>
        <p:spPr>
          <a:xfrm>
            <a:off x="5613716" y="2521262"/>
            <a:ext cx="3566796" cy="3343872"/>
          </a:xfrm>
          <a:prstGeom prst="circularArrow">
            <a:avLst>
              <a:gd name="adj1" fmla="val 5789"/>
              <a:gd name="adj2" fmla="val 1142319"/>
              <a:gd name="adj3" fmla="val 7360972"/>
              <a:gd name="adj4" fmla="val 10800000"/>
              <a:gd name="adj5" fmla="val 122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24328" y="23367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31" name="Rechteck 30"/>
          <p:cNvSpPr/>
          <p:nvPr/>
        </p:nvSpPr>
        <p:spPr>
          <a:xfrm>
            <a:off x="1475656" y="5229200"/>
            <a:ext cx="3384376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Owner is able to </a:t>
            </a:r>
            <a:r>
              <a:rPr lang="en-US" dirty="0" smtClean="0"/>
              <a:t>cancel a Sprint</a:t>
            </a:r>
            <a:br>
              <a:rPr lang="en-US" dirty="0" smtClean="0"/>
            </a:br>
            <a:r>
              <a:rPr lang="en-US" dirty="0" smtClean="0"/>
              <a:t>(can </a:t>
            </a:r>
            <a:r>
              <a:rPr lang="en-US" dirty="0" smtClean="0"/>
              <a:t>be planed and restarted)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0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1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</a:p>
          <a:p>
            <a:pPr lvl="1"/>
            <a:r>
              <a:rPr lang="en-US" dirty="0" smtClean="0"/>
              <a:t>Key Roles</a:t>
            </a:r>
          </a:p>
          <a:p>
            <a:pPr lvl="1"/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Ceremonies</a:t>
            </a:r>
          </a:p>
          <a:p>
            <a:pPr lvl="1"/>
            <a:r>
              <a:rPr lang="en-US" dirty="0" smtClean="0"/>
              <a:t>Sprint</a:t>
            </a:r>
          </a:p>
          <a:p>
            <a:pPr lvl="1"/>
            <a:r>
              <a:rPr lang="en-US" dirty="0" smtClean="0"/>
              <a:t>Work cycle</a:t>
            </a:r>
            <a:endParaRPr lang="en-US" dirty="0" smtClean="0"/>
          </a:p>
          <a:p>
            <a:r>
              <a:rPr lang="en-US" dirty="0" smtClean="0"/>
              <a:t>Exercise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</a:p>
          <a:p>
            <a:pPr lvl="1"/>
            <a:r>
              <a:rPr lang="en-US" dirty="0" smtClean="0"/>
              <a:t>Work cycle</a:t>
            </a:r>
          </a:p>
          <a:p>
            <a:pPr lvl="2"/>
            <a:r>
              <a:rPr lang="en-US" dirty="0" smtClean="0"/>
              <a:t>Starts with Sprint Planning</a:t>
            </a:r>
          </a:p>
          <a:p>
            <a:pPr lvl="2"/>
            <a:r>
              <a:rPr lang="en-US" dirty="0" smtClean="0"/>
              <a:t>Planning Poker</a:t>
            </a:r>
          </a:p>
          <a:p>
            <a:pPr lvl="2"/>
            <a:r>
              <a:rPr lang="en-US" dirty="0" smtClean="0"/>
              <a:t>Sprint </a:t>
            </a:r>
            <a:r>
              <a:rPr lang="en-US" dirty="0" smtClean="0"/>
              <a:t>Backlog</a:t>
            </a:r>
          </a:p>
          <a:p>
            <a:pPr lvl="2"/>
            <a:r>
              <a:rPr lang="en-US" dirty="0" smtClean="0"/>
              <a:t>Time limit:</a:t>
            </a:r>
            <a:br>
              <a:rPr lang="en-US" dirty="0" smtClean="0"/>
            </a:br>
            <a:r>
              <a:rPr lang="en-US" dirty="0" smtClean="0"/>
              <a:t>45min per Sprint week</a:t>
            </a:r>
            <a:endParaRPr lang="en-US" dirty="0" smtClean="0"/>
          </a:p>
        </p:txBody>
      </p:sp>
      <p:sp>
        <p:nvSpPr>
          <p:cNvPr id="4" name="Gebogener Pfeil 3"/>
          <p:cNvSpPr/>
          <p:nvPr/>
        </p:nvSpPr>
        <p:spPr>
          <a:xfrm>
            <a:off x="5613716" y="2521262"/>
            <a:ext cx="3566796" cy="3343872"/>
          </a:xfrm>
          <a:prstGeom prst="circularArrow">
            <a:avLst>
              <a:gd name="adj1" fmla="val 5789"/>
              <a:gd name="adj2" fmla="val 1142319"/>
              <a:gd name="adj3" fmla="val 7360972"/>
              <a:gd name="adj4" fmla="val 10800000"/>
              <a:gd name="adj5" fmla="val 122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24328" y="23367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074248" y="4007782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Sprint Planning</a:t>
            </a:r>
            <a:endParaRPr lang="en-US" sz="1600" dirty="0"/>
          </a:p>
        </p:txBody>
      </p:sp>
      <p:sp>
        <p:nvSpPr>
          <p:cNvPr id="8" name="Ellipse 7"/>
          <p:cNvSpPr/>
          <p:nvPr/>
        </p:nvSpPr>
        <p:spPr>
          <a:xfrm>
            <a:off x="5874448" y="4007782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9"/>
          <p:cNvCxnSpPr>
            <a:stCxn id="8" idx="2"/>
            <a:endCxn id="6" idx="3"/>
          </p:cNvCxnSpPr>
          <p:nvPr/>
        </p:nvCxnSpPr>
        <p:spPr>
          <a:xfrm flipH="1">
            <a:off x="5647114" y="4151798"/>
            <a:ext cx="227334" cy="2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</a:p>
          <a:p>
            <a:pPr lvl="1"/>
            <a:r>
              <a:rPr lang="en-US" dirty="0" smtClean="0"/>
              <a:t>Work cycle</a:t>
            </a:r>
          </a:p>
          <a:p>
            <a:pPr lvl="2"/>
            <a:r>
              <a:rPr lang="en-US" dirty="0" smtClean="0"/>
              <a:t>Daily Scrum routine</a:t>
            </a:r>
          </a:p>
          <a:p>
            <a:pPr lvl="2"/>
            <a:r>
              <a:rPr lang="en-US" dirty="0" smtClean="0"/>
              <a:t>15min each day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Overview</a:t>
            </a:r>
          </a:p>
        </p:txBody>
      </p:sp>
      <p:sp>
        <p:nvSpPr>
          <p:cNvPr id="4" name="Gebogener Pfeil 3"/>
          <p:cNvSpPr/>
          <p:nvPr/>
        </p:nvSpPr>
        <p:spPr>
          <a:xfrm>
            <a:off x="5613716" y="2521262"/>
            <a:ext cx="3566796" cy="3343872"/>
          </a:xfrm>
          <a:prstGeom prst="circularArrow">
            <a:avLst>
              <a:gd name="adj1" fmla="val 5789"/>
              <a:gd name="adj2" fmla="val 1142319"/>
              <a:gd name="adj3" fmla="val 7360972"/>
              <a:gd name="adj4" fmla="val 10800000"/>
              <a:gd name="adj5" fmla="val 122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24328" y="23367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074248" y="4007782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Sprint Planning</a:t>
            </a:r>
            <a:endParaRPr lang="en-US" sz="1600" dirty="0"/>
          </a:p>
        </p:txBody>
      </p:sp>
      <p:sp>
        <p:nvSpPr>
          <p:cNvPr id="12" name="Ellipse 11"/>
          <p:cNvSpPr/>
          <p:nvPr/>
        </p:nvSpPr>
        <p:spPr>
          <a:xfrm>
            <a:off x="5874448" y="4007782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>
            <a:stCxn id="12" idx="2"/>
            <a:endCxn id="9" idx="3"/>
          </p:cNvCxnSpPr>
          <p:nvPr/>
        </p:nvCxnSpPr>
        <p:spPr>
          <a:xfrm flipH="1">
            <a:off x="5647114" y="4151798"/>
            <a:ext cx="227334" cy="2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ebogener Pfeil 15"/>
          <p:cNvSpPr/>
          <p:nvPr/>
        </p:nvSpPr>
        <p:spPr>
          <a:xfrm rot="17814798">
            <a:off x="6220625" y="2207667"/>
            <a:ext cx="1077659" cy="1010306"/>
          </a:xfrm>
          <a:prstGeom prst="circularArrow">
            <a:avLst>
              <a:gd name="adj1" fmla="val 10277"/>
              <a:gd name="adj2" fmla="val 1142319"/>
              <a:gd name="adj3" fmla="val 4458501"/>
              <a:gd name="adj4" fmla="val 10800000"/>
              <a:gd name="adj5" fmla="val 122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738544" y="2884229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4938344" y="2639630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Daily Scrum</a:t>
            </a:r>
            <a:endParaRPr lang="en-US" sz="1600" dirty="0"/>
          </a:p>
        </p:txBody>
      </p:sp>
      <p:cxnSp>
        <p:nvCxnSpPr>
          <p:cNvPr id="19" name="Gerade Verbindung 18"/>
          <p:cNvCxnSpPr>
            <a:stCxn id="17" idx="2"/>
            <a:endCxn id="18" idx="3"/>
          </p:cNvCxnSpPr>
          <p:nvPr/>
        </p:nvCxnSpPr>
        <p:spPr>
          <a:xfrm flipH="1" flipV="1">
            <a:off x="6227479" y="2808907"/>
            <a:ext cx="511065" cy="21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</a:p>
          <a:p>
            <a:pPr lvl="1"/>
            <a:r>
              <a:rPr lang="en-US" dirty="0" smtClean="0"/>
              <a:t>Work cycle</a:t>
            </a:r>
          </a:p>
          <a:p>
            <a:pPr lvl="2"/>
            <a:r>
              <a:rPr lang="en-US" dirty="0" smtClean="0"/>
              <a:t>Ends with Sprint Review</a:t>
            </a:r>
          </a:p>
          <a:p>
            <a:pPr lvl="2"/>
            <a:r>
              <a:rPr lang="en-US" dirty="0" smtClean="0"/>
              <a:t>(additional) Retrospective</a:t>
            </a:r>
          </a:p>
        </p:txBody>
      </p:sp>
      <p:sp>
        <p:nvSpPr>
          <p:cNvPr id="4" name="Gebogener Pfeil 3"/>
          <p:cNvSpPr/>
          <p:nvPr/>
        </p:nvSpPr>
        <p:spPr>
          <a:xfrm>
            <a:off x="5613716" y="2521262"/>
            <a:ext cx="3566796" cy="3343872"/>
          </a:xfrm>
          <a:prstGeom prst="circularArrow">
            <a:avLst>
              <a:gd name="adj1" fmla="val 5789"/>
              <a:gd name="adj2" fmla="val 1142319"/>
              <a:gd name="adj3" fmla="val 7360972"/>
              <a:gd name="adj4" fmla="val 10800000"/>
              <a:gd name="adj5" fmla="val 122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24328" y="23367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074248" y="4007782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Sprint Planning</a:t>
            </a:r>
            <a:endParaRPr lang="en-US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4578304" y="5109388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Sprint Review</a:t>
            </a:r>
            <a:endParaRPr lang="en-US" sz="1600" dirty="0"/>
          </a:p>
        </p:txBody>
      </p:sp>
      <p:sp>
        <p:nvSpPr>
          <p:cNvPr id="12" name="Ellipse 11"/>
          <p:cNvSpPr/>
          <p:nvPr/>
        </p:nvSpPr>
        <p:spPr>
          <a:xfrm>
            <a:off x="5874448" y="4007782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6234488" y="4871878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>
            <a:stCxn id="12" idx="2"/>
            <a:endCxn id="9" idx="3"/>
          </p:cNvCxnSpPr>
          <p:nvPr/>
        </p:nvCxnSpPr>
        <p:spPr>
          <a:xfrm flipH="1">
            <a:off x="5647114" y="4151798"/>
            <a:ext cx="227334" cy="2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3"/>
            <a:endCxn id="11" idx="3"/>
          </p:cNvCxnSpPr>
          <p:nvPr/>
        </p:nvCxnSpPr>
        <p:spPr>
          <a:xfrm flipH="1">
            <a:off x="6026136" y="5117729"/>
            <a:ext cx="250533" cy="16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ebogener Pfeil 15"/>
          <p:cNvSpPr/>
          <p:nvPr/>
        </p:nvSpPr>
        <p:spPr>
          <a:xfrm rot="17814798">
            <a:off x="6220625" y="2207667"/>
            <a:ext cx="1077659" cy="1010306"/>
          </a:xfrm>
          <a:prstGeom prst="circularArrow">
            <a:avLst>
              <a:gd name="adj1" fmla="val 10277"/>
              <a:gd name="adj2" fmla="val 1142319"/>
              <a:gd name="adj3" fmla="val 4458501"/>
              <a:gd name="adj4" fmla="val 10800000"/>
              <a:gd name="adj5" fmla="val 122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738544" y="2884229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4938344" y="2639630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Daily Scrum</a:t>
            </a:r>
            <a:endParaRPr lang="en-US" sz="1600" dirty="0"/>
          </a:p>
        </p:txBody>
      </p:sp>
      <p:cxnSp>
        <p:nvCxnSpPr>
          <p:cNvPr id="19" name="Gerade Verbindung 18"/>
          <p:cNvCxnSpPr>
            <a:stCxn id="17" idx="2"/>
            <a:endCxn id="18" idx="3"/>
          </p:cNvCxnSpPr>
          <p:nvPr/>
        </p:nvCxnSpPr>
        <p:spPr>
          <a:xfrm flipH="1" flipV="1">
            <a:off x="6227479" y="2808907"/>
            <a:ext cx="511065" cy="21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25609"/>
          </a:xfrm>
        </p:spPr>
        <p:txBody>
          <a:bodyPr/>
          <a:lstStyle/>
          <a:p>
            <a:r>
              <a:rPr lang="en-US" dirty="0" smtClean="0"/>
              <a:t>Scrum</a:t>
            </a:r>
          </a:p>
        </p:txBody>
      </p:sp>
      <p:sp>
        <p:nvSpPr>
          <p:cNvPr id="4" name="Gebogener Pfeil 3"/>
          <p:cNvSpPr/>
          <p:nvPr/>
        </p:nvSpPr>
        <p:spPr>
          <a:xfrm>
            <a:off x="5109660" y="2749424"/>
            <a:ext cx="3566796" cy="3343872"/>
          </a:xfrm>
          <a:prstGeom prst="circularArrow">
            <a:avLst>
              <a:gd name="adj1" fmla="val 5605"/>
              <a:gd name="adj2" fmla="val 1142319"/>
              <a:gd name="adj3" fmla="val 6983112"/>
              <a:gd name="adj4" fmla="val 10800000"/>
              <a:gd name="adj5" fmla="val 122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020272" y="25649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707904" y="3861048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Sprint Planning</a:t>
            </a:r>
            <a:endParaRPr lang="en-US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5508104" y="5940569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Sprint Review</a:t>
            </a:r>
          </a:p>
          <a:p>
            <a:pPr algn="r"/>
            <a:r>
              <a:rPr lang="en-US" sz="1600" dirty="0" smtClean="0"/>
              <a:t>+ Retrospective</a:t>
            </a:r>
            <a:endParaRPr lang="en-US" sz="1600" dirty="0"/>
          </a:p>
        </p:txBody>
      </p:sp>
      <p:sp>
        <p:nvSpPr>
          <p:cNvPr id="10" name="Ellipse 9"/>
          <p:cNvSpPr/>
          <p:nvPr/>
        </p:nvSpPr>
        <p:spPr>
          <a:xfrm>
            <a:off x="5364088" y="4221088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6012160" y="5335116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>
            <a:stCxn id="10" idx="1"/>
          </p:cNvCxnSpPr>
          <p:nvPr/>
        </p:nvCxnSpPr>
        <p:spPr>
          <a:xfrm flipH="1" flipV="1">
            <a:off x="5220072" y="4149080"/>
            <a:ext cx="186197" cy="1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1" idx="4"/>
            <a:endCxn id="9" idx="0"/>
          </p:cNvCxnSpPr>
          <p:nvPr/>
        </p:nvCxnSpPr>
        <p:spPr>
          <a:xfrm>
            <a:off x="6156176" y="5623148"/>
            <a:ext cx="160002" cy="31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bogener Pfeil 17"/>
          <p:cNvSpPr/>
          <p:nvPr/>
        </p:nvSpPr>
        <p:spPr>
          <a:xfrm rot="17814798">
            <a:off x="5710265" y="2420973"/>
            <a:ext cx="1077659" cy="1010306"/>
          </a:xfrm>
          <a:prstGeom prst="circularArrow">
            <a:avLst>
              <a:gd name="adj1" fmla="val 10277"/>
              <a:gd name="adj2" fmla="val 1142319"/>
              <a:gd name="adj3" fmla="val 4458501"/>
              <a:gd name="adj4" fmla="val 10800000"/>
              <a:gd name="adj5" fmla="val 122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228184" y="3097535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4427984" y="2852936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Daily Scrum</a:t>
            </a:r>
            <a:endParaRPr lang="en-US" sz="1600" dirty="0"/>
          </a:p>
        </p:txBody>
      </p:sp>
      <p:cxnSp>
        <p:nvCxnSpPr>
          <p:cNvPr id="22" name="Gerade Verbindung 21"/>
          <p:cNvCxnSpPr>
            <a:stCxn id="19" idx="2"/>
            <a:endCxn id="20" idx="3"/>
          </p:cNvCxnSpPr>
          <p:nvPr/>
        </p:nvCxnSpPr>
        <p:spPr>
          <a:xfrm flipH="1" flipV="1">
            <a:off x="5717119" y="3022213"/>
            <a:ext cx="511065" cy="21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1187624" y="4120505"/>
            <a:ext cx="2088232" cy="1512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1739087" y="2926685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Product</a:t>
            </a:r>
            <a:br>
              <a:rPr lang="en-US" dirty="0" smtClean="0"/>
            </a:br>
            <a:r>
              <a:rPr lang="en-US" dirty="0" smtClean="0"/>
              <a:t>Owner</a:t>
            </a:r>
            <a:endParaRPr lang="en-US" dirty="0"/>
          </a:p>
        </p:txBody>
      </p:sp>
      <p:cxnSp>
        <p:nvCxnSpPr>
          <p:cNvPr id="24" name="Gerade Verbindung mit Pfeil 23"/>
          <p:cNvCxnSpPr>
            <a:stCxn id="21" idx="2"/>
            <a:endCxn id="17" idx="0"/>
          </p:cNvCxnSpPr>
          <p:nvPr/>
        </p:nvCxnSpPr>
        <p:spPr>
          <a:xfrm>
            <a:off x="2228965" y="3573016"/>
            <a:ext cx="2775" cy="5474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716016" y="4552553"/>
            <a:ext cx="165618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Backlog</a:t>
            </a:r>
            <a:endParaRPr lang="en-US" dirty="0"/>
          </a:p>
        </p:txBody>
      </p:sp>
      <p:cxnSp>
        <p:nvCxnSpPr>
          <p:cNvPr id="42" name="Gerade Verbindung mit Pfeil 41"/>
          <p:cNvCxnSpPr>
            <a:stCxn id="17" idx="3"/>
            <a:endCxn id="25" idx="1"/>
          </p:cNvCxnSpPr>
          <p:nvPr/>
        </p:nvCxnSpPr>
        <p:spPr>
          <a:xfrm>
            <a:off x="3275856" y="4876589"/>
            <a:ext cx="14401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259632" y="5373216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1547664" y="5373216"/>
            <a:ext cx="21602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2123728" y="5373216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2411760" y="5373216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/>
          <p:cNvSpPr/>
          <p:nvPr/>
        </p:nvSpPr>
        <p:spPr>
          <a:xfrm>
            <a:off x="2699792" y="5373216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/>
          <p:cNvSpPr/>
          <p:nvPr/>
        </p:nvSpPr>
        <p:spPr>
          <a:xfrm>
            <a:off x="2987824" y="5373216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/>
          <p:cNvSpPr/>
          <p:nvPr/>
        </p:nvSpPr>
        <p:spPr>
          <a:xfrm>
            <a:off x="1725591" y="6050966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/>
          <p:cNvSpPr/>
          <p:nvPr/>
        </p:nvSpPr>
        <p:spPr>
          <a:xfrm>
            <a:off x="1725544" y="6055199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uppieren 61"/>
          <p:cNvGrpSpPr/>
          <p:nvPr/>
        </p:nvGrpSpPr>
        <p:grpSpPr>
          <a:xfrm>
            <a:off x="1986062" y="5957074"/>
            <a:ext cx="1642674" cy="432048"/>
            <a:chOff x="1986062" y="5957074"/>
            <a:chExt cx="1642674" cy="432048"/>
          </a:xfrm>
        </p:grpSpPr>
        <p:sp>
          <p:nvSpPr>
            <p:cNvPr id="53" name="Textfeld 52"/>
            <p:cNvSpPr txBox="1"/>
            <p:nvPr/>
          </p:nvSpPr>
          <p:spPr>
            <a:xfrm>
              <a:off x="1986062" y="5973663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Refinement</a:t>
              </a:r>
              <a:endParaRPr lang="en-US" dirty="0"/>
            </a:p>
          </p:txBody>
        </p:sp>
        <p:sp>
          <p:nvSpPr>
            <p:cNvPr id="61" name="Gebogener Pfeil 60"/>
            <p:cNvSpPr/>
            <p:nvPr/>
          </p:nvSpPr>
          <p:spPr>
            <a:xfrm rot="2961759">
              <a:off x="3210189" y="5970575"/>
              <a:ext cx="432048" cy="405046"/>
            </a:xfrm>
            <a:prstGeom prst="circularArrow">
              <a:avLst>
                <a:gd name="adj1" fmla="val 10277"/>
                <a:gd name="adj2" fmla="val 1142319"/>
                <a:gd name="adj3" fmla="val 4458501"/>
                <a:gd name="adj4" fmla="val 10800000"/>
                <a:gd name="adj5" fmla="val 1225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Rechteck 62"/>
          <p:cNvSpPr/>
          <p:nvPr/>
        </p:nvSpPr>
        <p:spPr>
          <a:xfrm>
            <a:off x="5248647" y="5041751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/>
          <p:cNvSpPr/>
          <p:nvPr/>
        </p:nvSpPr>
        <p:spPr>
          <a:xfrm>
            <a:off x="5536679" y="5041751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hteck 68"/>
          <p:cNvSpPr/>
          <p:nvPr/>
        </p:nvSpPr>
        <p:spPr>
          <a:xfrm>
            <a:off x="5805661" y="5041751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/>
          <p:cNvSpPr/>
          <p:nvPr/>
        </p:nvSpPr>
        <p:spPr>
          <a:xfrm>
            <a:off x="6093693" y="5041751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069 L 0.02083 0.0997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-0.01823 -0.0981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-4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46 L 0.01076 -0.0997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7952 -0.047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-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94444E-6 4.44444E-6 L 0.27951 -0.047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/>
      <p:bldP spid="44" grpId="2" animBg="1"/>
      <p:bldP spid="48" grpId="0" animBg="1"/>
      <p:bldP spid="48" grpId="1" animBg="1"/>
      <p:bldP spid="49" grpId="0" animBg="1"/>
      <p:bldP spid="49" grpId="1" animBg="1"/>
      <p:bldP spid="58" grpId="0" animBg="1"/>
      <p:bldP spid="58" grpId="1" animBg="1"/>
      <p:bldP spid="60" grpId="0" animBg="1"/>
      <p:bldP spid="60" grpId="1" animBg="1"/>
      <p:bldP spid="63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Agile Board</a:t>
            </a:r>
          </a:p>
        </p:txBody>
      </p:sp>
      <p:sp>
        <p:nvSpPr>
          <p:cNvPr id="23" name="Rechteck 22"/>
          <p:cNvSpPr/>
          <p:nvPr/>
        </p:nvSpPr>
        <p:spPr>
          <a:xfrm>
            <a:off x="147565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291581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435597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1" name="Rechteck 30"/>
          <p:cNvSpPr/>
          <p:nvPr/>
        </p:nvSpPr>
        <p:spPr>
          <a:xfrm>
            <a:off x="579613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32" name="Rechteck 31"/>
          <p:cNvSpPr/>
          <p:nvPr/>
        </p:nvSpPr>
        <p:spPr>
          <a:xfrm>
            <a:off x="1547664" y="3933056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1547664" y="4365104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1547664" y="4797152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1547664" y="5229200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251520" y="4293096"/>
            <a:ext cx="10081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</a:t>
            </a:r>
          </a:p>
          <a:p>
            <a:pPr algn="ctr"/>
            <a:r>
              <a:rPr lang="en-US" dirty="0" smtClean="0"/>
              <a:t>Backlog</a:t>
            </a:r>
            <a:endParaRPr lang="en-US" dirty="0"/>
          </a:p>
        </p:txBody>
      </p:sp>
      <p:cxnSp>
        <p:nvCxnSpPr>
          <p:cNvPr id="41" name="Gerade Verbindung mit Pfeil 40"/>
          <p:cNvCxnSpPr>
            <a:stCxn id="39" idx="3"/>
            <a:endCxn id="32" idx="1"/>
          </p:cNvCxnSpPr>
          <p:nvPr/>
        </p:nvCxnSpPr>
        <p:spPr>
          <a:xfrm flipV="1">
            <a:off x="1259632" y="4149080"/>
            <a:ext cx="288032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9" idx="3"/>
            <a:endCxn id="33" idx="1"/>
          </p:cNvCxnSpPr>
          <p:nvPr/>
        </p:nvCxnSpPr>
        <p:spPr>
          <a:xfrm flipV="1">
            <a:off x="1259632" y="4581128"/>
            <a:ext cx="288032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9" idx="3"/>
            <a:endCxn id="34" idx="1"/>
          </p:cNvCxnSpPr>
          <p:nvPr/>
        </p:nvCxnSpPr>
        <p:spPr>
          <a:xfrm>
            <a:off x="1259632" y="4797152"/>
            <a:ext cx="288032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39" idx="3"/>
            <a:endCxn id="35" idx="1"/>
          </p:cNvCxnSpPr>
          <p:nvPr/>
        </p:nvCxnSpPr>
        <p:spPr>
          <a:xfrm>
            <a:off x="1259632" y="4797152"/>
            <a:ext cx="288032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15747 -2.59259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5747 4.44444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Agile Board</a:t>
            </a:r>
          </a:p>
        </p:txBody>
      </p:sp>
      <p:sp>
        <p:nvSpPr>
          <p:cNvPr id="23" name="Rechteck 22"/>
          <p:cNvSpPr/>
          <p:nvPr/>
        </p:nvSpPr>
        <p:spPr>
          <a:xfrm>
            <a:off x="147565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291581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435597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1" name="Rechteck 30"/>
          <p:cNvSpPr/>
          <p:nvPr/>
        </p:nvSpPr>
        <p:spPr>
          <a:xfrm>
            <a:off x="579613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32" name="Rechteck 31"/>
          <p:cNvSpPr/>
          <p:nvPr/>
        </p:nvSpPr>
        <p:spPr>
          <a:xfrm>
            <a:off x="2987824" y="3933056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2987824" y="4365104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1547664" y="4797152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1547664" y="5229200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51520" y="4293096"/>
            <a:ext cx="10081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</a:t>
            </a:r>
          </a:p>
          <a:p>
            <a:pPr algn="ctr"/>
            <a:r>
              <a:rPr lang="en-US" dirty="0" smtClean="0"/>
              <a:t>Backlog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15764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0.15764 4.44444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15747 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15747 -1.4814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Agile Board</a:t>
            </a:r>
          </a:p>
        </p:txBody>
      </p:sp>
      <p:sp>
        <p:nvSpPr>
          <p:cNvPr id="23" name="Rechteck 22"/>
          <p:cNvSpPr/>
          <p:nvPr/>
        </p:nvSpPr>
        <p:spPr>
          <a:xfrm>
            <a:off x="147565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291581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435597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1" name="Rechteck 30"/>
          <p:cNvSpPr/>
          <p:nvPr/>
        </p:nvSpPr>
        <p:spPr>
          <a:xfrm>
            <a:off x="579613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32" name="Rechteck 31"/>
          <p:cNvSpPr/>
          <p:nvPr/>
        </p:nvSpPr>
        <p:spPr>
          <a:xfrm>
            <a:off x="4427984" y="3933056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4427984" y="4365104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2987824" y="4797152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2987824" y="5229200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51520" y="4293096"/>
            <a:ext cx="10081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</a:t>
            </a:r>
          </a:p>
          <a:p>
            <a:pPr algn="ctr"/>
            <a:r>
              <a:rPr lang="en-US" dirty="0" smtClean="0"/>
              <a:t>Backlog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0.15764 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0.15764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0.15764 4.4444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1.48148E-6 L 0.3151 1.4814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7452320" y="3501008"/>
            <a:ext cx="1440160" cy="2376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Agile Board</a:t>
            </a:r>
          </a:p>
        </p:txBody>
      </p:sp>
      <p:sp>
        <p:nvSpPr>
          <p:cNvPr id="23" name="Rechteck 22"/>
          <p:cNvSpPr/>
          <p:nvPr/>
        </p:nvSpPr>
        <p:spPr>
          <a:xfrm>
            <a:off x="147565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291581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435597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1" name="Rechteck 30"/>
          <p:cNvSpPr/>
          <p:nvPr/>
        </p:nvSpPr>
        <p:spPr>
          <a:xfrm>
            <a:off x="579613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32" name="Rechteck 31"/>
          <p:cNvSpPr/>
          <p:nvPr/>
        </p:nvSpPr>
        <p:spPr>
          <a:xfrm>
            <a:off x="5868144" y="3933056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5868144" y="4365104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868144" y="4797152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2987824" y="5229200"/>
            <a:ext cx="129614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/>
          <p:cNvGrpSpPr/>
          <p:nvPr/>
        </p:nvGrpSpPr>
        <p:grpSpPr>
          <a:xfrm>
            <a:off x="2051720" y="5661248"/>
            <a:ext cx="4546769" cy="936104"/>
            <a:chOff x="1763688" y="5373216"/>
            <a:chExt cx="4546769" cy="936104"/>
          </a:xfrm>
        </p:grpSpPr>
        <p:sp>
          <p:nvSpPr>
            <p:cNvPr id="14" name="Gewitterblitz 13"/>
            <p:cNvSpPr/>
            <p:nvPr/>
          </p:nvSpPr>
          <p:spPr>
            <a:xfrm>
              <a:off x="1763688" y="5373216"/>
              <a:ext cx="720080" cy="936104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483768" y="5661248"/>
              <a:ext cx="3826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Back to Sprint Backlog (next Sprint)</a:t>
              </a:r>
              <a:endParaRPr lang="en-US" dirty="0"/>
            </a:p>
          </p:txBody>
        </p:sp>
      </p:grpSp>
      <p:sp>
        <p:nvSpPr>
          <p:cNvPr id="18" name="Rechteck 17"/>
          <p:cNvSpPr/>
          <p:nvPr/>
        </p:nvSpPr>
        <p:spPr>
          <a:xfrm>
            <a:off x="251520" y="4293096"/>
            <a:ext cx="10081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</a:t>
            </a:r>
          </a:p>
          <a:p>
            <a:pPr algn="ctr"/>
            <a:r>
              <a:rPr lang="en-US" dirty="0" smtClean="0"/>
              <a:t>Backlog</a:t>
            </a:r>
            <a:endParaRPr lang="en-US" dirty="0"/>
          </a:p>
        </p:txBody>
      </p:sp>
      <p:cxnSp>
        <p:nvCxnSpPr>
          <p:cNvPr id="19" name="Gerade Verbindung mit Pfeil 18"/>
          <p:cNvCxnSpPr>
            <a:stCxn id="35" idx="1"/>
            <a:endCxn id="18" idx="3"/>
          </p:cNvCxnSpPr>
          <p:nvPr/>
        </p:nvCxnSpPr>
        <p:spPr>
          <a:xfrm flipH="1" flipV="1">
            <a:off x="1259632" y="4797152"/>
            <a:ext cx="1728192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18125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8125 4.4444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8125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2599 -0.0840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4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7452320" y="3501008"/>
            <a:ext cx="1440160" cy="2376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Agile Board</a:t>
            </a:r>
          </a:p>
        </p:txBody>
      </p:sp>
      <p:sp>
        <p:nvSpPr>
          <p:cNvPr id="23" name="Rechteck 22"/>
          <p:cNvSpPr/>
          <p:nvPr/>
        </p:nvSpPr>
        <p:spPr>
          <a:xfrm>
            <a:off x="147565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291581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435597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1" name="Rechteck 30"/>
          <p:cNvSpPr/>
          <p:nvPr/>
        </p:nvSpPr>
        <p:spPr>
          <a:xfrm>
            <a:off x="5796136" y="3501008"/>
            <a:ext cx="1440160" cy="237626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32" name="Rechteck 31"/>
          <p:cNvSpPr/>
          <p:nvPr/>
        </p:nvSpPr>
        <p:spPr>
          <a:xfrm>
            <a:off x="7524328" y="3933056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7524328" y="4365104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7524328" y="4797152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12"/>
          <p:cNvGrpSpPr/>
          <p:nvPr/>
        </p:nvGrpSpPr>
        <p:grpSpPr>
          <a:xfrm>
            <a:off x="2051720" y="5661248"/>
            <a:ext cx="4546769" cy="936104"/>
            <a:chOff x="1763688" y="5373216"/>
            <a:chExt cx="4546769" cy="936104"/>
          </a:xfrm>
        </p:grpSpPr>
        <p:sp>
          <p:nvSpPr>
            <p:cNvPr id="14" name="Gewitterblitz 13"/>
            <p:cNvSpPr/>
            <p:nvPr/>
          </p:nvSpPr>
          <p:spPr>
            <a:xfrm>
              <a:off x="1763688" y="5373216"/>
              <a:ext cx="720080" cy="936104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483768" y="5661248"/>
              <a:ext cx="3826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Back to Sprint Backlog (next Sprint)</a:t>
              </a:r>
              <a:endParaRPr lang="en-US" dirty="0"/>
            </a:p>
          </p:txBody>
        </p:sp>
      </p:grpSp>
      <p:sp>
        <p:nvSpPr>
          <p:cNvPr id="18" name="Rechteck 17"/>
          <p:cNvSpPr/>
          <p:nvPr/>
        </p:nvSpPr>
        <p:spPr>
          <a:xfrm>
            <a:off x="251520" y="4293096"/>
            <a:ext cx="100811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</a:t>
            </a:r>
          </a:p>
          <a:p>
            <a:pPr algn="ctr"/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0" y="1412776"/>
            <a:ext cx="9144000" cy="5445224"/>
          </a:xfrm>
          <a:prstGeom prst="rect">
            <a:avLst/>
          </a:prstGeom>
          <a:solidFill>
            <a:srgbClr val="000000">
              <a:alpha val="6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1825096" y="3645024"/>
            <a:ext cx="5493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Any</a:t>
            </a:r>
            <a:r>
              <a:rPr lang="de-DE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Questions</a:t>
            </a:r>
            <a:r>
              <a:rPr lang="de-DE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de-DE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on </a:t>
            </a:r>
            <a:r>
              <a:rPr lang="en-US" dirty="0" err="1" smtClean="0"/>
              <a:t>Jira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</a:p>
        </p:txBody>
      </p:sp>
      <p:sp>
        <p:nvSpPr>
          <p:cNvPr id="4" name="Rechteck 3"/>
          <p:cNvSpPr/>
          <p:nvPr/>
        </p:nvSpPr>
        <p:spPr>
          <a:xfrm>
            <a:off x="1259632" y="2636912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555776" y="3140968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851920" y="3645024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5148064" y="4149080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6444208" y="4653136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1" name="Gekrümmte Verbindung 10"/>
          <p:cNvCxnSpPr>
            <a:stCxn id="5" idx="0"/>
            <a:endCxn id="4" idx="3"/>
          </p:cNvCxnSpPr>
          <p:nvPr/>
        </p:nvCxnSpPr>
        <p:spPr>
          <a:xfrm rot="16200000" flipV="1">
            <a:off x="2681790" y="2654914"/>
            <a:ext cx="288032" cy="684076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7" idx="0"/>
            <a:endCxn id="5" idx="3"/>
          </p:cNvCxnSpPr>
          <p:nvPr/>
        </p:nvCxnSpPr>
        <p:spPr>
          <a:xfrm rot="16200000" flipV="1">
            <a:off x="3977934" y="3158970"/>
            <a:ext cx="288032" cy="684076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8" idx="0"/>
            <a:endCxn id="7" idx="3"/>
          </p:cNvCxnSpPr>
          <p:nvPr/>
        </p:nvCxnSpPr>
        <p:spPr>
          <a:xfrm rot="16200000" flipV="1">
            <a:off x="5274078" y="3663026"/>
            <a:ext cx="288032" cy="684076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9" idx="0"/>
            <a:endCxn id="8" idx="3"/>
          </p:cNvCxnSpPr>
          <p:nvPr/>
        </p:nvCxnSpPr>
        <p:spPr>
          <a:xfrm rot="16200000" flipV="1">
            <a:off x="6570222" y="4167082"/>
            <a:ext cx="288032" cy="684076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1887567" y="5373216"/>
            <a:ext cx="4700657" cy="936104"/>
            <a:chOff x="1763688" y="5373216"/>
            <a:chExt cx="4700657" cy="936104"/>
          </a:xfrm>
        </p:grpSpPr>
        <p:sp>
          <p:nvSpPr>
            <p:cNvPr id="30" name="Gewitterblitz 29"/>
            <p:cNvSpPr/>
            <p:nvPr/>
          </p:nvSpPr>
          <p:spPr>
            <a:xfrm>
              <a:off x="1763688" y="5373216"/>
              <a:ext cx="720080" cy="936104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483768" y="5661248"/>
              <a:ext cx="3980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Risk of developing the wrong product</a:t>
              </a:r>
              <a:endParaRPr lang="en-US" dirty="0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3203848" y="2636912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 is planned</a:t>
            </a:r>
            <a:r>
              <a:rPr lang="en-US" dirty="0" smtClean="0"/>
              <a:t> </a:t>
            </a:r>
            <a:r>
              <a:rPr lang="en-US" dirty="0" smtClean="0"/>
              <a:t>before.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with </a:t>
            </a:r>
            <a:r>
              <a:rPr lang="en-US" dirty="0" err="1" smtClean="0"/>
              <a:t>Jira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Issue Types</a:t>
            </a:r>
            <a:endParaRPr lang="en-US" dirty="0" smtClean="0"/>
          </a:p>
        </p:txBody>
      </p:sp>
      <p:pic>
        <p:nvPicPr>
          <p:cNvPr id="22530" name="Picture 2" descr="D:\Vorlesungen\Semester III\Software Engineering\Scrum\Workf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772816"/>
            <a:ext cx="5391726" cy="4680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</a:p>
          <a:p>
            <a:pPr lvl="1"/>
            <a:r>
              <a:rPr lang="en-US" sz="2000" dirty="0" smtClean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www.scrumguides.org/docs/scrumguide/v1/Scrum-Guide-US.pdf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www.youtube.com/watch?v=0Nuj-GgEW6o</a:t>
            </a:r>
            <a:endParaRPr lang="en-US" sz="2000" dirty="0" smtClean="0"/>
          </a:p>
          <a:p>
            <a:pPr lvl="1"/>
            <a:r>
              <a:rPr lang="en-US" sz="2000" dirty="0" smtClean="0"/>
              <a:t>https://en.wikipedia.org/wiki/Scrum_(software_development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dirty="0" smtClean="0"/>
              <a:t>Images</a:t>
            </a:r>
          </a:p>
          <a:p>
            <a:pPr lvl="1"/>
            <a:r>
              <a:rPr lang="en-US" sz="1800" u="sng" dirty="0" smtClean="0">
                <a:hlinkClick r:id="rId4"/>
              </a:rPr>
              <a:t>http://www.implementingscrum.com/images/070806-scrumtoon.jpg</a:t>
            </a:r>
            <a:endParaRPr lang="de-DE" sz="1800" dirty="0" smtClean="0"/>
          </a:p>
          <a:p>
            <a:pPr lvl="1"/>
            <a:r>
              <a:rPr lang="en-US" sz="1800" u="sng" dirty="0" smtClean="0">
                <a:hlinkClick r:id="rId5"/>
              </a:rPr>
              <a:t>http://</a:t>
            </a:r>
            <a:r>
              <a:rPr lang="en-US" sz="1800" u="sng" dirty="0" smtClean="0">
                <a:hlinkClick r:id="rId5"/>
              </a:rPr>
              <a:t>sportycious.com/wp-content/uploads/2015/01/A-Beginnerss-Guide-to-the-Basics-of-Rugby-Union-Positions.jpg</a:t>
            </a:r>
            <a:endParaRPr lang="en-US" sz="1800" u="sng" dirty="0" smtClean="0"/>
          </a:p>
          <a:p>
            <a:pPr lvl="1"/>
            <a:r>
              <a:rPr lang="en-US" sz="1800" u="sng" dirty="0" smtClean="0">
                <a:hlinkClick r:id="rId6"/>
              </a:rPr>
              <a:t>http://2.bp.blogspot.com/-SfS0bN-_1RM/UP03wLmx_pI/AAAAAAAAAX8/_</a:t>
            </a:r>
            <a:r>
              <a:rPr lang="en-US" sz="1800" u="sng" dirty="0" smtClean="0">
                <a:hlinkClick r:id="rId6"/>
              </a:rPr>
              <a:t>FsLLTANiYM/s1600/PlanningPoker.jpg</a:t>
            </a:r>
            <a:endParaRPr lang="de-DE" sz="18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Rugby (crowd, jam), “</a:t>
            </a:r>
            <a:r>
              <a:rPr lang="en-US" dirty="0" err="1" smtClean="0"/>
              <a:t>Gedränge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Agile software development framework</a:t>
            </a:r>
          </a:p>
        </p:txBody>
      </p:sp>
      <p:pic>
        <p:nvPicPr>
          <p:cNvPr id="4098" name="Picture 2" descr="http://www.implementingscrum.com/images/070806-scrumto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05064"/>
            <a:ext cx="5953125" cy="2095501"/>
          </a:xfrm>
          <a:prstGeom prst="rect">
            <a:avLst/>
          </a:prstGeom>
          <a:noFill/>
        </p:spPr>
      </p:pic>
      <p:pic>
        <p:nvPicPr>
          <p:cNvPr id="4100" name="Picture 4" descr="http://sportycious.com/wp-content/uploads/2015/01/A-Beginnerss-Guide-to-the-Basics-of-Rugby-Union-Posi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7848872" cy="4534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</p:txBody>
      </p:sp>
      <p:sp>
        <p:nvSpPr>
          <p:cNvPr id="5" name="Ellipse 4"/>
          <p:cNvSpPr/>
          <p:nvPr/>
        </p:nvSpPr>
        <p:spPr>
          <a:xfrm>
            <a:off x="3779912" y="3501008"/>
            <a:ext cx="1656184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agile</a:t>
            </a:r>
            <a:endParaRPr lang="en-US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2195736" y="321297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067944" y="24928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6660232" y="37170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5940152" y="4581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lively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2339752" y="458112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 witted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4355976" y="49411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acute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300192" y="26369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clever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43808" y="5877272"/>
            <a:ext cx="3531736" cy="3693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Planning is based on Knowledge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Deliver quick solutions</a:t>
            </a:r>
          </a:p>
          <a:p>
            <a:pPr lvl="1"/>
            <a:r>
              <a:rPr lang="en-US" dirty="0" smtClean="0"/>
              <a:t>Flexible and holistic</a:t>
            </a:r>
          </a:p>
          <a:p>
            <a:pPr lvl="1"/>
            <a:r>
              <a:rPr lang="en-US" dirty="0" smtClean="0"/>
              <a:t>Self organizing</a:t>
            </a:r>
          </a:p>
          <a:p>
            <a:pPr lvl="1"/>
            <a:r>
              <a:rPr lang="en-US" dirty="0" smtClean="0"/>
              <a:t>Based on what is</a:t>
            </a:r>
            <a:br>
              <a:rPr lang="en-US" dirty="0" smtClean="0"/>
            </a:br>
            <a:r>
              <a:rPr lang="en-US" dirty="0" smtClean="0"/>
              <a:t>known (Empiricism)</a:t>
            </a:r>
          </a:p>
          <a:p>
            <a:pPr lvl="1"/>
            <a:r>
              <a:rPr lang="en-US" dirty="0" err="1" smtClean="0"/>
              <a:t>Teamsize</a:t>
            </a:r>
            <a:r>
              <a:rPr lang="en-US" dirty="0" smtClean="0"/>
              <a:t>: 3 to 9</a:t>
            </a:r>
          </a:p>
          <a:p>
            <a:pPr lvl="1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940152" y="2636912"/>
            <a:ext cx="23042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940152" y="3501008"/>
            <a:ext cx="23042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Inspection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940152" y="4365104"/>
            <a:ext cx="23042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Adaption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to manage</a:t>
            </a:r>
          </a:p>
          <a:p>
            <a:pPr lvl="1"/>
            <a:r>
              <a:rPr lang="en-US" dirty="0" smtClean="0"/>
              <a:t>Unpredictable changes</a:t>
            </a:r>
          </a:p>
          <a:p>
            <a:pPr lvl="2"/>
            <a:r>
              <a:rPr lang="en-US" dirty="0" smtClean="0"/>
              <a:t>Customer changes its mind</a:t>
            </a:r>
          </a:p>
          <a:p>
            <a:pPr lvl="2"/>
            <a:r>
              <a:rPr lang="en-US" dirty="0" smtClean="0"/>
              <a:t>Team member drops out</a:t>
            </a:r>
          </a:p>
          <a:p>
            <a:pPr lvl="1"/>
            <a:r>
              <a:rPr lang="en-US" dirty="0" smtClean="0"/>
              <a:t>Problem not well enough defined</a:t>
            </a:r>
          </a:p>
          <a:p>
            <a:pPr lvl="1"/>
            <a:r>
              <a:rPr lang="en-US" dirty="0" smtClean="0"/>
              <a:t>Team is not efficient</a:t>
            </a:r>
          </a:p>
          <a:p>
            <a:pPr lvl="1"/>
            <a:r>
              <a:rPr lang="en-US" dirty="0" smtClean="0"/>
              <a:t>New technology</a:t>
            </a:r>
          </a:p>
          <a:p>
            <a:pPr lvl="1"/>
            <a:r>
              <a:rPr lang="en-US" dirty="0" smtClean="0"/>
              <a:t>Market conditions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Key Roles</a:t>
            </a:r>
          </a:p>
          <a:p>
            <a:pPr lvl="1"/>
            <a:r>
              <a:rPr lang="en-US" dirty="0" smtClean="0"/>
              <a:t>Artifacts</a:t>
            </a:r>
          </a:p>
          <a:p>
            <a:pPr lvl="1"/>
            <a:r>
              <a:rPr lang="en-US" dirty="0" smtClean="0"/>
              <a:t>Ceremonies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</a:p>
          <a:p>
            <a:pPr lvl="1"/>
            <a:r>
              <a:rPr lang="en-US" dirty="0" smtClean="0"/>
              <a:t>Product Owner</a:t>
            </a:r>
          </a:p>
          <a:p>
            <a:pPr lvl="2"/>
            <a:r>
              <a:rPr lang="en-US" dirty="0" smtClean="0"/>
              <a:t>Vision, ideas</a:t>
            </a:r>
          </a:p>
          <a:p>
            <a:pPr lvl="2"/>
            <a:r>
              <a:rPr lang="en-US" dirty="0" smtClean="0"/>
              <a:t>Defines Backlog</a:t>
            </a:r>
          </a:p>
          <a:p>
            <a:pPr lvl="1"/>
            <a:r>
              <a:rPr lang="en-US" dirty="0" smtClean="0"/>
              <a:t>Team Member</a:t>
            </a:r>
          </a:p>
          <a:p>
            <a:pPr lvl="2"/>
            <a:r>
              <a:rPr lang="en-US" dirty="0" smtClean="0"/>
              <a:t>Multiple roles (Developer, Tester, etc.)</a:t>
            </a:r>
          </a:p>
          <a:p>
            <a:pPr lvl="1"/>
            <a:r>
              <a:rPr lang="en-US" dirty="0" smtClean="0"/>
              <a:t>Scrum Master</a:t>
            </a:r>
          </a:p>
          <a:p>
            <a:pPr lvl="2"/>
            <a:r>
              <a:rPr lang="en-US" dirty="0" smtClean="0"/>
              <a:t>Work conditions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593</Words>
  <Application>Microsoft Office PowerPoint</Application>
  <PresentationFormat>Bildschirmpräsentation (4:3)</PresentationFormat>
  <Paragraphs>274</Paragraphs>
  <Slides>31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Modul</vt:lpstr>
      <vt:lpstr>Scrum</vt:lpstr>
      <vt:lpstr>Agenda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Scrum Framework</vt:lpstr>
      <vt:lpstr>Exercise</vt:lpstr>
      <vt:lpstr>Scrum with Jira</vt:lpstr>
      <vt:lpstr>Sources</vt:lpstr>
    </vt:vector>
  </TitlesOfParts>
  <Company>SWR Südwestrundfunk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b31393</dc:creator>
  <cp:lastModifiedBy>b31393</cp:lastModifiedBy>
  <cp:revision>118</cp:revision>
  <dcterms:created xsi:type="dcterms:W3CDTF">2017-10-24T15:24:26Z</dcterms:created>
  <dcterms:modified xsi:type="dcterms:W3CDTF">2017-11-01T22:23:13Z</dcterms:modified>
</cp:coreProperties>
</file>