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_rels/notesSlide2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_rels/presentation.xml.rels" ContentType="application/vnd.openxmlformats-package.relationships+xml"/>
  <Override PartName="/ppt/media/image24.png" ContentType="image/png"/>
  <Override PartName="/ppt/media/image23.wmf" ContentType="image/x-wmf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.wmf" ContentType="image/x-wmf"/>
  <Override PartName="/ppt/media/image28.png" ContentType="image/png"/>
  <Override PartName="/ppt/media/image25.png" ContentType="image/png"/>
  <Override PartName="/ppt/media/image39.png" ContentType="image/png"/>
  <Override PartName="/ppt/media/image10.png" ContentType="image/png"/>
  <Override PartName="/ppt/media/image5.wmf" ContentType="image/x-wmf"/>
  <Override PartName="/ppt/media/image31.png" ContentType="image/png"/>
  <Override PartName="/ppt/media/image29.png" ContentType="image/png"/>
  <Override PartName="/ppt/media/hdphoto1.wdp" ContentType="image/vnd.ms-photo"/>
  <Override PartName="/ppt/media/image35.png" ContentType="image/png"/>
  <Override PartName="/ppt/media/image13.wmf" ContentType="image/x-wmf"/>
  <Override PartName="/ppt/media/image30.png" ContentType="image/png"/>
  <Override PartName="/ppt/media/image14.png" ContentType="image/png"/>
  <Override PartName="/ppt/media/image41.png" ContentType="image/png"/>
  <Override PartName="/ppt/media/image9.wmf" ContentType="image/x-wmf"/>
  <Override PartName="/ppt/media/image38.png" ContentType="image/png"/>
  <Override PartName="/ppt/media/image42.png" ContentType="image/png"/>
  <Override PartName="/ppt/media/image40.png" ContentType="image/png"/>
  <Override PartName="/ppt/media/image8.wmf" ContentType="image/x-wmf"/>
  <Override PartName="/ppt/media/image12.png" ContentType="image/png"/>
  <Override PartName="/ppt/media/image11.wmf" ContentType="image/x-wmf"/>
  <Override PartName="/ppt/media/image26.png" ContentType="image/png"/>
  <Override PartName="/ppt/media/image3.png" ContentType="image/png"/>
  <Override PartName="/ppt/media/image33.png" ContentType="image/png"/>
  <Override PartName="/ppt/media/image37.png" ContentType="image/png"/>
  <Override PartName="/ppt/media/image7.png" ContentType="image/png"/>
  <Override PartName="/ppt/media/image2.png" ContentType="image/png"/>
  <Override PartName="/ppt/media/image32.png" ContentType="image/png"/>
  <Override PartName="/ppt/media/image6.png" ContentType="image/png"/>
  <Override PartName="/ppt/media/image36.png" ContentType="image/png"/>
  <Override PartName="/ppt/media/image34.png" ContentType="image/png"/>
  <Override PartName="/ppt/media/image4.png" ContentType="image/png"/>
  <Override PartName="/ppt/media/image27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E8ABC15-0D64-4DFD-B900-FD541AC37473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3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3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3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553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BDC3A7B-C494-4E1E-A275-412D5B512EC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554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GB" sz="11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557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8C615C3-8086-4725-925F-F38F70355CA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558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GB" sz="11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565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939C7F6-F8E6-4C9A-B8FB-64AFACDD7CF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56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GB" sz="11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569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3BC69EF-D439-4543-9E34-810885D0333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57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GB" sz="11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A823B92-6DE6-4971-A367-BC0A25AF1A7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574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GB" sz="11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561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727D00F-BFC5-403D-A893-E5E06C269921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56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GB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wmf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wmf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3.wmf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hyperlink" Target="https://softuni.bg/" TargetMode="External"/><Relationship Id="rId8" Type="http://schemas.openxmlformats.org/officeDocument/2006/relationships/hyperlink" Target="https://softuni.foundation/" TargetMode="External"/><Relationship Id="rId9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forum.softuni.bg/" TargetMode="External"/><Relationship Id="rId11" Type="http://schemas.openxmlformats.org/officeDocument/2006/relationships/image" Target="../media/image28.png"/><Relationship Id="rId12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Logo SoftUni" descr="SoftUni logo"/>
          <p:cNvPicPr/>
          <p:nvPr/>
        </p:nvPicPr>
        <p:blipFill>
          <a:blip r:embed="rId3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708400" y="6130800"/>
            <a:ext cx="2951280" cy="34128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8708400" y="5756760"/>
            <a:ext cx="2951280" cy="36684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" name="Picture SoftUni Mascot" descr="SoftUni mascot"/>
          <p:cNvPicPr/>
          <p:nvPr/>
        </p:nvPicPr>
        <p:blipFill>
          <a:blip r:embed="rId4"/>
          <a:stretch/>
        </p:blipFill>
        <p:spPr>
          <a:xfrm flipH="1">
            <a:off x="8849160" y="2609640"/>
            <a:ext cx="2788560" cy="3017880"/>
          </a:xfrm>
          <a:prstGeom prst="rect">
            <a:avLst/>
          </a:prstGeom>
          <a:ln w="0">
            <a:noFill/>
          </a:ln>
        </p:spPr>
      </p:pic>
      <p:pic>
        <p:nvPicPr>
          <p:cNvPr id="6" name="Picture Logo Software University" descr="Software University logo"/>
          <p:cNvPicPr/>
          <p:nvPr/>
        </p:nvPicPr>
        <p:blipFill>
          <a:blip r:embed="rId5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52960" y="3541680"/>
            <a:ext cx="2980440" cy="404964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52960" y="4851720"/>
            <a:ext cx="2980440" cy="45396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552960" y="2741040"/>
            <a:ext cx="4642560" cy="19360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457C441-1816-48D3-A38A-80E732C7A1F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pic>
        <p:nvPicPr>
          <p:cNvPr id="49" name="Picture SoftUni Mascot" descr="SoftUni mascot with laptop"/>
          <p:cNvPicPr/>
          <p:nvPr/>
        </p:nvPicPr>
        <p:blipFill>
          <a:blip r:embed="rId3"/>
          <a:stretch/>
        </p:blipFill>
        <p:spPr>
          <a:xfrm flipH="1">
            <a:off x="9516240" y="3408480"/>
            <a:ext cx="2250720" cy="304416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Logo Software University" descr="Software University logo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EA7E2FC-6DB7-4CC5-AF1B-A20EBB809AC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144000" rIns="144000" tIns="108000" bIns="108000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Source code box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0880" cy="556092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Logo Software University" descr="Software University logo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5E11897-B9C1-4615-B94F-2992978ACC8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7" name="Logo Software University" descr="Software University logo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178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en-US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3"/>
              </a:rPr>
              <a:t>https://softuni.org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18" name="Picture SoftUni Mascot" descr="SoftUni mascot with open hand"/>
          <p:cNvPicPr/>
          <p:nvPr/>
        </p:nvPicPr>
        <p:blipFill>
          <a:blip r:embed="rId4"/>
          <a:stretch/>
        </p:blipFill>
        <p:spPr>
          <a:xfrm>
            <a:off x="642600" y="2898720"/>
            <a:ext cx="2451240" cy="2959560"/>
          </a:xfrm>
          <a:prstGeom prst="rect">
            <a:avLst/>
          </a:prstGeom>
          <a:ln w="0">
            <a:noFill/>
          </a:ln>
        </p:spPr>
      </p:pic>
      <p:grpSp>
        <p:nvGrpSpPr>
          <p:cNvPr id="219" name="Group 3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220" name="Picture SoftUni Kids Logo" descr="SoftUni Kids logo"/>
            <p:cNvPicPr/>
            <p:nvPr/>
          </p:nvPicPr>
          <p:blipFill>
            <a:blip r:embed="rId5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1" name="Picture SoftUni Foundation Logo" descr="SoftUni Foundation logo"/>
            <p:cNvPicPr/>
            <p:nvPr/>
          </p:nvPicPr>
          <p:blipFill>
            <a:blip r:embed="rId6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2" name="Picture SoftUni Digital Logo" descr="SoftUni Digital logo"/>
            <p:cNvPicPr/>
            <p:nvPr/>
          </p:nvPicPr>
          <p:blipFill>
            <a:blip r:embed="rId7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3" name="Picture SoftUni Creative Logo" descr="SoftUni Creative logo"/>
            <p:cNvPicPr/>
            <p:nvPr/>
          </p:nvPicPr>
          <p:blipFill>
            <a:blip r:embed="rId8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4" name="Picture SoftUni Svetlina Logo" descr="SoftUni Svetlina logo"/>
            <p:cNvPicPr/>
            <p:nvPr/>
          </p:nvPicPr>
          <p:blipFill>
            <a:blip r:embed="rId9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Picture Software University Logo" descr="Software University logo"/>
            <p:cNvPicPr/>
            <p:nvPr/>
          </p:nvPicPr>
          <p:blipFill>
            <a:blip r:embed="rId10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6" name="Line 4"/>
            <p:cNvSpPr/>
            <p:nvPr/>
          </p:nvSpPr>
          <p:spPr>
            <a:xfrm>
              <a:off x="11076840" y="333540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Line 5"/>
            <p:cNvSpPr/>
            <p:nvPr/>
          </p:nvSpPr>
          <p:spPr>
            <a:xfrm>
              <a:off x="9636840" y="332892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Line 6"/>
            <p:cNvSpPr/>
            <p:nvPr/>
          </p:nvSpPr>
          <p:spPr>
            <a:xfrm>
              <a:off x="8196840" y="332892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Line 7"/>
            <p:cNvSpPr/>
            <p:nvPr/>
          </p:nvSpPr>
          <p:spPr>
            <a:xfrm>
              <a:off x="6756840" y="332892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Line 8"/>
            <p:cNvSpPr/>
            <p:nvPr/>
          </p:nvSpPr>
          <p:spPr>
            <a:xfrm>
              <a:off x="5309640" y="333540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Line 9"/>
            <p:cNvSpPr/>
            <p:nvPr/>
          </p:nvSpPr>
          <p:spPr>
            <a:xfrm>
              <a:off x="3915000" y="333540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Line 10"/>
            <p:cNvSpPr/>
            <p:nvPr/>
          </p:nvSpPr>
          <p:spPr>
            <a:xfrm>
              <a:off x="3915000" y="3335400"/>
              <a:ext cx="7161840" cy="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Line 11"/>
            <p:cNvSpPr/>
            <p:nvPr/>
          </p:nvSpPr>
          <p:spPr>
            <a:xfrm>
              <a:off x="7495920" y="309276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34" name="Picture SoftUni Logo" descr="SoftUni logo"/>
            <p:cNvPicPr/>
            <p:nvPr/>
          </p:nvPicPr>
          <p:blipFill>
            <a:blip r:embed="rId11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35" name="PlaceHolder 12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36" name="Logo Software University" descr="Software University logo"/>
          <p:cNvPicPr/>
          <p:nvPr/>
        </p:nvPicPr>
        <p:blipFill>
          <a:blip r:embed="rId12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 w="0">
            <a:noFill/>
          </a:ln>
        </p:spPr>
      </p:pic>
      <p:sp>
        <p:nvSpPr>
          <p:cNvPr id="237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75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607BEF0-547F-42FC-B7C8-5C4A5D87750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pic>
        <p:nvPicPr>
          <p:cNvPr id="276" name="Picture Forum" descr="Forum icon"/>
          <p:cNvPicPr/>
          <p:nvPr/>
        </p:nvPicPr>
        <p:blipFill>
          <a:blip r:embed="rId3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 w="0">
            <a:noFill/>
          </a:ln>
        </p:spPr>
      </p:pic>
      <p:pic>
        <p:nvPicPr>
          <p:cNvPr id="277" name="Picture Logo FB" descr="Facebook logo"/>
          <p:cNvPicPr/>
          <p:nvPr/>
        </p:nvPicPr>
        <p:blipFill>
          <a:blip r:embed="rId4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Logo SoftUni Right" descr="Software University logo"/>
          <p:cNvPicPr/>
          <p:nvPr/>
        </p:nvPicPr>
        <p:blipFill>
          <a:blip r:embed="rId5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 w="0">
            <a:noFill/>
          </a:ln>
        </p:spPr>
      </p:pic>
      <p:pic>
        <p:nvPicPr>
          <p:cNvPr id="279" name="Picture SoftUni Mascot" descr="SoftUni mascot"/>
          <p:cNvPicPr/>
          <p:nvPr/>
        </p:nvPicPr>
        <p:blipFill>
          <a:blip r:embed="rId6"/>
          <a:stretch/>
        </p:blipFill>
        <p:spPr>
          <a:xfrm>
            <a:off x="7182000" y="2584440"/>
            <a:ext cx="2732760" cy="3630600"/>
          </a:xfrm>
          <a:prstGeom prst="rect">
            <a:avLst/>
          </a:prstGeom>
          <a:ln w="0">
            <a:noFill/>
          </a:ln>
        </p:spPr>
      </p:pic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7"/>
              </a:rPr>
              <a:t>softuni.bg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8"/>
              </a:rPr>
              <a:t>softuni.foundation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9"/>
              </a:rPr>
              <a:t>facebook.com/SoftwareUniversity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0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2" name="Logo Software University" descr="Software University logo"/>
          <p:cNvPicPr/>
          <p:nvPr/>
        </p:nvPicPr>
        <p:blipFill>
          <a:blip r:embed="rId11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283" name="PlaceHolder 4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microsoft.com/office/2007/relationships/hdphoto" Target="../media/hdphoto1.wdp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662760" y="1127520"/>
            <a:ext cx="1096200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По-сложни задачи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662760" y="325080"/>
            <a:ext cx="1096200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1" lang="bg-BG" sz="4800" spc="-1" strike="noStrike">
                <a:solidFill>
                  <a:srgbClr val="234465"/>
                </a:solidFill>
                <a:latin typeface="Calibri"/>
              </a:rPr>
              <a:t>Работа с вложени цикли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662760" y="4889160"/>
            <a:ext cx="2950560" cy="50652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bg-BG" sz="2800" spc="-1" strike="noStrike">
                <a:solidFill>
                  <a:srgbClr val="1a334c"/>
                </a:solidFill>
                <a:latin typeface="Calibri"/>
              </a:rPr>
              <a:t>СофтУни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9" name="TextShape 4"/>
          <p:cNvSpPr txBox="1"/>
          <p:nvPr/>
        </p:nvSpPr>
        <p:spPr>
          <a:xfrm>
            <a:off x="704160" y="5202360"/>
            <a:ext cx="3410280" cy="83232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bg-BG" sz="2400" spc="-1" strike="noStrike">
                <a:solidFill>
                  <a:srgbClr val="1a334c"/>
                </a:solidFill>
                <a:latin typeface="Calibri"/>
              </a:rPr>
              <a:t>Преподавателски екип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0" name="TextShape 5"/>
          <p:cNvSpPr txBox="1"/>
          <p:nvPr/>
        </p:nvSpPr>
        <p:spPr>
          <a:xfrm>
            <a:off x="8534520" y="5739840"/>
            <a:ext cx="2950560" cy="35136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  <a:tabLst>
                <a:tab algn="l" pos="0"/>
              </a:tabLst>
            </a:pPr>
            <a:r>
              <a:rPr b="1" lang="bg-BG" sz="1800" spc="-1" strike="noStrike">
                <a:solidFill>
                  <a:srgbClr val="234465"/>
                </a:solidFill>
                <a:latin typeface="Calibri"/>
              </a:rPr>
              <a:t>Софтуерен университет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1" name="TextShape 6"/>
          <p:cNvSpPr txBox="1"/>
          <p:nvPr/>
        </p:nvSpPr>
        <p:spPr>
          <a:xfrm>
            <a:off x="8543520" y="6091560"/>
            <a:ext cx="2950560" cy="35136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332" name="Group 7"/>
          <p:cNvGrpSpPr/>
          <p:nvPr/>
        </p:nvGrpSpPr>
        <p:grpSpPr>
          <a:xfrm>
            <a:off x="567000" y="1812600"/>
            <a:ext cx="3060720" cy="2920320"/>
            <a:chOff x="567000" y="1812600"/>
            <a:chExt cx="3060720" cy="2920320"/>
          </a:xfrm>
        </p:grpSpPr>
        <p:pic>
          <p:nvPicPr>
            <p:cNvPr id="333" name="Picture 10" descr=""/>
            <p:cNvPicPr/>
            <p:nvPr/>
          </p:nvPicPr>
          <p:blipFill>
            <a:blip r:embed="rId2"/>
            <a:stretch/>
          </p:blipFill>
          <p:spPr>
            <a:xfrm rot="10800000">
              <a:off x="567000" y="1812240"/>
              <a:ext cx="3060720" cy="2920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4" name="Picture 11" descr=""/>
            <p:cNvPicPr/>
            <p:nvPr/>
          </p:nvPicPr>
          <p:blipFill>
            <a:blip r:embed="rId3"/>
            <a:stretch/>
          </p:blipFill>
          <p:spPr>
            <a:xfrm rot="1045200">
              <a:off x="1329840" y="2559960"/>
              <a:ext cx="1499400" cy="1443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35" name="CustomShape 8"/>
          <p:cNvSpPr/>
          <p:nvPr/>
        </p:nvSpPr>
        <p:spPr>
          <a:xfrm>
            <a:off x="8460000" y="2160000"/>
            <a:ext cx="3420000" cy="45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5400" spc="-1" strike="noStrike">
                <a:solidFill>
                  <a:srgbClr val="234465"/>
                </a:solidFill>
                <a:latin typeface="Calibri"/>
              </a:rPr>
              <a:t>Как може да си направим часовник с код?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66" name="Picture 18" descr="Image result for clock png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4762440" y="1332000"/>
            <a:ext cx="2666520" cy="2666520"/>
          </a:xfrm>
          <a:prstGeom prst="rect">
            <a:avLst/>
          </a:prstGeom>
          <a:ln w="0">
            <a:noFill/>
          </a:ln>
        </p:spPr>
      </p:pic>
      <p:sp>
        <p:nvSpPr>
          <p:cNvPr id="467" name="TextShape 2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Демо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172080" y="1232280"/>
            <a:ext cx="11847240" cy="5185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Външният цикъл отговаря за часовете, а вътрешния за минутите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1075320" y="2716920"/>
            <a:ext cx="5448960" cy="232308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for h in range(24):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for m in range(60):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print(f"{h}:{m}")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0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Пример – часовник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71" name="Picture 8" descr=""/>
          <p:cNvPicPr/>
          <p:nvPr/>
        </p:nvPicPr>
        <p:blipFill>
          <a:blip r:embed="rId1"/>
          <a:stretch/>
        </p:blipFill>
        <p:spPr>
          <a:xfrm>
            <a:off x="8120880" y="1859040"/>
            <a:ext cx="2877840" cy="4536360"/>
          </a:xfrm>
          <a:prstGeom prst="rect">
            <a:avLst/>
          </a:prstGeom>
          <a:ln w="0">
            <a:solidFill>
              <a:schemeClr val="tx1">
                <a:lumMod val="75000"/>
              </a:schemeClr>
            </a:solidFill>
          </a:ln>
        </p:spPr>
      </p:pic>
      <p:sp>
        <p:nvSpPr>
          <p:cNvPr id="472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853BBC2-740E-4D9D-BB7C-79AA85C0C15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196920" y="1127880"/>
            <a:ext cx="11804400" cy="55699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За всяка итерация на външния цикъл вложения </a:t>
            </a:r>
            <a:br/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се изпълнява 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n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-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на брой пъти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Вложени цикли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423000" y="2855520"/>
            <a:ext cx="5259240" cy="24282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for i in range(n): 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   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for j in range(n):</a:t>
            </a:r>
            <a:br/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   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2987640" y="3960000"/>
            <a:ext cx="3863520" cy="1800000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Имената на променливите трябва да бъдат различни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1280880" y="3012840"/>
            <a:ext cx="453240" cy="407520"/>
          </a:xfrm>
          <a:prstGeom prst="rect">
            <a:avLst/>
          </a:prstGeom>
          <a:noFill/>
          <a:ln w="508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6"/>
          <p:cNvSpPr/>
          <p:nvPr/>
        </p:nvSpPr>
        <p:spPr>
          <a:xfrm>
            <a:off x="2225880" y="3521520"/>
            <a:ext cx="422280" cy="533160"/>
          </a:xfrm>
          <a:prstGeom prst="rect">
            <a:avLst/>
          </a:prstGeom>
          <a:noFill/>
          <a:ln w="508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9" name="Picture 15" descr=""/>
          <p:cNvPicPr/>
          <p:nvPr/>
        </p:nvPicPr>
        <p:blipFill>
          <a:blip r:embed="rId1"/>
          <a:stretch/>
        </p:blipFill>
        <p:spPr>
          <a:xfrm rot="1180800">
            <a:off x="9873000" y="2833200"/>
            <a:ext cx="1549080" cy="1549080"/>
          </a:xfrm>
          <a:prstGeom prst="rect">
            <a:avLst/>
          </a:prstGeom>
          <a:ln w="0">
            <a:noFill/>
          </a:ln>
        </p:spPr>
      </p:pic>
      <p:pic>
        <p:nvPicPr>
          <p:cNvPr id="480" name="Picture 16" descr=""/>
          <p:cNvPicPr/>
          <p:nvPr/>
        </p:nvPicPr>
        <p:blipFill>
          <a:blip r:embed="rId2"/>
          <a:stretch/>
        </p:blipFill>
        <p:spPr>
          <a:xfrm rot="10800000">
            <a:off x="9235080" y="2195280"/>
            <a:ext cx="2826000" cy="2826000"/>
          </a:xfrm>
          <a:prstGeom prst="rect">
            <a:avLst/>
          </a:prstGeom>
          <a:ln w="0">
            <a:noFill/>
          </a:ln>
        </p:spPr>
      </p:pic>
      <p:sp>
        <p:nvSpPr>
          <p:cNvPr id="481" name="TextShape 7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047401D-CB10-4AAE-8CFB-DFB687A7FEA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08" dur="indefinite" restart="never" nodeType="tmRoot">
          <p:childTnLst>
            <p:seq>
              <p:cTn id="209" dur="indefinite" nodeType="mainSeq">
                <p:childTnLst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Отпечатайте на конзолата таблицата за умножение за </a:t>
            </a:r>
            <a:br/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числата от 1 до 10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Изход: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Таблица за умножение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84" name="Picture 6" descr="Image result for math png"/>
          <p:cNvPicPr/>
          <p:nvPr/>
        </p:nvPicPr>
        <p:blipFill>
          <a:blip r:embed="rId1"/>
          <a:stretch/>
        </p:blipFill>
        <p:spPr>
          <a:xfrm>
            <a:off x="8953560" y="2271600"/>
            <a:ext cx="3047760" cy="3047760"/>
          </a:xfrm>
          <a:prstGeom prst="rect">
            <a:avLst/>
          </a:prstGeom>
          <a:ln w="0">
            <a:noFill/>
          </a:ln>
        </p:spPr>
      </p:pic>
      <p:pic>
        <p:nvPicPr>
          <p:cNvPr id="485" name="Picture 5" descr=""/>
          <p:cNvPicPr/>
          <p:nvPr/>
        </p:nvPicPr>
        <p:blipFill>
          <a:blip r:embed="rId2"/>
          <a:stretch/>
        </p:blipFill>
        <p:spPr>
          <a:xfrm>
            <a:off x="2340000" y="2974680"/>
            <a:ext cx="1619640" cy="3325320"/>
          </a:xfrm>
          <a:prstGeom prst="rect">
            <a:avLst/>
          </a:prstGeom>
          <a:ln w="0">
            <a:solidFill>
              <a:schemeClr val="tx1">
                <a:lumMod val="75000"/>
              </a:schemeClr>
            </a:solidFill>
          </a:ln>
        </p:spPr>
      </p:pic>
      <p:sp>
        <p:nvSpPr>
          <p:cNvPr id="486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66DC785-984F-4433-A6D4-437A8B999C1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1483560" y="1809000"/>
            <a:ext cx="9224640" cy="323964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for x in range(1, 11):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for y in range(1, 11):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product = x * y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print(f"{x} * {y} = {product}")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8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Таблица за умножение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0732A08-443C-4C5F-A130-563216348C0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618480" y="1219320"/>
            <a:ext cx="10955160" cy="11372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 fontScale="64000"/>
          </a:bodyPr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За прекъсване на вложени цикли, използваме булеви </a:t>
            </a:r>
            <a:br/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променливи.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Прекъсване на вложени цикли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2" name="CustomShape 3"/>
          <p:cNvSpPr/>
          <p:nvPr/>
        </p:nvSpPr>
        <p:spPr>
          <a:xfrm>
            <a:off x="3429000" y="2356920"/>
            <a:ext cx="5333760" cy="36738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flag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= False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for i in range(n):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for j in range(n):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if condition: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flag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= True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break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if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flag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break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93" name="CustomShape 4"/>
          <p:cNvSpPr/>
          <p:nvPr/>
        </p:nvSpPr>
        <p:spPr>
          <a:xfrm>
            <a:off x="863640" y="3420000"/>
            <a:ext cx="3456360" cy="1980000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Външният цикъл ще се прекъсне,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само ако стойността на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flag </a:t>
            </a: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бъде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true</a:t>
            </a: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94" name="TextShape 5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9FBD665-2ED5-49A7-A910-CCF3291DB87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28" dur="indefinite" restart="never" nodeType="tmRoot">
          <p:childTnLst>
            <p:seq>
              <p:cTn id="229" dur="indefinite" nodeType="mainSeq">
                <p:childTnLst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191880" y="1295280"/>
            <a:ext cx="11814480" cy="5418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400"/>
              </a:spcBef>
              <a:spcAft>
                <a:spcPts val="400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Напишете програма, която проверява всички възможни </a:t>
            </a:r>
            <a:br/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комбинации от двойка числа в даден интервал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14400" indent="-456840">
              <a:lnSpc>
                <a:spcPct val="105000"/>
              </a:lnSpc>
              <a:spcBef>
                <a:spcPts val="400"/>
              </a:spcBef>
              <a:spcAft>
                <a:spcPts val="400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Ако се намери комбинация, чийто 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сбор от числата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е равен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на дадено 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магическо число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на изхода 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се отпечатва съобщение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и програмата приключва изпъление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14400" indent="-456840">
              <a:lnSpc>
                <a:spcPct val="105000"/>
              </a:lnSpc>
              <a:spcBef>
                <a:spcPts val="400"/>
              </a:spcBef>
              <a:spcAft>
                <a:spcPts val="400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Ако не се намери 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нито една комбинация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, отговаряща на условието се отпечатва 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съобщение, че не е намерено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6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Сума от две числа – условие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7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A83F7AE-751D-43C2-9E33-D7CE7E78142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191880" y="1196280"/>
            <a:ext cx="11814480" cy="52005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 marL="36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9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Сума от две числа – условие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(2)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00" name="Group 3"/>
          <p:cNvGrpSpPr/>
          <p:nvPr/>
        </p:nvGrpSpPr>
        <p:grpSpPr>
          <a:xfrm>
            <a:off x="2123640" y="1791000"/>
            <a:ext cx="8676360" cy="5067000"/>
            <a:chOff x="2123640" y="1791000"/>
            <a:chExt cx="8676360" cy="5067000"/>
          </a:xfrm>
        </p:grpSpPr>
        <p:grpSp>
          <p:nvGrpSpPr>
            <p:cNvPr id="501" name="Group 4"/>
            <p:cNvGrpSpPr/>
            <p:nvPr/>
          </p:nvGrpSpPr>
          <p:grpSpPr>
            <a:xfrm>
              <a:off x="2123640" y="1791000"/>
              <a:ext cx="8676360" cy="3427920"/>
              <a:chOff x="2123640" y="1791000"/>
              <a:chExt cx="8676360" cy="3427920"/>
            </a:xfrm>
          </p:grpSpPr>
          <p:sp>
            <p:nvSpPr>
              <p:cNvPr id="502" name="CustomShape 5"/>
              <p:cNvSpPr/>
              <p:nvPr/>
            </p:nvSpPr>
            <p:spPr>
              <a:xfrm>
                <a:off x="2123640" y="1791000"/>
                <a:ext cx="808920" cy="1625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20000"/>
                  </a:lnSpc>
                </a:pPr>
                <a:r>
                  <a:rPr b="1" lang="bg-BG" sz="2800" spc="-1" strike="noStrike">
                    <a:solidFill>
                      <a:srgbClr val="234465"/>
                    </a:solidFill>
                    <a:latin typeface="Consolas"/>
                  </a:rPr>
                  <a:t>1</a:t>
                </a:r>
                <a:endParaRPr b="0" lang="en-GB" sz="2800" spc="-1" strike="noStrike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b="1" lang="bg-BG" sz="2800" spc="-1" strike="noStrike">
                    <a:solidFill>
                      <a:srgbClr val="234465"/>
                    </a:solidFill>
                    <a:latin typeface="Consolas"/>
                  </a:rPr>
                  <a:t>10</a:t>
                </a:r>
                <a:endParaRPr b="0" lang="en-GB" sz="2800" spc="-1" strike="noStrike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b="1" lang="bg-BG" sz="2800" spc="-1" strike="noStrike">
                    <a:solidFill>
                      <a:srgbClr val="234465"/>
                    </a:solidFill>
                    <a:latin typeface="Consolas"/>
                  </a:rPr>
                  <a:t>5</a:t>
                </a:r>
                <a:endParaRPr b="0" lang="en-GB" sz="2800" spc="-1" strike="noStrike">
                  <a:latin typeface="Arial"/>
                </a:endParaRPr>
              </a:p>
            </p:txBody>
          </p:sp>
          <p:sp>
            <p:nvSpPr>
              <p:cNvPr id="503" name="CustomShape 6"/>
              <p:cNvSpPr/>
              <p:nvPr/>
            </p:nvSpPr>
            <p:spPr>
              <a:xfrm>
                <a:off x="3155400" y="4246920"/>
                <a:ext cx="358560" cy="28908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a000"/>
              </a:solidFill>
              <a:ln>
                <a:solidFill>
                  <a:srgbClr val="bc76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4" name="CustomShape 7"/>
              <p:cNvSpPr/>
              <p:nvPr/>
            </p:nvSpPr>
            <p:spPr>
              <a:xfrm>
                <a:off x="3754440" y="4105440"/>
                <a:ext cx="7045560" cy="111348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20000"/>
                  </a:lnSpc>
                </a:pPr>
                <a:r>
                  <a:rPr b="1" lang="en-US" sz="2800" spc="-1" strike="noStrike">
                    <a:solidFill>
                      <a:srgbClr val="234465"/>
                    </a:solidFill>
                    <a:latin typeface="Consolas"/>
                  </a:rPr>
                  <a:t>4 combinations - neither equals 20</a:t>
                </a:r>
                <a:endParaRPr b="0" lang="en-GB" sz="2800" spc="-1" strike="noStrike">
                  <a:latin typeface="Arial"/>
                </a:endParaRPr>
              </a:p>
            </p:txBody>
          </p:sp>
        </p:grpSp>
        <p:grpSp>
          <p:nvGrpSpPr>
            <p:cNvPr id="505" name="Group 8"/>
            <p:cNvGrpSpPr/>
            <p:nvPr/>
          </p:nvGrpSpPr>
          <p:grpSpPr>
            <a:xfrm>
              <a:off x="2168640" y="2405160"/>
              <a:ext cx="7497360" cy="4452840"/>
              <a:chOff x="2168640" y="2405160"/>
              <a:chExt cx="7497360" cy="4452840"/>
            </a:xfrm>
          </p:grpSpPr>
          <p:sp>
            <p:nvSpPr>
              <p:cNvPr id="506" name="CustomShape 9"/>
              <p:cNvSpPr/>
              <p:nvPr/>
            </p:nvSpPr>
            <p:spPr>
              <a:xfrm>
                <a:off x="2168640" y="3696840"/>
                <a:ext cx="580320" cy="3161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20000"/>
                  </a:lnSpc>
                </a:pPr>
                <a:r>
                  <a:rPr b="1" lang="bg-BG" sz="2800" spc="-1" strike="noStrike">
                    <a:solidFill>
                      <a:srgbClr val="234465"/>
                    </a:solidFill>
                    <a:latin typeface="Consolas"/>
                  </a:rPr>
                  <a:t>23</a:t>
                </a:r>
                <a:endParaRPr b="0" lang="en-GB" sz="2800" spc="-1" strike="noStrike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b="1" lang="bg-BG" sz="2800" spc="-1" strike="noStrike">
                    <a:solidFill>
                      <a:srgbClr val="234465"/>
                    </a:solidFill>
                    <a:latin typeface="Consolas"/>
                  </a:rPr>
                  <a:t>24</a:t>
                </a:r>
                <a:endParaRPr b="0" lang="en-GB" sz="2800" spc="-1" strike="noStrike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b="1" lang="bg-BG" sz="2800" spc="-1" strike="noStrike">
                    <a:solidFill>
                      <a:srgbClr val="234465"/>
                    </a:solidFill>
                    <a:latin typeface="Consolas"/>
                  </a:rPr>
                  <a:t>20</a:t>
                </a:r>
                <a:endParaRPr b="0" lang="en-GB" sz="2800" spc="-1" strike="noStrike">
                  <a:latin typeface="Arial"/>
                </a:endParaRPr>
              </a:p>
            </p:txBody>
          </p:sp>
          <p:sp>
            <p:nvSpPr>
              <p:cNvPr id="507" name="CustomShape 10"/>
              <p:cNvSpPr/>
              <p:nvPr/>
            </p:nvSpPr>
            <p:spPr>
              <a:xfrm>
                <a:off x="3155400" y="2546640"/>
                <a:ext cx="376200" cy="28908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a000"/>
              </a:solidFill>
              <a:ln>
                <a:solidFill>
                  <a:srgbClr val="bc76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8" name="CustomShape 11"/>
              <p:cNvSpPr/>
              <p:nvPr/>
            </p:nvSpPr>
            <p:spPr>
              <a:xfrm>
                <a:off x="3754440" y="2405160"/>
                <a:ext cx="5911560" cy="111348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20000"/>
                  </a:lnSpc>
                </a:pPr>
                <a:r>
                  <a:rPr b="1" lang="en-US" sz="2800" spc="-1" strike="noStrike">
                    <a:solidFill>
                      <a:srgbClr val="234465"/>
                    </a:solidFill>
                    <a:latin typeface="Consolas"/>
                  </a:rPr>
                  <a:t>Combination N:4 (1 + 4 = 5)</a:t>
                </a:r>
                <a:endParaRPr b="0" lang="en-GB" sz="2800" spc="-1" strike="noStrike">
                  <a:latin typeface="Arial"/>
                </a:endParaRPr>
              </a:p>
            </p:txBody>
          </p:sp>
        </p:grpSp>
      </p:grpSp>
      <p:sp>
        <p:nvSpPr>
          <p:cNvPr id="509" name="TextShape 12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FEEB909-0843-4023-9F0D-E6ABE72E136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ffffff"/>
                </a:solidFill>
                <a:latin typeface="Calibri"/>
              </a:rPr>
              <a:t>Сума от две числа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1389600" y="1197360"/>
            <a:ext cx="8878320" cy="49690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starting_number = int(input())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final_number = int(input())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magic_number = int(input())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combinations = 0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is_found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= False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for i in range(starting_number, final_number + 1):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for j in range(starting_number, final_number + 1):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combinations += 1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if i + j == magic_number: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print(f"Combination N:{combinations} ({i} + {j} = {magic_number})")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  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is_found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= True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break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if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is_found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break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b050"/>
                </a:solidFill>
                <a:latin typeface="Consolas"/>
              </a:rPr>
              <a:t># finish logic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12" name="CustomShape 3"/>
          <p:cNvSpPr/>
          <p:nvPr/>
        </p:nvSpPr>
        <p:spPr>
          <a:xfrm>
            <a:off x="3124080" y="4572000"/>
            <a:ext cx="2209320" cy="609120"/>
          </a:xfrm>
          <a:prstGeom prst="rect">
            <a:avLst/>
          </a:prstGeom>
          <a:noFill/>
          <a:ln w="508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4"/>
          <p:cNvSpPr/>
          <p:nvPr/>
        </p:nvSpPr>
        <p:spPr>
          <a:xfrm>
            <a:off x="6120000" y="4320000"/>
            <a:ext cx="3200040" cy="1440000"/>
          </a:xfrm>
          <a:prstGeom prst="wedgeRoundRectCallout">
            <a:avLst>
              <a:gd name="adj1" fmla="val -61178"/>
              <a:gd name="adj2" fmla="val -240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000" spc="-1" strike="noStrike">
                <a:solidFill>
                  <a:srgbClr val="ffffff"/>
                </a:solidFill>
                <a:latin typeface="Calibri"/>
              </a:rPr>
              <a:t>Ако намерим комбинация, прекъсваме вътрешният цикъл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14" name="TextShape 5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EA792F2-C51D-45C0-A6B0-38778CD5C97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500"/>
                                        <p:tgtEl>
                                          <p:spTgt spid="5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500"/>
                                        <p:tgtEl>
                                          <p:spTgt spid="5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" dur="500"/>
                                        <p:tgtEl>
                                          <p:spTgt spid="5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" dur="500"/>
                                        <p:tgtEl>
                                          <p:spTgt spid="5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5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5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5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8" dur="500"/>
                                        <p:tgtEl>
                                          <p:spTgt spid="5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1" dur="500"/>
                                        <p:tgtEl>
                                          <p:spTgt spid="5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304920" y="1305720"/>
            <a:ext cx="11814480" cy="45946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 fontScale="75000"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Напишете програма, която извежда номерата на стаите в една сграда </a:t>
            </a:r>
            <a:br/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(в низходящ ред)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144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На всеки </a:t>
            </a:r>
            <a:r>
              <a:rPr b="1" lang="bg-BG" sz="2800" spc="-1" strike="noStrike">
                <a:solidFill>
                  <a:srgbClr val="234465"/>
                </a:solidFill>
                <a:latin typeface="Calibri"/>
              </a:rPr>
              <a:t>четен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етаж има само </a:t>
            </a:r>
            <a:r>
              <a:rPr b="1" lang="bg-BG" sz="2800" spc="-1" strike="noStrike">
                <a:solidFill>
                  <a:srgbClr val="234465"/>
                </a:solidFill>
                <a:latin typeface="Calibri"/>
              </a:rPr>
              <a:t>офиси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9144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На всеки </a:t>
            </a:r>
            <a:r>
              <a:rPr b="1" lang="bg-BG" sz="2800" spc="-1" strike="noStrike">
                <a:solidFill>
                  <a:srgbClr val="234465"/>
                </a:solidFill>
                <a:latin typeface="Calibri"/>
              </a:rPr>
              <a:t>нечетен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 етаж има само </a:t>
            </a:r>
            <a:r>
              <a:rPr b="1" lang="bg-BG" sz="2800" spc="-1" strike="noStrike">
                <a:solidFill>
                  <a:srgbClr val="234465"/>
                </a:solidFill>
                <a:latin typeface="Calibri"/>
              </a:rPr>
              <a:t>апартаменти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Етажите се означават по следния начин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Апартаменти</a:t>
            </a: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: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bg-BG" sz="2600" spc="-1" strike="noStrike">
                <a:solidFill>
                  <a:srgbClr val="234465"/>
                </a:solidFill>
                <a:latin typeface="Calibri"/>
              </a:rPr>
              <a:t>А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{</a:t>
            </a:r>
            <a:r>
              <a:rPr b="1" lang="bg-BG" sz="2600" spc="-1" strike="noStrike">
                <a:solidFill>
                  <a:srgbClr val="234465"/>
                </a:solidFill>
                <a:latin typeface="Calibri"/>
              </a:rPr>
              <a:t>номер на етажа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}{</a:t>
            </a:r>
            <a:r>
              <a:rPr b="1" lang="bg-BG" sz="2600" spc="-1" strike="noStrike">
                <a:solidFill>
                  <a:srgbClr val="234465"/>
                </a:solidFill>
                <a:latin typeface="Calibri"/>
              </a:rPr>
              <a:t>номер на апартамента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}"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Офиси: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bg-BG" sz="2600" spc="-1" strike="noStrike">
                <a:solidFill>
                  <a:srgbClr val="234465"/>
                </a:solidFill>
                <a:latin typeface="Calibri"/>
              </a:rPr>
              <a:t>О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{</a:t>
            </a:r>
            <a:r>
              <a:rPr b="1" lang="bg-BG" sz="2600" spc="-1" strike="noStrike">
                <a:solidFill>
                  <a:srgbClr val="234465"/>
                </a:solidFill>
                <a:latin typeface="Calibri"/>
              </a:rPr>
              <a:t>номер на етажа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}{</a:t>
            </a:r>
            <a:r>
              <a:rPr b="1" lang="bg-BG" sz="2600" spc="-1" strike="noStrike">
                <a:solidFill>
                  <a:srgbClr val="234465"/>
                </a:solidFill>
                <a:latin typeface="Calibri"/>
              </a:rPr>
              <a:t>номер на офиса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}"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Номерата им винаги започват с </a:t>
            </a:r>
            <a:r>
              <a:rPr b="1" lang="bg-BG" sz="2800" spc="-1" strike="noStrike">
                <a:solidFill>
                  <a:srgbClr val="234465"/>
                </a:solidFill>
                <a:latin typeface="Calibri"/>
              </a:rPr>
              <a:t>0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6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Сграда – условие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17" name="Picture 4" descr="Ð ÐµÐ·ÑÐ»ÑÐ°Ñ Ñ Ð¸Ð·Ð¾Ð±ÑÐ°Ð¶ÐµÐ½Ð¸Ðµ Ð·Ð° building no background"/>
          <p:cNvPicPr/>
          <p:nvPr/>
        </p:nvPicPr>
        <p:blipFill>
          <a:blip r:embed="rId1"/>
          <a:stretch/>
        </p:blipFill>
        <p:spPr>
          <a:xfrm>
            <a:off x="9923040" y="2700000"/>
            <a:ext cx="2316960" cy="3504600"/>
          </a:xfrm>
          <a:prstGeom prst="rect">
            <a:avLst/>
          </a:prstGeom>
          <a:ln w="0">
            <a:noFill/>
          </a:ln>
        </p:spPr>
      </p:pic>
      <p:sp>
        <p:nvSpPr>
          <p:cNvPr id="518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9D4C32A-0DB8-42BF-9034-C28A202D814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4C52BD9-247D-4A68-BB1C-E231BF5D941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196920" y="1371600"/>
            <a:ext cx="6843960" cy="39380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4400" spc="-1" strike="noStrike">
                <a:solidFill>
                  <a:srgbClr val="234465"/>
                </a:solidFill>
                <a:latin typeface="Calibri"/>
              </a:rPr>
              <a:t>Преговор</a:t>
            </a:r>
            <a:endParaRPr b="0" lang="en-US" sz="4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4400" spc="-1" strike="noStrike">
                <a:solidFill>
                  <a:srgbClr val="234465"/>
                </a:solidFill>
                <a:latin typeface="Calibri"/>
              </a:rPr>
              <a:t>Вложени цикли</a:t>
            </a:r>
            <a:endParaRPr b="0" lang="en-US" sz="4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4400" spc="-1" strike="noStrike">
                <a:solidFill>
                  <a:srgbClr val="234465"/>
                </a:solidFill>
                <a:latin typeface="Calibri"/>
              </a:rPr>
              <a:t>Решаване на задачи</a:t>
            </a:r>
            <a:endParaRPr b="0" lang="en-US" sz="4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Съдържание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9540000" y="3060000"/>
            <a:ext cx="2340000" cy="36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 marL="36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На последният етаж винаги има големи апартаменти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,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 които се означават с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'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', 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вместо с '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А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'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Ако има само един етаж, то има само големи апартаменти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0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Сграда – условие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(2)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21" name="Group 3"/>
          <p:cNvGrpSpPr/>
          <p:nvPr/>
        </p:nvGrpSpPr>
        <p:grpSpPr>
          <a:xfrm>
            <a:off x="884520" y="4021200"/>
            <a:ext cx="10680120" cy="1845000"/>
            <a:chOff x="884520" y="4021200"/>
            <a:chExt cx="10680120" cy="1845000"/>
          </a:xfrm>
        </p:grpSpPr>
        <p:sp>
          <p:nvSpPr>
            <p:cNvPr id="522" name="CustomShape 4"/>
            <p:cNvSpPr/>
            <p:nvPr/>
          </p:nvSpPr>
          <p:spPr>
            <a:xfrm>
              <a:off x="884520" y="4387680"/>
              <a:ext cx="679320" cy="11134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20000"/>
                </a:lnSpc>
              </a:pPr>
              <a:r>
                <a:rPr b="1" lang="en-US" sz="2800" spc="-1" strike="noStrike">
                  <a:solidFill>
                    <a:srgbClr val="234465"/>
                  </a:solidFill>
                  <a:latin typeface="Consolas"/>
                </a:rPr>
                <a:t>6</a:t>
              </a: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bg-BG" sz="2800" spc="-1" strike="noStrike">
                  <a:solidFill>
                    <a:srgbClr val="234465"/>
                  </a:solidFill>
                  <a:latin typeface="Consolas"/>
                </a:rPr>
                <a:t>4</a:t>
              </a:r>
              <a:endParaRPr b="0" lang="en-GB" sz="2800" spc="-1" strike="noStrike">
                <a:latin typeface="Arial"/>
              </a:endParaRPr>
            </a:p>
          </p:txBody>
        </p:sp>
        <p:sp>
          <p:nvSpPr>
            <p:cNvPr id="523" name="CustomShape 5"/>
            <p:cNvSpPr/>
            <p:nvPr/>
          </p:nvSpPr>
          <p:spPr>
            <a:xfrm>
              <a:off x="7648560" y="4785480"/>
              <a:ext cx="358560" cy="3045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a000"/>
            </a:solidFill>
            <a:ln>
              <a:solidFill>
                <a:srgbClr val="bc76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" name="CustomShape 6"/>
            <p:cNvSpPr/>
            <p:nvPr/>
          </p:nvSpPr>
          <p:spPr>
            <a:xfrm>
              <a:off x="8212320" y="4021200"/>
              <a:ext cx="3352320" cy="1845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2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</a:rPr>
                <a:t>L40 L41 L42 L43</a:t>
              </a:r>
              <a:endParaRPr b="0" lang="en-GB" sz="24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</a:rPr>
                <a:t>A30 A31 A32 A33</a:t>
              </a:r>
              <a:endParaRPr b="0" lang="en-GB" sz="24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</a:rPr>
                <a:t>O20 O21 O22 O23</a:t>
              </a:r>
              <a:endParaRPr b="0" lang="en-GB" sz="24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</a:rPr>
                <a:t>A10 A11 A12 A13</a:t>
              </a:r>
              <a:endParaRPr b="0" lang="en-GB" sz="2400" spc="-1" strike="noStrike">
                <a:latin typeface="Arial"/>
              </a:endParaRPr>
            </a:p>
          </p:txBody>
        </p:sp>
      </p:grpSp>
      <p:grpSp>
        <p:nvGrpSpPr>
          <p:cNvPr id="525" name="Group 7"/>
          <p:cNvGrpSpPr/>
          <p:nvPr/>
        </p:nvGrpSpPr>
        <p:grpSpPr>
          <a:xfrm>
            <a:off x="1775520" y="3659400"/>
            <a:ext cx="5661000" cy="2722680"/>
            <a:chOff x="1775520" y="3659400"/>
            <a:chExt cx="5661000" cy="2722680"/>
          </a:xfrm>
        </p:grpSpPr>
        <p:sp>
          <p:nvSpPr>
            <p:cNvPr id="526" name="CustomShape 8"/>
            <p:cNvSpPr/>
            <p:nvPr/>
          </p:nvSpPr>
          <p:spPr>
            <a:xfrm>
              <a:off x="6772680" y="4393080"/>
              <a:ext cx="663840" cy="11134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20000"/>
                </a:lnSpc>
              </a:pPr>
              <a:r>
                <a:rPr b="1" lang="en-US" sz="2800" spc="-1" strike="noStrike">
                  <a:solidFill>
                    <a:srgbClr val="234465"/>
                  </a:solidFill>
                  <a:latin typeface="Consolas"/>
                </a:rPr>
                <a:t>4</a:t>
              </a:r>
              <a:endParaRPr b="0" lang="en-GB" sz="28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en-US" sz="2800" spc="-1" strike="noStrike">
                  <a:solidFill>
                    <a:srgbClr val="234465"/>
                  </a:solidFill>
                  <a:latin typeface="Consolas"/>
                </a:rPr>
                <a:t>4</a:t>
              </a:r>
              <a:endParaRPr b="0" lang="en-GB" sz="2800" spc="-1" strike="noStrike">
                <a:latin typeface="Arial"/>
              </a:endParaRPr>
            </a:p>
          </p:txBody>
        </p:sp>
        <p:sp>
          <p:nvSpPr>
            <p:cNvPr id="527" name="CustomShape 9"/>
            <p:cNvSpPr/>
            <p:nvPr/>
          </p:nvSpPr>
          <p:spPr>
            <a:xfrm>
              <a:off x="1775520" y="4785480"/>
              <a:ext cx="376200" cy="3045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a000"/>
            </a:solidFill>
            <a:ln>
              <a:solidFill>
                <a:srgbClr val="bc76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" name="CustomShape 10"/>
            <p:cNvSpPr/>
            <p:nvPr/>
          </p:nvSpPr>
          <p:spPr>
            <a:xfrm>
              <a:off x="2396880" y="3659400"/>
              <a:ext cx="3361680" cy="27226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20000"/>
                </a:lnSpc>
              </a:pPr>
              <a:r>
                <a:rPr b="1" lang="bg-BG" sz="2400" spc="-1" strike="noStrike">
                  <a:solidFill>
                    <a:srgbClr val="234465"/>
                  </a:solidFill>
                  <a:latin typeface="Consolas"/>
                </a:rPr>
                <a:t>L60 L61 L62 L63</a:t>
              </a:r>
              <a:endParaRPr b="0" lang="en-GB" sz="24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bg-BG" sz="2400" spc="-1" strike="noStrike">
                  <a:solidFill>
                    <a:srgbClr val="234465"/>
                  </a:solidFill>
                  <a:latin typeface="Consolas"/>
                </a:rPr>
                <a:t>A50 A51 A52 A53</a:t>
              </a:r>
              <a:endParaRPr b="0" lang="en-GB" sz="24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bg-BG" sz="2400" spc="-1" strike="noStrike">
                  <a:solidFill>
                    <a:srgbClr val="234465"/>
                  </a:solidFill>
                  <a:latin typeface="Consolas"/>
                </a:rPr>
                <a:t>O40 O41 O42 O43</a:t>
              </a:r>
              <a:endParaRPr b="0" lang="en-GB" sz="24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bg-BG" sz="2400" spc="-1" strike="noStrike">
                  <a:solidFill>
                    <a:srgbClr val="234465"/>
                  </a:solidFill>
                  <a:latin typeface="Consolas"/>
                </a:rPr>
                <a:t>A30 A31 A32 A33</a:t>
              </a:r>
              <a:endParaRPr b="0" lang="en-GB" sz="24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bg-BG" sz="2400" spc="-1" strike="noStrike">
                  <a:solidFill>
                    <a:srgbClr val="234465"/>
                  </a:solidFill>
                  <a:latin typeface="Consolas"/>
                </a:rPr>
                <a:t>O20 O21 O22 O23</a:t>
              </a:r>
              <a:endParaRPr b="0" lang="en-GB" sz="24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</a:pPr>
              <a:r>
                <a:rPr b="1" lang="bg-BG" sz="2400" spc="-1" strike="noStrike">
                  <a:solidFill>
                    <a:srgbClr val="234465"/>
                  </a:solidFill>
                  <a:latin typeface="Consolas"/>
                </a:rPr>
                <a:t>A10 A11 A12 A13</a:t>
              </a:r>
              <a:endParaRPr b="0" lang="en-GB" sz="2400" spc="-1" strike="noStrike">
                <a:latin typeface="Arial"/>
              </a:endParaRPr>
            </a:p>
          </p:txBody>
        </p:sp>
      </p:grpSp>
      <p:sp>
        <p:nvSpPr>
          <p:cNvPr id="529" name="TextShape 1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70D87AE-11C1-4C16-AD50-D6043044F5C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Сграда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1125000" y="1454400"/>
            <a:ext cx="7791840" cy="44787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floors = int(input())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rooms = int(input())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 i in range(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floors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,0,-1): 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 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 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 j in range(0,rooms):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    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i == floors: 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      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print("L{0}{1} ".format(i,j),end = "") 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7030a0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00b050"/>
                </a:solidFill>
                <a:latin typeface="Consolas"/>
              </a:rPr>
              <a:t>#</a:t>
            </a: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 </a:t>
            </a:r>
            <a:r>
              <a:rPr b="1" lang="en-US" sz="2400" spc="-1" strike="noStrike">
                <a:solidFill>
                  <a:srgbClr val="00b050"/>
                </a:solidFill>
                <a:latin typeface="Consolas"/>
              </a:rPr>
              <a:t>TODO: print according to floor number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 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print("")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  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1447920" y="2895480"/>
            <a:ext cx="7298280" cy="2057040"/>
          </a:xfrm>
          <a:prstGeom prst="rect">
            <a:avLst/>
          </a:prstGeom>
          <a:noFill/>
          <a:ln w="508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4"/>
          <p:cNvSpPr/>
          <p:nvPr/>
        </p:nvSpPr>
        <p:spPr>
          <a:xfrm>
            <a:off x="8917200" y="2340000"/>
            <a:ext cx="2918880" cy="160704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Вложеният цикъл итерира стаите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34" name="TextShape 5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0AE410C-D38F-4A63-B77F-55CC17CF198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82" dur="indefinite" restart="never" nodeType="tmRoot">
          <p:childTnLst>
            <p:seq>
              <p:cTn id="283" dur="indefinite" nodeType="mainSeq">
                <p:childTnLst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8" dur="500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3" dur="500"/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8" dur="500"/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1" dur="500"/>
                                        <p:tgtEl>
                                          <p:spTgt spid="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6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9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4" dur="500"/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" dur="500"/>
                                        <p:tgtEl>
                                          <p:spTgt spid="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" dur="500"/>
                                        <p:tgtEl>
                                          <p:spTgt spid="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9" dur="500"/>
                                        <p:tgtEl>
                                          <p:spTgt spid="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6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Какво научихме днес?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37" name="Group 3"/>
          <p:cNvGrpSpPr/>
          <p:nvPr/>
        </p:nvGrpSpPr>
        <p:grpSpPr>
          <a:xfrm>
            <a:off x="343800" y="1251360"/>
            <a:ext cx="8632800" cy="5299920"/>
            <a:chOff x="343800" y="1251360"/>
            <a:chExt cx="8632800" cy="5299920"/>
          </a:xfrm>
        </p:grpSpPr>
        <p:sp>
          <p:nvSpPr>
            <p:cNvPr id="538" name="CustomShape 4"/>
            <p:cNvSpPr/>
            <p:nvPr/>
          </p:nvSpPr>
          <p:spPr>
            <a:xfrm>
              <a:off x="343800" y="1251360"/>
              <a:ext cx="8632800" cy="529992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" name="CustomShape 5"/>
            <p:cNvSpPr/>
            <p:nvPr/>
          </p:nvSpPr>
          <p:spPr>
            <a:xfrm>
              <a:off x="500040" y="1548000"/>
              <a:ext cx="194400" cy="47062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" name="CustomShape 6"/>
            <p:cNvSpPr/>
            <p:nvPr/>
          </p:nvSpPr>
          <p:spPr>
            <a:xfrm rot="5400000">
              <a:off x="8216280" y="1550160"/>
              <a:ext cx="72936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41" name="Picture 12" descr=""/>
          <p:cNvPicPr/>
          <p:nvPr/>
        </p:nvPicPr>
        <p:blipFill>
          <a:blip r:embed="rId1"/>
          <a:stretch/>
        </p:blipFill>
        <p:spPr>
          <a:xfrm flipH="1">
            <a:off x="8928720" y="3276720"/>
            <a:ext cx="2882160" cy="3119400"/>
          </a:xfrm>
          <a:prstGeom prst="rect">
            <a:avLst/>
          </a:prstGeom>
          <a:ln w="0">
            <a:noFill/>
          </a:ln>
        </p:spPr>
      </p:pic>
      <p:sp>
        <p:nvSpPr>
          <p:cNvPr id="542" name="CustomShape 7"/>
          <p:cNvSpPr/>
          <p:nvPr/>
        </p:nvSpPr>
        <p:spPr>
          <a:xfrm>
            <a:off x="709560" y="1668240"/>
            <a:ext cx="7951320" cy="48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48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ffff"/>
                </a:solidFill>
                <a:latin typeface="Calibri"/>
              </a:rPr>
              <a:t>Какво представляват вложените цикли</a:t>
            </a:r>
            <a:endParaRPr b="0" lang="en-GB" sz="32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ffff"/>
                </a:solidFill>
                <a:latin typeface="Calibri"/>
              </a:rPr>
              <a:t>Конструкция на вложени цикли</a:t>
            </a:r>
            <a:endParaRPr b="0" lang="en-GB" sz="3200" spc="-1" strike="noStrike">
              <a:latin typeface="Arial"/>
            </a:endParaRPr>
          </a:p>
          <a:p>
            <a:pPr marL="45648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ffff"/>
                </a:solidFill>
                <a:latin typeface="Calibri"/>
              </a:rPr>
              <a:t>Прекъсване на вложени цикли</a:t>
            </a:r>
            <a:br/>
            <a:r>
              <a:rPr b="0" lang="bg-BG" sz="3200" spc="-1" strike="noStrike">
                <a:solidFill>
                  <a:srgbClr val="ffa000"/>
                </a:solidFill>
                <a:latin typeface="Consolas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543" name="TextShape 8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5B5E467-CDB2-4CEF-AB4E-D062871377C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544" name="CustomShape 9"/>
          <p:cNvSpPr/>
          <p:nvPr/>
        </p:nvSpPr>
        <p:spPr>
          <a:xfrm>
            <a:off x="8976600" y="3276720"/>
            <a:ext cx="2834280" cy="3023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330" dur="indefinite" restart="never" nodeType="tmRoot">
          <p:childTnLst>
            <p:seq>
              <p:cTn id="331" dur="indefinite" nodeType="mainSeq">
                <p:childTnLst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6" dur="500"/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" dur="500"/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809640" y="703080"/>
            <a:ext cx="5915880" cy="10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bg-BG" sz="8800" spc="-1" strike="noStrike">
                <a:solidFill>
                  <a:srgbClr val="234465"/>
                </a:solidFill>
                <a:latin typeface="Calibri"/>
              </a:rPr>
              <a:t>Въпроси</a:t>
            </a: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180000" y="2880000"/>
            <a:ext cx="3060000" cy="30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190440" y="1269000"/>
            <a:ext cx="11817720" cy="5455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Този курс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(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презентации, примери, демонстрационен код, упражнения, домашни, видео и други активи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представлява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400" spc="-1" strike="noStrike">
                <a:solidFill>
                  <a:srgbClr val="234465"/>
                </a:solidFill>
                <a:latin typeface="Calibri"/>
              </a:rPr>
              <a:t>защитено авторско съдържание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Нерегламентирано копиране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разпространение или използване е незаконно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СофтУни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https://softuni.org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Софтуерен университет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https://softuni.bg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48" name="Picture License" descr="License"/>
          <p:cNvPicPr/>
          <p:nvPr/>
        </p:nvPicPr>
        <p:blipFill>
          <a:blip r:embed="rId3"/>
          <a:stretch/>
        </p:blipFill>
        <p:spPr>
          <a:xfrm>
            <a:off x="9745200" y="4445280"/>
            <a:ext cx="1930680" cy="2043360"/>
          </a:xfrm>
          <a:prstGeom prst="rect">
            <a:avLst/>
          </a:prstGeom>
          <a:ln w="0">
            <a:noFill/>
          </a:ln>
        </p:spPr>
      </p:pic>
      <p:sp>
        <p:nvSpPr>
          <p:cNvPr id="549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Лиценз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0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0580275-8FB2-4BE9-A340-6403003305E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bg-BG" sz="5400" spc="-1" strike="noStrike">
                <a:solidFill>
                  <a:srgbClr val="234465"/>
                </a:solidFill>
                <a:latin typeface="Calibri"/>
              </a:rPr>
              <a:t>Преговор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41" name="Picture 4" descr=""/>
          <p:cNvPicPr/>
          <p:nvPr/>
        </p:nvPicPr>
        <p:blipFill>
          <a:blip r:embed="rId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/>
                    </a14:imgEffect>
                  </a14:imgLayer>
                </a14:imgProps>
              </a:ext>
            </a:extLst>
          </a:blip>
          <a:stretch/>
        </p:blipFill>
        <p:spPr>
          <a:xfrm>
            <a:off x="4826160" y="1384920"/>
            <a:ext cx="2539440" cy="253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184320" y="1190160"/>
            <a:ext cx="11807640" cy="5185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Колко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пъти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ще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се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изпише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"SoftUni"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конзолата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след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br/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изпълнението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следния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код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720000" y="3177000"/>
            <a:ext cx="4569480" cy="240300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 = 0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while i &lt;= 5: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print("SoftUni")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 += 1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4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345" name="Group 4"/>
          <p:cNvGrpSpPr/>
          <p:nvPr/>
        </p:nvGrpSpPr>
        <p:grpSpPr>
          <a:xfrm>
            <a:off x="9253080" y="4236120"/>
            <a:ext cx="2714760" cy="1266480"/>
            <a:chOff x="9253080" y="4236120"/>
            <a:chExt cx="2714760" cy="1266480"/>
          </a:xfrm>
        </p:grpSpPr>
        <p:sp>
          <p:nvSpPr>
            <p:cNvPr id="346" name="CustomShape 5"/>
            <p:cNvSpPr/>
            <p:nvPr/>
          </p:nvSpPr>
          <p:spPr>
            <a:xfrm>
              <a:off x="9253080" y="4236120"/>
              <a:ext cx="2714760" cy="12664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solidFill>
              <a:srgbClr val="60bfb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47" name="CustomShape 6"/>
            <p:cNvSpPr/>
            <p:nvPr/>
          </p:nvSpPr>
          <p:spPr>
            <a:xfrm>
              <a:off x="9385200" y="4493880"/>
              <a:ext cx="2449800" cy="819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36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n-GB" sz="3600" spc="-1" strike="noStrike">
                <a:latin typeface="Arial"/>
              </a:endParaRPr>
            </a:p>
          </p:txBody>
        </p:sp>
      </p:grpSp>
      <p:grpSp>
        <p:nvGrpSpPr>
          <p:cNvPr id="348" name="Group 7"/>
          <p:cNvGrpSpPr/>
          <p:nvPr/>
        </p:nvGrpSpPr>
        <p:grpSpPr>
          <a:xfrm>
            <a:off x="5430960" y="4251960"/>
            <a:ext cx="2888640" cy="1757880"/>
            <a:chOff x="5430960" y="4251960"/>
            <a:chExt cx="2888640" cy="1757880"/>
          </a:xfrm>
        </p:grpSpPr>
        <p:sp>
          <p:nvSpPr>
            <p:cNvPr id="349" name="CustomShape 8"/>
            <p:cNvSpPr/>
            <p:nvPr/>
          </p:nvSpPr>
          <p:spPr>
            <a:xfrm>
              <a:off x="5868720" y="4251960"/>
              <a:ext cx="2450880" cy="175788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50" name="CustomShape 9"/>
            <p:cNvSpPr/>
            <p:nvPr/>
          </p:nvSpPr>
          <p:spPr>
            <a:xfrm>
              <a:off x="5430960" y="4773960"/>
              <a:ext cx="2714760" cy="765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marL="457200" algn="ctr">
                <a:lnSpc>
                  <a:spcPct val="100000"/>
                </a:lnSpc>
              </a:pPr>
              <a:r>
                <a:rPr b="1" lang="en-US" sz="3600" spc="-1" strike="noStrike">
                  <a:solidFill>
                    <a:srgbClr val="ffffff"/>
                  </a:solidFill>
                  <a:latin typeface="Calibri"/>
                </a:rPr>
                <a:t>6</a:t>
              </a:r>
              <a:endParaRPr b="0" lang="en-GB" sz="3600" spc="-1" strike="noStrike">
                <a:latin typeface="Arial"/>
              </a:endParaRPr>
            </a:p>
          </p:txBody>
        </p:sp>
      </p:grpSp>
      <p:grpSp>
        <p:nvGrpSpPr>
          <p:cNvPr id="351" name="Group 10"/>
          <p:cNvGrpSpPr/>
          <p:nvPr/>
        </p:nvGrpSpPr>
        <p:grpSpPr>
          <a:xfrm>
            <a:off x="5868720" y="2529360"/>
            <a:ext cx="2541960" cy="1266480"/>
            <a:chOff x="5868720" y="2529360"/>
            <a:chExt cx="2541960" cy="1266480"/>
          </a:xfrm>
        </p:grpSpPr>
        <p:sp>
          <p:nvSpPr>
            <p:cNvPr id="352" name="CustomShape 11"/>
            <p:cNvSpPr/>
            <p:nvPr/>
          </p:nvSpPr>
          <p:spPr>
            <a:xfrm>
              <a:off x="5868720" y="2529360"/>
              <a:ext cx="2533680" cy="1266480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53" name="CustomShape 12"/>
            <p:cNvSpPr/>
            <p:nvPr/>
          </p:nvSpPr>
          <p:spPr>
            <a:xfrm>
              <a:off x="5904360" y="2741040"/>
              <a:ext cx="2506320" cy="885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40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en-GB" sz="4000" spc="-1" strike="noStrike">
                <a:latin typeface="Arial"/>
              </a:endParaRPr>
            </a:p>
          </p:txBody>
        </p:sp>
      </p:grpSp>
      <p:grpSp>
        <p:nvGrpSpPr>
          <p:cNvPr id="354" name="Group 13"/>
          <p:cNvGrpSpPr/>
          <p:nvPr/>
        </p:nvGrpSpPr>
        <p:grpSpPr>
          <a:xfrm>
            <a:off x="9097200" y="2172240"/>
            <a:ext cx="2515320" cy="1207080"/>
            <a:chOff x="9097200" y="2172240"/>
            <a:chExt cx="2515320" cy="1207080"/>
          </a:xfrm>
        </p:grpSpPr>
        <p:sp>
          <p:nvSpPr>
            <p:cNvPr id="355" name="CustomShape 14"/>
            <p:cNvSpPr/>
            <p:nvPr/>
          </p:nvSpPr>
          <p:spPr>
            <a:xfrm>
              <a:off x="9119880" y="2172240"/>
              <a:ext cx="2478960" cy="1207080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56" name="CustomShape 15"/>
            <p:cNvSpPr/>
            <p:nvPr/>
          </p:nvSpPr>
          <p:spPr>
            <a:xfrm>
              <a:off x="9097200" y="2430000"/>
              <a:ext cx="2515320" cy="751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Calibri"/>
                </a:rPr>
                <a:t>0</a:t>
              </a:r>
              <a:endParaRPr b="0" lang="en-GB" sz="3200" spc="-1" strike="noStrike">
                <a:latin typeface="Arial"/>
              </a:endParaRPr>
            </a:p>
          </p:txBody>
        </p:sp>
      </p:grpSp>
      <p:sp>
        <p:nvSpPr>
          <p:cNvPr id="357" name="CustomShape 16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CAE0D4A-6A5A-4CD3-9E61-6F6EEEE6193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151560" y="1080000"/>
            <a:ext cx="11807640" cy="5185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 startAt="2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Колко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пъти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ще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се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изпише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"SoftUni"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конзолата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след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br/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изпълнението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следния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код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619560" y="3132360"/>
            <a:ext cx="3880440" cy="334764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 = 0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while i == 0: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print("SoftUni")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if i == 1: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break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361" name="Group 4"/>
          <p:cNvGrpSpPr/>
          <p:nvPr/>
        </p:nvGrpSpPr>
        <p:grpSpPr>
          <a:xfrm>
            <a:off x="8553960" y="4106880"/>
            <a:ext cx="3458160" cy="1920960"/>
            <a:chOff x="8553960" y="4106880"/>
            <a:chExt cx="3458160" cy="1920960"/>
          </a:xfrm>
        </p:grpSpPr>
        <p:sp>
          <p:nvSpPr>
            <p:cNvPr id="362" name="CustomShape 5"/>
            <p:cNvSpPr/>
            <p:nvPr/>
          </p:nvSpPr>
          <p:spPr>
            <a:xfrm>
              <a:off x="9153720" y="4106880"/>
              <a:ext cx="2815920" cy="1920960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63" name="CustomShape 6"/>
            <p:cNvSpPr/>
            <p:nvPr/>
          </p:nvSpPr>
          <p:spPr>
            <a:xfrm>
              <a:off x="8553960" y="4707720"/>
              <a:ext cx="3458160" cy="765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marL="457200" algn="ctr">
                <a:lnSpc>
                  <a:spcPct val="10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100000</a:t>
              </a:r>
              <a:endParaRPr b="0" lang="en-GB" sz="3600" spc="-1" strike="noStrike">
                <a:latin typeface="Arial"/>
              </a:endParaRPr>
            </a:p>
          </p:txBody>
        </p:sp>
      </p:grpSp>
      <p:grpSp>
        <p:nvGrpSpPr>
          <p:cNvPr id="364" name="Group 7"/>
          <p:cNvGrpSpPr/>
          <p:nvPr/>
        </p:nvGrpSpPr>
        <p:grpSpPr>
          <a:xfrm>
            <a:off x="5927400" y="2750400"/>
            <a:ext cx="2771280" cy="1104120"/>
            <a:chOff x="5927400" y="2750400"/>
            <a:chExt cx="2771280" cy="1104120"/>
          </a:xfrm>
        </p:grpSpPr>
        <p:sp>
          <p:nvSpPr>
            <p:cNvPr id="365" name="CustomShape 8"/>
            <p:cNvSpPr/>
            <p:nvPr/>
          </p:nvSpPr>
          <p:spPr>
            <a:xfrm>
              <a:off x="5927400" y="2750400"/>
              <a:ext cx="2771280" cy="1104120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66" name="CustomShape 9"/>
            <p:cNvSpPr/>
            <p:nvPr/>
          </p:nvSpPr>
          <p:spPr>
            <a:xfrm>
              <a:off x="5956920" y="2955240"/>
              <a:ext cx="2741400" cy="819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3600" spc="-1" strike="noStrike">
                  <a:solidFill>
                    <a:srgbClr val="ffffff"/>
                  </a:solidFill>
                  <a:latin typeface="Calibri"/>
                </a:rPr>
                <a:t>0</a:t>
              </a:r>
              <a:endParaRPr b="0" lang="en-GB" sz="3600" spc="-1" strike="noStrike">
                <a:latin typeface="Arial"/>
              </a:endParaRPr>
            </a:p>
          </p:txBody>
        </p:sp>
      </p:grpSp>
      <p:grpSp>
        <p:nvGrpSpPr>
          <p:cNvPr id="367" name="Group 10"/>
          <p:cNvGrpSpPr/>
          <p:nvPr/>
        </p:nvGrpSpPr>
        <p:grpSpPr>
          <a:xfrm>
            <a:off x="9097200" y="2223000"/>
            <a:ext cx="2811960" cy="1179720"/>
            <a:chOff x="9097200" y="2223000"/>
            <a:chExt cx="2811960" cy="1179720"/>
          </a:xfrm>
        </p:grpSpPr>
        <p:sp>
          <p:nvSpPr>
            <p:cNvPr id="368" name="CustomShape 11"/>
            <p:cNvSpPr/>
            <p:nvPr/>
          </p:nvSpPr>
          <p:spPr>
            <a:xfrm>
              <a:off x="9116640" y="2223000"/>
              <a:ext cx="2771280" cy="1179720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69" name="CustomShape 12"/>
            <p:cNvSpPr/>
            <p:nvPr/>
          </p:nvSpPr>
          <p:spPr>
            <a:xfrm>
              <a:off x="9097200" y="2476800"/>
              <a:ext cx="2811960" cy="751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GB" sz="3200" spc="-1" strike="noStrike">
                <a:latin typeface="Arial"/>
              </a:endParaRPr>
            </a:p>
          </p:txBody>
        </p:sp>
      </p:grpSp>
      <p:grpSp>
        <p:nvGrpSpPr>
          <p:cNvPr id="370" name="Group 13"/>
          <p:cNvGrpSpPr/>
          <p:nvPr/>
        </p:nvGrpSpPr>
        <p:grpSpPr>
          <a:xfrm>
            <a:off x="5705640" y="4595760"/>
            <a:ext cx="2721600" cy="1782000"/>
            <a:chOff x="5705640" y="4595760"/>
            <a:chExt cx="2721600" cy="1782000"/>
          </a:xfrm>
        </p:grpSpPr>
        <p:sp>
          <p:nvSpPr>
            <p:cNvPr id="371" name="CustomShape 14"/>
            <p:cNvSpPr/>
            <p:nvPr/>
          </p:nvSpPr>
          <p:spPr>
            <a:xfrm>
              <a:off x="5705640" y="4595760"/>
              <a:ext cx="2721600" cy="131832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rgbClr val="60bfb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15"/>
            <p:cNvSpPr/>
            <p:nvPr/>
          </p:nvSpPr>
          <p:spPr>
            <a:xfrm>
              <a:off x="5923800" y="4655520"/>
              <a:ext cx="2285640" cy="1722240"/>
            </a:xfrm>
            <a:prstGeom prst="rect">
              <a:avLst/>
            </a:prstGeom>
            <a:solidFill>
              <a:srgbClr val="60bfb7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bg-BG" sz="3000" spc="-1" strike="noStrike">
                  <a:solidFill>
                    <a:srgbClr val="ffffff"/>
                  </a:solidFill>
                  <a:latin typeface="Calibri"/>
                </a:rPr>
                <a:t>Безброй много пъти</a:t>
              </a:r>
              <a:endParaRPr b="0" lang="en-GB" sz="3000" spc="-1" strike="noStrike">
                <a:latin typeface="Arial"/>
              </a:endParaRPr>
            </a:p>
          </p:txBody>
        </p:sp>
      </p:grpSp>
      <p:sp>
        <p:nvSpPr>
          <p:cNvPr id="373" name="CustomShape 16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5E76C26-B64B-478A-91AD-F8A6E583C18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184320" y="1190160"/>
            <a:ext cx="11807640" cy="5185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3.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Какъв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ще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е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резултатът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от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изпълнението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следния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код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240120" y="2340000"/>
            <a:ext cx="4439880" cy="324000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 = 0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while i &lt;= 6: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 += 1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if i % 2 == 0: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print(i, end="")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377" name="Group 4"/>
          <p:cNvGrpSpPr/>
          <p:nvPr/>
        </p:nvGrpSpPr>
        <p:grpSpPr>
          <a:xfrm>
            <a:off x="5789520" y="3873240"/>
            <a:ext cx="3020400" cy="1842120"/>
            <a:chOff x="5789520" y="3873240"/>
            <a:chExt cx="3020400" cy="1842120"/>
          </a:xfrm>
        </p:grpSpPr>
        <p:sp>
          <p:nvSpPr>
            <p:cNvPr id="378" name="CustomShape 5"/>
            <p:cNvSpPr/>
            <p:nvPr/>
          </p:nvSpPr>
          <p:spPr>
            <a:xfrm>
              <a:off x="6377040" y="3873240"/>
              <a:ext cx="2432880" cy="1842120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79" name="CustomShape 6"/>
            <p:cNvSpPr/>
            <p:nvPr/>
          </p:nvSpPr>
          <p:spPr>
            <a:xfrm>
              <a:off x="5789520" y="4456080"/>
              <a:ext cx="2988000" cy="703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marL="457200" algn="ctr"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Calibri"/>
                </a:rPr>
                <a:t>246</a:t>
              </a:r>
              <a:endParaRPr b="0" lang="en-GB" sz="3200" spc="-1" strike="noStrike">
                <a:latin typeface="Arial"/>
              </a:endParaRPr>
            </a:p>
          </p:txBody>
        </p:sp>
      </p:grpSp>
      <p:grpSp>
        <p:nvGrpSpPr>
          <p:cNvPr id="380" name="Group 7"/>
          <p:cNvGrpSpPr/>
          <p:nvPr/>
        </p:nvGrpSpPr>
        <p:grpSpPr>
          <a:xfrm>
            <a:off x="8992080" y="2928240"/>
            <a:ext cx="2771280" cy="1104120"/>
            <a:chOff x="8992080" y="2928240"/>
            <a:chExt cx="2771280" cy="1104120"/>
          </a:xfrm>
        </p:grpSpPr>
        <p:sp>
          <p:nvSpPr>
            <p:cNvPr id="381" name="CustomShape 8"/>
            <p:cNvSpPr/>
            <p:nvPr/>
          </p:nvSpPr>
          <p:spPr>
            <a:xfrm>
              <a:off x="8992080" y="2928240"/>
              <a:ext cx="2771280" cy="1104120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82" name="CustomShape 9"/>
            <p:cNvSpPr/>
            <p:nvPr/>
          </p:nvSpPr>
          <p:spPr>
            <a:xfrm>
              <a:off x="9002520" y="3049920"/>
              <a:ext cx="2741400" cy="885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4000" spc="-1" strike="noStrike">
                  <a:solidFill>
                    <a:srgbClr val="ffffff"/>
                  </a:solidFill>
                  <a:latin typeface="Calibri"/>
                </a:rPr>
                <a:t>24</a:t>
              </a:r>
              <a:endParaRPr b="0" lang="en-GB" sz="4000" spc="-1" strike="noStrike">
                <a:latin typeface="Arial"/>
              </a:endParaRPr>
            </a:p>
          </p:txBody>
        </p:sp>
      </p:grpSp>
      <p:grpSp>
        <p:nvGrpSpPr>
          <p:cNvPr id="383" name="Group 10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384" name="Group 11"/>
          <p:cNvGrpSpPr/>
          <p:nvPr/>
        </p:nvGrpSpPr>
        <p:grpSpPr>
          <a:xfrm>
            <a:off x="6088320" y="2161800"/>
            <a:ext cx="2721600" cy="1318320"/>
            <a:chOff x="6088320" y="2161800"/>
            <a:chExt cx="2721600" cy="1318320"/>
          </a:xfrm>
        </p:grpSpPr>
        <p:sp>
          <p:nvSpPr>
            <p:cNvPr id="385" name="CustomShape 12"/>
            <p:cNvSpPr/>
            <p:nvPr/>
          </p:nvSpPr>
          <p:spPr>
            <a:xfrm>
              <a:off x="6088320" y="2161800"/>
              <a:ext cx="2721600" cy="131832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rgbClr val="60bfb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86" name="CustomShape 13"/>
            <p:cNvSpPr/>
            <p:nvPr/>
          </p:nvSpPr>
          <p:spPr>
            <a:xfrm>
              <a:off x="6382800" y="2400120"/>
              <a:ext cx="2077920" cy="819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3600" spc="-1" strike="noStrike">
                  <a:solidFill>
                    <a:srgbClr val="ffffff"/>
                  </a:solidFill>
                  <a:latin typeface="Calibri"/>
                </a:rPr>
                <a:t>024</a:t>
              </a:r>
              <a:endParaRPr b="0" lang="en-GB" sz="3600" spc="-1" strike="noStrike">
                <a:latin typeface="Arial"/>
              </a:endParaRPr>
            </a:p>
          </p:txBody>
        </p:sp>
      </p:grpSp>
      <p:sp>
        <p:nvSpPr>
          <p:cNvPr id="387" name="CustomShape 1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58D0FE2-DE7F-4A21-B46A-4F063300D38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184320" y="1190160"/>
            <a:ext cx="11807640" cy="5185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4.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Какъв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ще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е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резултатът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от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изпълнението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следния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код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432000" y="2340000"/>
            <a:ext cx="2988000" cy="39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 = 0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while i &lt; 5: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i == 0: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print(i)    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break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 += 1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391" name="Group 4"/>
          <p:cNvGrpSpPr/>
          <p:nvPr/>
        </p:nvGrpSpPr>
        <p:grpSpPr>
          <a:xfrm>
            <a:off x="5340240" y="4374000"/>
            <a:ext cx="3020400" cy="1842120"/>
            <a:chOff x="5340240" y="4374000"/>
            <a:chExt cx="3020400" cy="1842120"/>
          </a:xfrm>
        </p:grpSpPr>
        <p:sp>
          <p:nvSpPr>
            <p:cNvPr id="392" name="CustomShape 5"/>
            <p:cNvSpPr/>
            <p:nvPr/>
          </p:nvSpPr>
          <p:spPr>
            <a:xfrm>
              <a:off x="5927760" y="4374000"/>
              <a:ext cx="2432880" cy="1842120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93" name="CustomShape 6"/>
            <p:cNvSpPr/>
            <p:nvPr/>
          </p:nvSpPr>
          <p:spPr>
            <a:xfrm>
              <a:off x="5340240" y="4957200"/>
              <a:ext cx="2988000" cy="703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marL="457200" algn="ctr"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Calibri"/>
                </a:rPr>
                <a:t>0</a:t>
              </a:r>
              <a:endParaRPr b="0" lang="en-GB" sz="3200" spc="-1" strike="noStrike">
                <a:latin typeface="Arial"/>
              </a:endParaRPr>
            </a:p>
          </p:txBody>
        </p:sp>
      </p:grpSp>
      <p:grpSp>
        <p:nvGrpSpPr>
          <p:cNvPr id="394" name="Group 7"/>
          <p:cNvGrpSpPr/>
          <p:nvPr/>
        </p:nvGrpSpPr>
        <p:grpSpPr>
          <a:xfrm>
            <a:off x="8981280" y="2361600"/>
            <a:ext cx="2771280" cy="1104120"/>
            <a:chOff x="8981280" y="2361600"/>
            <a:chExt cx="2771280" cy="1104120"/>
          </a:xfrm>
        </p:grpSpPr>
        <p:sp>
          <p:nvSpPr>
            <p:cNvPr id="395" name="CustomShape 8"/>
            <p:cNvSpPr/>
            <p:nvPr/>
          </p:nvSpPr>
          <p:spPr>
            <a:xfrm>
              <a:off x="8981280" y="2361600"/>
              <a:ext cx="2771280" cy="1104120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96" name="CustomShape 9"/>
            <p:cNvSpPr/>
            <p:nvPr/>
          </p:nvSpPr>
          <p:spPr>
            <a:xfrm>
              <a:off x="8991720" y="2483280"/>
              <a:ext cx="2741400" cy="885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4000" spc="-1" strike="noStrike">
                  <a:solidFill>
                    <a:srgbClr val="ffffff"/>
                  </a:solidFill>
                  <a:latin typeface="Calibri"/>
                </a:rPr>
                <a:t>Error</a:t>
              </a:r>
              <a:endParaRPr b="0" lang="en-GB" sz="4000" spc="-1" strike="noStrike">
                <a:latin typeface="Arial"/>
              </a:endParaRPr>
            </a:p>
          </p:txBody>
        </p:sp>
      </p:grpSp>
      <p:grpSp>
        <p:nvGrpSpPr>
          <p:cNvPr id="397" name="Group 10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398" name="Group 11"/>
          <p:cNvGrpSpPr/>
          <p:nvPr/>
        </p:nvGrpSpPr>
        <p:grpSpPr>
          <a:xfrm>
            <a:off x="5645880" y="2161800"/>
            <a:ext cx="2721600" cy="1318320"/>
            <a:chOff x="5645880" y="2161800"/>
            <a:chExt cx="2721600" cy="1318320"/>
          </a:xfrm>
        </p:grpSpPr>
        <p:sp>
          <p:nvSpPr>
            <p:cNvPr id="399" name="CustomShape 12"/>
            <p:cNvSpPr/>
            <p:nvPr/>
          </p:nvSpPr>
          <p:spPr>
            <a:xfrm>
              <a:off x="5645880" y="2161800"/>
              <a:ext cx="2721600" cy="131832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rgbClr val="60bfb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00" name="CustomShape 13"/>
            <p:cNvSpPr/>
            <p:nvPr/>
          </p:nvSpPr>
          <p:spPr>
            <a:xfrm>
              <a:off x="5940360" y="2400120"/>
              <a:ext cx="2077920" cy="819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36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n-GB" sz="3600" spc="-1" strike="noStrike">
                <a:latin typeface="Arial"/>
              </a:endParaRPr>
            </a:p>
          </p:txBody>
        </p:sp>
      </p:grpSp>
      <p:sp>
        <p:nvSpPr>
          <p:cNvPr id="401" name="CustomShape 1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2ED7287-1029-41B8-93D4-290DC68234F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bg-BG" sz="5400" spc="-1" strike="noStrike">
                <a:solidFill>
                  <a:srgbClr val="234465"/>
                </a:solidFill>
                <a:latin typeface="Calibri"/>
              </a:rPr>
              <a:t>Вложени цикли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03" name="Group 2"/>
          <p:cNvGrpSpPr/>
          <p:nvPr/>
        </p:nvGrpSpPr>
        <p:grpSpPr>
          <a:xfrm>
            <a:off x="4866840" y="1161000"/>
            <a:ext cx="2457720" cy="2880000"/>
            <a:chOff x="4866840" y="1161000"/>
            <a:chExt cx="2457720" cy="2880000"/>
          </a:xfrm>
        </p:grpSpPr>
        <p:pic>
          <p:nvPicPr>
            <p:cNvPr id="404" name="Picture 3" descr=""/>
            <p:cNvPicPr/>
            <p:nvPr/>
          </p:nvPicPr>
          <p:blipFill>
            <a:blip r:embed="rId1"/>
            <a:stretch/>
          </p:blipFill>
          <p:spPr>
            <a:xfrm>
              <a:off x="4866840" y="1161000"/>
              <a:ext cx="2457720" cy="288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5" name="Picture 10" descr=""/>
            <p:cNvPicPr/>
            <p:nvPr/>
          </p:nvPicPr>
          <p:blipFill>
            <a:blip r:embed="rId2"/>
            <a:stretch/>
          </p:blipFill>
          <p:spPr>
            <a:xfrm>
              <a:off x="5266440" y="1521000"/>
              <a:ext cx="1170000" cy="11847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Пример – часовник (1)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07" name="Group 2"/>
          <p:cNvGrpSpPr/>
          <p:nvPr/>
        </p:nvGrpSpPr>
        <p:grpSpPr>
          <a:xfrm>
            <a:off x="4003920" y="2806560"/>
            <a:ext cx="4184280" cy="1798200"/>
            <a:chOff x="4003920" y="2806560"/>
            <a:chExt cx="4184280" cy="1798200"/>
          </a:xfrm>
        </p:grpSpPr>
        <p:grpSp>
          <p:nvGrpSpPr>
            <p:cNvPr id="408" name="Group 3"/>
            <p:cNvGrpSpPr/>
            <p:nvPr/>
          </p:nvGrpSpPr>
          <p:grpSpPr>
            <a:xfrm>
              <a:off x="5611680" y="3453120"/>
              <a:ext cx="239760" cy="690480"/>
              <a:chOff x="5611680" y="3453120"/>
              <a:chExt cx="239760" cy="690480"/>
            </a:xfrm>
          </p:grpSpPr>
          <p:sp>
            <p:nvSpPr>
              <p:cNvPr id="409" name="CustomShape 4"/>
              <p:cNvSpPr/>
              <p:nvPr/>
            </p:nvSpPr>
            <p:spPr>
              <a:xfrm>
                <a:off x="5611680" y="3453120"/>
                <a:ext cx="239760" cy="239400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CustomShape 5"/>
              <p:cNvSpPr/>
              <p:nvPr/>
            </p:nvSpPr>
            <p:spPr>
              <a:xfrm>
                <a:off x="5611680" y="3904200"/>
                <a:ext cx="239760" cy="239400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11" name="Group 6"/>
            <p:cNvGrpSpPr/>
            <p:nvPr/>
          </p:nvGrpSpPr>
          <p:grpSpPr>
            <a:xfrm>
              <a:off x="5999400" y="2812320"/>
              <a:ext cx="1011240" cy="1792440"/>
              <a:chOff x="5999400" y="2812320"/>
              <a:chExt cx="1011240" cy="1792440"/>
            </a:xfrm>
          </p:grpSpPr>
          <p:grpSp>
            <p:nvGrpSpPr>
              <p:cNvPr id="412" name="Group 7"/>
              <p:cNvGrpSpPr/>
              <p:nvPr/>
            </p:nvGrpSpPr>
            <p:grpSpPr>
              <a:xfrm>
                <a:off x="6166080" y="2812320"/>
                <a:ext cx="685440" cy="1792440"/>
                <a:chOff x="6166080" y="2812320"/>
                <a:chExt cx="685440" cy="1792440"/>
              </a:xfrm>
            </p:grpSpPr>
            <p:sp>
              <p:nvSpPr>
                <p:cNvPr id="413" name="CustomShape 8"/>
                <p:cNvSpPr/>
                <p:nvPr/>
              </p:nvSpPr>
              <p:spPr>
                <a:xfrm>
                  <a:off x="6166080" y="4362120"/>
                  <a:ext cx="685440" cy="242640"/>
                </a:xfrm>
                <a:prstGeom prst="flowChartPreparation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4" name="CustomShape 9"/>
                <p:cNvSpPr/>
                <p:nvPr/>
              </p:nvSpPr>
              <p:spPr>
                <a:xfrm>
                  <a:off x="6166080" y="3581640"/>
                  <a:ext cx="685440" cy="242640"/>
                </a:xfrm>
                <a:prstGeom prst="flowChartPreparation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5" name="CustomShape 10"/>
                <p:cNvSpPr/>
                <p:nvPr/>
              </p:nvSpPr>
              <p:spPr>
                <a:xfrm>
                  <a:off x="6166080" y="2812320"/>
                  <a:ext cx="685440" cy="242640"/>
                </a:xfrm>
                <a:prstGeom prst="flowChartPreparation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16" name="CustomShape 11"/>
              <p:cNvSpPr/>
              <p:nvPr/>
            </p:nvSpPr>
            <p:spPr>
              <a:xfrm rot="5400000">
                <a:off x="6543720" y="3973320"/>
                <a:ext cx="694080" cy="239760"/>
              </a:xfrm>
              <a:prstGeom prst="flowChartPreparation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CustomShape 12"/>
              <p:cNvSpPr/>
              <p:nvPr/>
            </p:nvSpPr>
            <p:spPr>
              <a:xfrm rot="5400000">
                <a:off x="5772240" y="3198600"/>
                <a:ext cx="694080" cy="239760"/>
              </a:xfrm>
              <a:prstGeom prst="flowChartPreparation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18" name="Group 13"/>
            <p:cNvGrpSpPr/>
            <p:nvPr/>
          </p:nvGrpSpPr>
          <p:grpSpPr>
            <a:xfrm>
              <a:off x="4402080" y="2812320"/>
              <a:ext cx="1010880" cy="1792440"/>
              <a:chOff x="4402080" y="2812320"/>
              <a:chExt cx="1010880" cy="1792440"/>
            </a:xfrm>
          </p:grpSpPr>
          <p:grpSp>
            <p:nvGrpSpPr>
              <p:cNvPr id="419" name="Group 14"/>
              <p:cNvGrpSpPr/>
              <p:nvPr/>
            </p:nvGrpSpPr>
            <p:grpSpPr>
              <a:xfrm>
                <a:off x="4413960" y="2812320"/>
                <a:ext cx="999000" cy="1792440"/>
                <a:chOff x="4413960" y="2812320"/>
                <a:chExt cx="999000" cy="1792440"/>
              </a:xfrm>
            </p:grpSpPr>
            <p:sp>
              <p:nvSpPr>
                <p:cNvPr id="420" name="CustomShape 15"/>
                <p:cNvSpPr/>
                <p:nvPr/>
              </p:nvSpPr>
              <p:spPr>
                <a:xfrm>
                  <a:off x="4568400" y="4362120"/>
                  <a:ext cx="685440" cy="242640"/>
                </a:xfrm>
                <a:prstGeom prst="flowChartPreparation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1" name="CustomShape 16"/>
                <p:cNvSpPr/>
                <p:nvPr/>
              </p:nvSpPr>
              <p:spPr>
                <a:xfrm rot="16200000">
                  <a:off x="4186800" y="3973680"/>
                  <a:ext cx="694080" cy="239760"/>
                </a:xfrm>
                <a:prstGeom prst="flowChartPreparation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2" name="CustomShape 17"/>
                <p:cNvSpPr/>
                <p:nvPr/>
              </p:nvSpPr>
              <p:spPr>
                <a:xfrm rot="5400000">
                  <a:off x="4946040" y="3198600"/>
                  <a:ext cx="694080" cy="239760"/>
                </a:xfrm>
                <a:prstGeom prst="flowChartPreparation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3" name="CustomShape 18"/>
                <p:cNvSpPr/>
                <p:nvPr/>
              </p:nvSpPr>
              <p:spPr>
                <a:xfrm>
                  <a:off x="4568400" y="3581640"/>
                  <a:ext cx="685440" cy="242640"/>
                </a:xfrm>
                <a:prstGeom prst="flowChartPreparation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4" name="CustomShape 19"/>
                <p:cNvSpPr/>
                <p:nvPr/>
              </p:nvSpPr>
              <p:spPr>
                <a:xfrm>
                  <a:off x="4568400" y="2812320"/>
                  <a:ext cx="685440" cy="242640"/>
                </a:xfrm>
                <a:prstGeom prst="flowChartPreparation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25" name="CustomShape 20"/>
              <p:cNvSpPr/>
              <p:nvPr/>
            </p:nvSpPr>
            <p:spPr>
              <a:xfrm rot="5400000">
                <a:off x="4946040" y="3973320"/>
                <a:ext cx="694080" cy="239760"/>
              </a:xfrm>
              <a:prstGeom prst="flowChartPreparation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CustomShape 21"/>
              <p:cNvSpPr/>
              <p:nvPr/>
            </p:nvSpPr>
            <p:spPr>
              <a:xfrm rot="5400000">
                <a:off x="4174920" y="3198600"/>
                <a:ext cx="694080" cy="239760"/>
              </a:xfrm>
              <a:prstGeom prst="flowChartPreparation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27" name="Group 22"/>
            <p:cNvGrpSpPr/>
            <p:nvPr/>
          </p:nvGrpSpPr>
          <p:grpSpPr>
            <a:xfrm>
              <a:off x="4003920" y="2945520"/>
              <a:ext cx="239760" cy="1468800"/>
              <a:chOff x="4003920" y="2945520"/>
              <a:chExt cx="239760" cy="1468800"/>
            </a:xfrm>
          </p:grpSpPr>
          <p:sp>
            <p:nvSpPr>
              <p:cNvPr id="428" name="CustomShape 23"/>
              <p:cNvSpPr/>
              <p:nvPr/>
            </p:nvSpPr>
            <p:spPr>
              <a:xfrm rot="5400000">
                <a:off x="3776760" y="3172680"/>
                <a:ext cx="694080" cy="239760"/>
              </a:xfrm>
              <a:prstGeom prst="flowChartPreparation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CustomShape 24"/>
              <p:cNvSpPr/>
              <p:nvPr/>
            </p:nvSpPr>
            <p:spPr>
              <a:xfrm rot="5400000">
                <a:off x="3776760" y="3947400"/>
                <a:ext cx="694080" cy="239760"/>
              </a:xfrm>
              <a:prstGeom prst="flowChartPreparation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30" name="Group 25"/>
            <p:cNvGrpSpPr/>
            <p:nvPr/>
          </p:nvGrpSpPr>
          <p:grpSpPr>
            <a:xfrm>
              <a:off x="7344000" y="2806560"/>
              <a:ext cx="844200" cy="1627920"/>
              <a:chOff x="7344000" y="2806560"/>
              <a:chExt cx="844200" cy="1627920"/>
            </a:xfrm>
          </p:grpSpPr>
          <p:grpSp>
            <p:nvGrpSpPr>
              <p:cNvPr id="431" name="Group 26"/>
              <p:cNvGrpSpPr/>
              <p:nvPr/>
            </p:nvGrpSpPr>
            <p:grpSpPr>
              <a:xfrm>
                <a:off x="7344000" y="2806560"/>
                <a:ext cx="844200" cy="853200"/>
                <a:chOff x="7344000" y="2806560"/>
                <a:chExt cx="844200" cy="853200"/>
              </a:xfrm>
            </p:grpSpPr>
            <p:sp>
              <p:nvSpPr>
                <p:cNvPr id="432" name="CustomShape 27"/>
                <p:cNvSpPr/>
                <p:nvPr/>
              </p:nvSpPr>
              <p:spPr>
                <a:xfrm rot="5400000">
                  <a:off x="7721280" y="3192840"/>
                  <a:ext cx="694080" cy="239760"/>
                </a:xfrm>
                <a:prstGeom prst="flowChartPreparation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3" name="CustomShape 28"/>
                <p:cNvSpPr/>
                <p:nvPr/>
              </p:nvSpPr>
              <p:spPr>
                <a:xfrm>
                  <a:off x="7344000" y="2806560"/>
                  <a:ext cx="685440" cy="242640"/>
                </a:xfrm>
                <a:prstGeom prst="flowChartPreparation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34" name="CustomShape 29"/>
              <p:cNvSpPr/>
              <p:nvPr/>
            </p:nvSpPr>
            <p:spPr>
              <a:xfrm rot="5400000">
                <a:off x="7721280" y="3967560"/>
                <a:ext cx="694080" cy="239760"/>
              </a:xfrm>
              <a:prstGeom prst="flowChartPreparation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435" name="Group 30"/>
          <p:cNvGrpSpPr/>
          <p:nvPr/>
        </p:nvGrpSpPr>
        <p:grpSpPr>
          <a:xfrm>
            <a:off x="7183440" y="2806920"/>
            <a:ext cx="1010880" cy="1792800"/>
            <a:chOff x="7183440" y="2806920"/>
            <a:chExt cx="1010880" cy="1792800"/>
          </a:xfrm>
        </p:grpSpPr>
        <p:grpSp>
          <p:nvGrpSpPr>
            <p:cNvPr id="436" name="Group 31"/>
            <p:cNvGrpSpPr/>
            <p:nvPr/>
          </p:nvGrpSpPr>
          <p:grpSpPr>
            <a:xfrm>
              <a:off x="7195320" y="2806920"/>
              <a:ext cx="999000" cy="1792800"/>
              <a:chOff x="7195320" y="2806920"/>
              <a:chExt cx="999000" cy="1792800"/>
            </a:xfrm>
          </p:grpSpPr>
          <p:sp>
            <p:nvSpPr>
              <p:cNvPr id="437" name="CustomShape 32"/>
              <p:cNvSpPr/>
              <p:nvPr/>
            </p:nvSpPr>
            <p:spPr>
              <a:xfrm>
                <a:off x="7349760" y="4357080"/>
                <a:ext cx="685440" cy="242640"/>
              </a:xfrm>
              <a:prstGeom prst="flowChartPreparation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8" name="CustomShape 33"/>
              <p:cNvSpPr/>
              <p:nvPr/>
            </p:nvSpPr>
            <p:spPr>
              <a:xfrm rot="16200000">
                <a:off x="6968160" y="3968280"/>
                <a:ext cx="694080" cy="239760"/>
              </a:xfrm>
              <a:prstGeom prst="flowChartPreparation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CustomShape 34"/>
              <p:cNvSpPr/>
              <p:nvPr/>
            </p:nvSpPr>
            <p:spPr>
              <a:xfrm rot="5400000">
                <a:off x="7727400" y="3193200"/>
                <a:ext cx="694080" cy="239760"/>
              </a:xfrm>
              <a:prstGeom prst="flowChartPreparation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" name="CustomShape 35"/>
              <p:cNvSpPr/>
              <p:nvPr/>
            </p:nvSpPr>
            <p:spPr>
              <a:xfrm>
                <a:off x="7349760" y="3576240"/>
                <a:ext cx="685440" cy="242640"/>
              </a:xfrm>
              <a:prstGeom prst="flowChartPreparation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CustomShape 36"/>
              <p:cNvSpPr/>
              <p:nvPr/>
            </p:nvSpPr>
            <p:spPr>
              <a:xfrm>
                <a:off x="7349760" y="2806920"/>
                <a:ext cx="685440" cy="242640"/>
              </a:xfrm>
              <a:prstGeom prst="flowChartPreparation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42" name="CustomShape 37"/>
            <p:cNvSpPr/>
            <p:nvPr/>
          </p:nvSpPr>
          <p:spPr>
            <a:xfrm rot="5400000">
              <a:off x="7727400" y="3968280"/>
              <a:ext cx="694080" cy="239760"/>
            </a:xfrm>
            <a:prstGeom prst="flowChartPreparation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43" name="CustomShape 38"/>
            <p:cNvSpPr/>
            <p:nvPr/>
          </p:nvSpPr>
          <p:spPr>
            <a:xfrm rot="5400000">
              <a:off x="6956280" y="3193200"/>
              <a:ext cx="694080" cy="239760"/>
            </a:xfrm>
            <a:prstGeom prst="flowChartPreparation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4" name="CustomShape 39"/>
          <p:cNvSpPr/>
          <p:nvPr/>
        </p:nvSpPr>
        <p:spPr>
          <a:xfrm rot="16200000">
            <a:off x="6939360" y="3927600"/>
            <a:ext cx="799560" cy="3481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45" name="CustomShape 40"/>
          <p:cNvSpPr/>
          <p:nvPr/>
        </p:nvSpPr>
        <p:spPr>
          <a:xfrm rot="16200000">
            <a:off x="4121640" y="3928320"/>
            <a:ext cx="799560" cy="3481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46" name="CustomShape 41"/>
          <p:cNvSpPr/>
          <p:nvPr/>
        </p:nvSpPr>
        <p:spPr>
          <a:xfrm rot="16200000">
            <a:off x="6964560" y="3967920"/>
            <a:ext cx="694080" cy="239760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47" name="CustomShape 42"/>
          <p:cNvSpPr/>
          <p:nvPr/>
        </p:nvSpPr>
        <p:spPr>
          <a:xfrm rot="16200000">
            <a:off x="5780880" y="3981600"/>
            <a:ext cx="694080" cy="239760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48" name="CustomShape 43"/>
          <p:cNvSpPr/>
          <p:nvPr/>
        </p:nvSpPr>
        <p:spPr>
          <a:xfrm rot="16200000">
            <a:off x="6539400" y="3189600"/>
            <a:ext cx="694080" cy="239760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49" name="CustomShape 44"/>
          <p:cNvSpPr/>
          <p:nvPr/>
        </p:nvSpPr>
        <p:spPr>
          <a:xfrm>
            <a:off x="6148800" y="3576240"/>
            <a:ext cx="714600" cy="24804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0" name="CustomShape 45"/>
          <p:cNvSpPr/>
          <p:nvPr/>
        </p:nvSpPr>
        <p:spPr>
          <a:xfrm>
            <a:off x="7332480" y="3575880"/>
            <a:ext cx="714600" cy="24804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1" name="CustomShape 46"/>
          <p:cNvSpPr/>
          <p:nvPr/>
        </p:nvSpPr>
        <p:spPr>
          <a:xfrm>
            <a:off x="7332480" y="2801160"/>
            <a:ext cx="714600" cy="24804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2" name="CustomShape 47"/>
          <p:cNvSpPr/>
          <p:nvPr/>
        </p:nvSpPr>
        <p:spPr>
          <a:xfrm>
            <a:off x="7336800" y="4349520"/>
            <a:ext cx="714600" cy="24804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3" name="CustomShape 48"/>
          <p:cNvSpPr/>
          <p:nvPr/>
        </p:nvSpPr>
        <p:spPr>
          <a:xfrm rot="5400000">
            <a:off x="6933240" y="3162600"/>
            <a:ext cx="760680" cy="27540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4" name="CustomShape 49"/>
          <p:cNvSpPr/>
          <p:nvPr/>
        </p:nvSpPr>
        <p:spPr>
          <a:xfrm rot="5400000">
            <a:off x="6932880" y="3982320"/>
            <a:ext cx="760680" cy="27540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5" name="CustomShape 50"/>
          <p:cNvSpPr/>
          <p:nvPr/>
        </p:nvSpPr>
        <p:spPr>
          <a:xfrm rot="5400000">
            <a:off x="7025040" y="3967560"/>
            <a:ext cx="694080" cy="239760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6" name="CustomShape 51"/>
          <p:cNvSpPr/>
          <p:nvPr/>
        </p:nvSpPr>
        <p:spPr>
          <a:xfrm rot="16200000">
            <a:off x="7646040" y="3924000"/>
            <a:ext cx="799560" cy="3481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7" name="CustomShape 52"/>
          <p:cNvSpPr/>
          <p:nvPr/>
        </p:nvSpPr>
        <p:spPr>
          <a:xfrm rot="10800000">
            <a:off x="7337520" y="2817000"/>
            <a:ext cx="694080" cy="239760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8" name="CustomShape 53"/>
          <p:cNvSpPr/>
          <p:nvPr/>
        </p:nvSpPr>
        <p:spPr>
          <a:xfrm rot="10800000">
            <a:off x="7408080" y="3570120"/>
            <a:ext cx="630720" cy="239760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59" name="CustomShape 54"/>
          <p:cNvSpPr/>
          <p:nvPr/>
        </p:nvSpPr>
        <p:spPr>
          <a:xfrm rot="10800000">
            <a:off x="7407360" y="4366800"/>
            <a:ext cx="630720" cy="239760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60" name="CustomShape 55"/>
          <p:cNvSpPr/>
          <p:nvPr/>
        </p:nvSpPr>
        <p:spPr>
          <a:xfrm rot="5400000">
            <a:off x="7001640" y="3930120"/>
            <a:ext cx="760680" cy="2887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61" name="CustomShape 56"/>
          <p:cNvSpPr/>
          <p:nvPr/>
        </p:nvSpPr>
        <p:spPr>
          <a:xfrm rot="5400000">
            <a:off x="7720200" y="3981600"/>
            <a:ext cx="694080" cy="239760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62" name="CustomShape 57"/>
          <p:cNvSpPr/>
          <p:nvPr/>
        </p:nvSpPr>
        <p:spPr>
          <a:xfrm>
            <a:off x="177840" y="1338480"/>
            <a:ext cx="3885840" cy="2621520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Часовете се променят когато минутите надвишат 59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63" name="CustomShape 58"/>
          <p:cNvSpPr/>
          <p:nvPr/>
        </p:nvSpPr>
        <p:spPr>
          <a:xfrm>
            <a:off x="8107560" y="1351800"/>
            <a:ext cx="3885840" cy="2968200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Докато минутите се променят часовете остават същите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64" name="TextShape 59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AB50C49-BB81-4A36-9E5C-3648CE20115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7717</TotalTime>
  <Application>LibreOffice/7.0.4.2$Linux_X86_64 LibreOffice_project/00$Build-2</Application>
  <AppVersion>15.0000</AppVersion>
  <Words>1218</Words>
  <Paragraphs>223</Paragraphs>
  <Company>SoftUni – https://softuni.org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computer programming;programming;C#;програмиране;кодиране</cp:category>
  <dcterms:created xsi:type="dcterms:W3CDTF">2018-05-23T13:08:44Z</dcterms:created>
  <dc:creator>Software University</dc:creator>
  <dc:description>© SoftUni – https://softuni.org_x005F_x000d_
© Software University – https://softuni.bg_x005F_x000d_
_x005F_x000d_
Copyrighted document. Unauthorized copy, reproduction or use is not permitted.</dc:description>
  <cp:keywords>Sofware Sofware University SoftUni programming coding software development education training course курс програмиране кодене кодиране СофтУни</cp:keywords>
  <dc:language>en-GB</dc:language>
  <cp:lastModifiedBy/>
  <dcterms:modified xsi:type="dcterms:W3CDTF">2022-03-13T10:34:04Z</dcterms:modified>
  <cp:revision>21</cp:revision>
  <dc:subject>Coding 101 Course</dc:subject>
  <dc:title>Чертане с цикли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Widescreen</vt:lpwstr>
  </property>
  <property fmtid="{D5CDD505-2E9C-101B-9397-08002B2CF9AE}" pid="4" name="Slides">
    <vt:i4>25</vt:i4>
  </property>
</Properties>
</file>