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5" r:id="rId23"/>
    <p:sldId id="274" r:id="rId24"/>
    <p:sldId id="278" r:id="rId25"/>
    <p:sldId id="279" r:id="rId26"/>
    <p:sldId id="281" r:id="rId27"/>
    <p:sldId id="280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2AB5E2"/>
    <a:srgbClr val="2BB0E2"/>
    <a:srgbClr val="2AB2E2"/>
    <a:srgbClr val="2BAFE2"/>
    <a:srgbClr val="52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4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9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D4C4-D9C0-4D75-8C48-314F6784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58E0D-4710-4693-8E77-C0EBC07FF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01D0-8C3B-4EEA-83D4-458B9C8A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9F39-D95B-4A9C-A0DD-13F7336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5034-E6E1-402D-A707-726B029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2A07-121A-4CEB-9C94-9C5BF61C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FD4C-9A90-4D00-AB15-80603997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6F02-BEE9-455C-A1C6-38E69ACC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8AE7-FC10-4220-BB39-728539CA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BF69-9EE2-4180-B675-0D98FDEF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6875-121C-404D-964B-BCF85F5D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7A22D-FD98-4794-AC97-0DF74FDD0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D38A-040D-4683-8C10-2B248770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0B0B-2AB2-47FE-84A1-77607B18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8E70-F84F-40AA-949D-AE8C8AFD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9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72FB-12E4-45D5-BE4A-E511D484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8FE0-3F37-42D7-89AD-25316335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5125F-839E-41D8-861E-00FE1C0A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43E3D-E622-412D-AE0B-D75B35F2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B682-4EE2-4CE5-A117-63BE82B4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EEFB5-5428-4192-93D5-91225E8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3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CF49-3AFE-4768-89F4-E418E0BD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F4E5-7CAD-4A4B-A834-C014E98C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F0367-CCD0-4496-B6A5-B0AD4F98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4D65A-8225-444E-A6F0-3356B507D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45EE5-3B14-49D7-9C97-8FA9FECA6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A0B24-6D00-4578-A64F-349FAEE6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84648-7BC8-4C8B-8320-CCB359AB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7CB82-1AAA-4CCB-AEFE-38BE4FBF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7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6F87-2275-40BB-A62F-E86D455C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6BB8E-86B5-4791-96D8-BD9FC6A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BBAC8-CA90-497C-9DAC-B1873FE3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85AE0-CFB4-47A7-BA8A-FA134B3A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23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2C133-E86A-425A-9FCF-825F242C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8D1C5-330D-404E-AC9E-6FE28036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C17AE-C76F-4348-B409-FF385DA4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3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6200-B0A6-4F01-B1BD-29462F2F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943B-F9CA-4699-BF0A-87C7D3CF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AE31-FCEE-45D4-9436-CC67A1B3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D391-99C7-4F34-9627-2407BE1E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FC77D-130A-4C89-8C15-D5E55EF1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828A3-077D-418A-9264-2323BE5F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4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79F3-541F-4092-95BD-EFF861EE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1F2F4-C4F8-435C-8868-707428782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79584-4A0A-41BE-AAAA-A4381E891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CC72-FD12-4651-B3CF-D8BCCB8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BD14-D103-454F-AFDB-FBAD4EF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6B81-5EDC-417B-A50C-1504C3F9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48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0F6A-2996-4137-ABE5-419051E6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816FC-D881-4BC2-AED3-EAFC0681F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0737-07EE-4279-A68C-4C440F7F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96AE8-D07A-4C0A-9F2B-CD37F42D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76E7-FC6A-4FB4-86A7-1239B8EF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9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88BD-E5D5-4FF0-BC0A-D1128993B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7EC18-A611-4B2F-B366-7503AC843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BBAFC-3CCC-495C-B99A-C3E0C3BB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C2E8-B10B-4A34-8404-DF799BFB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4887-A56B-42BC-9A6D-DAEBC95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61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2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92587-3C90-47A7-9EAA-8549BFD4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255A0-E067-47A3-8C47-93EAC355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73C-21F4-41C9-8B77-2FB3DE89C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CC06-A56F-41CE-A432-5911A839000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F7039-10EF-4D63-AD1F-C6CAF5082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7ABA8-74BB-4BF1-82C4-9CE559160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2742-7046-4200-BFCF-F7EC0A5F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4A75EB-80B4-42D3-B670-7FD4E0B478C3}"/>
              </a:ext>
            </a:extLst>
          </p:cNvPr>
          <p:cNvSpPr/>
          <p:nvPr/>
        </p:nvSpPr>
        <p:spPr>
          <a:xfrm>
            <a:off x="450761" y="283334"/>
            <a:ext cx="6877318" cy="2385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tx1">
                    <a:lumMod val="65000"/>
                    <a:lumOff val="35000"/>
                  </a:schemeClr>
                </a:solidFill>
                <a:latin typeface="Bauhaus 93" panose="04030905020B02020C02" pitchFamily="82" charset="0"/>
              </a:rPr>
              <a:t>post.it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60F07-79ED-4B98-8C8F-0E392962C034}"/>
              </a:ext>
            </a:extLst>
          </p:cNvPr>
          <p:cNvSpPr txBox="1"/>
          <p:nvPr/>
        </p:nvSpPr>
        <p:spPr>
          <a:xfrm>
            <a:off x="3618965" y="2272253"/>
            <a:ext cx="340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cs typeface="Helvetica" panose="020B0604020202020204" pitchFamily="34" charset="0"/>
              </a:rPr>
              <a:t>Content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CAB6F-CC21-4680-BE76-CC1A388A7790}"/>
              </a:ext>
            </a:extLst>
          </p:cNvPr>
          <p:cNvSpPr txBox="1"/>
          <p:nvPr/>
        </p:nvSpPr>
        <p:spPr>
          <a:xfrm>
            <a:off x="3726287" y="3865690"/>
            <a:ext cx="473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Final Year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F934D-E463-4B9C-B4B4-506DA17BD586}"/>
              </a:ext>
            </a:extLst>
          </p:cNvPr>
          <p:cNvSpPr txBox="1"/>
          <p:nvPr/>
        </p:nvSpPr>
        <p:spPr>
          <a:xfrm>
            <a:off x="8955991" y="5005006"/>
            <a:ext cx="2033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Dhruv Saxena</a:t>
            </a: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BCA – III Year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Roll no - A/7412</a:t>
            </a:r>
          </a:p>
        </p:txBody>
      </p:sp>
      <p:pic>
        <p:nvPicPr>
          <p:cNvPr id="1028" name="Picture 4" descr="Image result for CMS">
            <a:extLst>
              <a:ext uri="{FF2B5EF4-FFF2-40B4-BE49-F238E27FC236}">
                <a16:creationId xmlns:a16="http://schemas.microsoft.com/office/drawing/2014/main" id="{3AF8CE29-6E62-4BE0-BDCB-C501D039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22" y="28333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5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C0DB4C-30F5-4735-9FA9-7FB98CF403E4}"/>
              </a:ext>
            </a:extLst>
          </p:cNvPr>
          <p:cNvSpPr/>
          <p:nvPr/>
        </p:nvSpPr>
        <p:spPr>
          <a:xfrm>
            <a:off x="0" y="2670629"/>
            <a:ext cx="12192000" cy="3643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A6631A-3455-4BC6-BD6A-F40376CBF486}"/>
              </a:ext>
            </a:extLst>
          </p:cNvPr>
          <p:cNvSpPr/>
          <p:nvPr/>
        </p:nvSpPr>
        <p:spPr>
          <a:xfrm>
            <a:off x="1" y="1683656"/>
            <a:ext cx="11698514" cy="4775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Configuration</a:t>
            </a:r>
          </a:p>
          <a:p>
            <a:br>
              <a:rPr lang="en-US" dirty="0"/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#1</a:t>
            </a:r>
            <a:r>
              <a:rPr lang="en-US" dirty="0"/>
              <a:t>	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db_host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'] = "localhost";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db_user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'] = "root";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db_pswrd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'] = "";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db_name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'] =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cms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#5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#6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foreach($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as $key =&gt; $value){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#7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  define(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strtoupper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($key),$value);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#8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#9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#10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$connect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mysqli_connect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(DB_HOST,DB_USER,DB_PSWRD,DB_NAME);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#11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#12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if(!$connect) die(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mysqli_error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($connect));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BEDACB-950D-4422-9F6A-2FAE8B60D7E4}"/>
              </a:ext>
            </a:extLst>
          </p:cNvPr>
          <p:cNvSpPr/>
          <p:nvPr/>
        </p:nvSpPr>
        <p:spPr>
          <a:xfrm>
            <a:off x="1074057" y="101600"/>
            <a:ext cx="1004388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Working with database in PHP</a:t>
            </a:r>
            <a:endParaRPr lang="en-US" sz="4400" u="sng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9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A669A-6CBE-484F-BE53-26FDA85C1A9C}"/>
              </a:ext>
            </a:extLst>
          </p:cNvPr>
          <p:cNvSpPr/>
          <p:nvPr/>
        </p:nvSpPr>
        <p:spPr>
          <a:xfrm>
            <a:off x="0" y="1473201"/>
            <a:ext cx="12192000" cy="4217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933BC-D137-420A-88DE-B4E4C191E39B}"/>
              </a:ext>
            </a:extLst>
          </p:cNvPr>
          <p:cNvSpPr/>
          <p:nvPr/>
        </p:nvSpPr>
        <p:spPr>
          <a:xfrm>
            <a:off x="340926" y="123762"/>
            <a:ext cx="3943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Executing</a:t>
            </a: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FD5E1B-C3A6-4A89-8975-0EA894DEC715}"/>
              </a:ext>
            </a:extLst>
          </p:cNvPr>
          <p:cNvSpPr/>
          <p:nvPr/>
        </p:nvSpPr>
        <p:spPr>
          <a:xfrm>
            <a:off x="0" y="1473201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#1</a:t>
            </a:r>
            <a:r>
              <a:rPr lang="en-US" dirty="0"/>
              <a:t>	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function escape($string){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		global $connect;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		return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mysqli_real_escape_string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connect,trim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($string));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#5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#6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function redirect($location){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#7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  header(“Location:$location”);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#8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#9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#10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function query($query){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#11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global $connect;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#12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mysqli_query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connect,$query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#13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34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3B91F0-3441-4127-8CC4-55758C758417}"/>
              </a:ext>
            </a:extLst>
          </p:cNvPr>
          <p:cNvSpPr/>
          <p:nvPr/>
        </p:nvSpPr>
        <p:spPr>
          <a:xfrm>
            <a:off x="0" y="1915886"/>
            <a:ext cx="12192000" cy="3788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A723AA-9442-4EBF-8912-B6041F491C20}"/>
              </a:ext>
            </a:extLst>
          </p:cNvPr>
          <p:cNvSpPr/>
          <p:nvPr/>
        </p:nvSpPr>
        <p:spPr>
          <a:xfrm>
            <a:off x="340926" y="123762"/>
            <a:ext cx="3442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Insertion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938FA-74AC-4BFF-B779-3CD5036D5CDD}"/>
              </a:ext>
            </a:extLst>
          </p:cNvPr>
          <p:cNvSpPr/>
          <p:nvPr/>
        </p:nvSpPr>
        <p:spPr>
          <a:xfrm>
            <a:off x="0" y="1378857"/>
            <a:ext cx="12191999" cy="4325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#1</a:t>
            </a:r>
            <a:r>
              <a:rPr lang="en-US" dirty="0"/>
              <a:t>	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mysqli_prepare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($connect,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"INSERT INTO posts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(post_title,cat_id,post_author,post_img,post_content,post_tag,post_status,post_date)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VALUES(?,?,?,?,?,?,?,now())");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mysqli_stmt_bind_param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sisssss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" ,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$postTitle,$cat_id,$postAuthor,$postImg,$postContent,$postTag,$postStatus);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mysqli_execute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if(!$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){die(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mysqli_error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($connect));}</a:t>
            </a:r>
          </a:p>
        </p:txBody>
      </p:sp>
    </p:spTree>
    <p:extLst>
      <p:ext uri="{BB962C8B-B14F-4D97-AF65-F5344CB8AC3E}">
        <p14:creationId xmlns:p14="http://schemas.microsoft.com/office/powerpoint/2010/main" val="86388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733075-D86F-4A99-B1CB-E2BFF3024F79}"/>
              </a:ext>
            </a:extLst>
          </p:cNvPr>
          <p:cNvSpPr/>
          <p:nvPr/>
        </p:nvSpPr>
        <p:spPr>
          <a:xfrm>
            <a:off x="340926" y="123762"/>
            <a:ext cx="3520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Selection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28DB4-828B-49A5-BFA1-A8BDA518A619}"/>
              </a:ext>
            </a:extLst>
          </p:cNvPr>
          <p:cNvSpPr/>
          <p:nvPr/>
        </p:nvSpPr>
        <p:spPr>
          <a:xfrm>
            <a:off x="1" y="1219199"/>
            <a:ext cx="12191999" cy="4630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#1</a:t>
            </a:r>
            <a:r>
              <a:rPr lang="en-US" dirty="0"/>
              <a:t>	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mysqli_prepare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connect,"SELECT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cat_id,cat_title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FROM category");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mysqli_stmt_execute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mysqli_stmt_bind_result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catID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catTitle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  while(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mysqli_stmt_fetch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	echo "&lt;tr&gt;";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#6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	echo "&lt;td&gt;$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catID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&lt;/td&gt;";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#7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		echo "&lt;td&gt;$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catTitle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&lt;/td&gt;";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#8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38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1A6933-03B4-4CA6-B88F-5728012243F6}"/>
              </a:ext>
            </a:extLst>
          </p:cNvPr>
          <p:cNvSpPr/>
          <p:nvPr/>
        </p:nvSpPr>
        <p:spPr>
          <a:xfrm>
            <a:off x="1074057" y="101600"/>
            <a:ext cx="1004388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What can a user do ?</a:t>
            </a:r>
            <a:endParaRPr lang="en-US" sz="4400" u="sng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5B72E-8F5C-4968-8184-3BCD6C300A36}"/>
              </a:ext>
            </a:extLst>
          </p:cNvPr>
          <p:cNvSpPr/>
          <p:nvPr/>
        </p:nvSpPr>
        <p:spPr>
          <a:xfrm>
            <a:off x="537029" y="1016001"/>
            <a:ext cx="11074400" cy="5500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view all the posts ever posted.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create, update, delete 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manage which post to keep publish(visible to end user),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un-publish(not visible to end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view all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create, update, delete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view all the comments posted on which posts of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manage comments by approving and dis-approving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User(ADMIN) can manage other users(Content-Writers)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can update their profile and privacy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 the administrator user have access to user manage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70" name="Picture 2" descr="Image result for posts">
            <a:extLst>
              <a:ext uri="{FF2B5EF4-FFF2-40B4-BE49-F238E27FC236}">
                <a16:creationId xmlns:a16="http://schemas.microsoft.com/office/drawing/2014/main" id="{95AF0879-5119-47AC-85B8-FE497701D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18512" r="62619" b="17678"/>
          <a:stretch/>
        </p:blipFill>
        <p:spPr bwMode="auto">
          <a:xfrm>
            <a:off x="10141040" y="1160694"/>
            <a:ext cx="1056913" cy="11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7FE9B2D7-5860-4ABF-9A73-F91691BF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99" y="2547256"/>
            <a:ext cx="881744" cy="8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comments">
            <a:extLst>
              <a:ext uri="{FF2B5EF4-FFF2-40B4-BE49-F238E27FC236}">
                <a16:creationId xmlns:a16="http://schemas.microsoft.com/office/drawing/2014/main" id="{EF1958DB-2D76-4A7F-80B4-FBAC4656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540" y="3913185"/>
            <a:ext cx="881744" cy="8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users">
            <a:extLst>
              <a:ext uri="{FF2B5EF4-FFF2-40B4-BE49-F238E27FC236}">
                <a16:creationId xmlns:a16="http://schemas.microsoft.com/office/drawing/2014/main" id="{42EF79BA-1C6A-47F9-9AB4-1027D52E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99" y="5279114"/>
            <a:ext cx="947057" cy="9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0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89C885-A9C0-4C08-B463-12287EBA53E2}"/>
              </a:ext>
            </a:extLst>
          </p:cNvPr>
          <p:cNvSpPr/>
          <p:nvPr/>
        </p:nvSpPr>
        <p:spPr>
          <a:xfrm>
            <a:off x="1074057" y="101600"/>
            <a:ext cx="1004388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User - Interface</a:t>
            </a:r>
            <a:endParaRPr lang="en-US" sz="4400" u="sng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A7474-C133-46ED-A4D4-64010CA51E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6"/>
          <a:stretch/>
        </p:blipFill>
        <p:spPr>
          <a:xfrm>
            <a:off x="2278743" y="1016000"/>
            <a:ext cx="7620000" cy="584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3A2A4-B6A3-41EA-8C9B-403AD7C68D0B}"/>
              </a:ext>
            </a:extLst>
          </p:cNvPr>
          <p:cNvSpPr txBox="1"/>
          <p:nvPr/>
        </p:nvSpPr>
        <p:spPr>
          <a:xfrm>
            <a:off x="10292685" y="6294735"/>
            <a:ext cx="165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92801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3380A-AFD0-449A-A88E-47BC66F6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173F7-44E3-4A27-99E9-9E4AE71F2928}"/>
              </a:ext>
            </a:extLst>
          </p:cNvPr>
          <p:cNvSpPr txBox="1"/>
          <p:nvPr/>
        </p:nvSpPr>
        <p:spPr>
          <a:xfrm>
            <a:off x="5161096" y="6018964"/>
            <a:ext cx="186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LOGIN - PAGE</a:t>
            </a:r>
          </a:p>
        </p:txBody>
      </p:sp>
    </p:spTree>
    <p:extLst>
      <p:ext uri="{BB962C8B-B14F-4D97-AF65-F5344CB8AC3E}">
        <p14:creationId xmlns:p14="http://schemas.microsoft.com/office/powerpoint/2010/main" val="324202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5D0C57-469A-49B9-B689-B80F111AB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3A9F2-E636-46CA-94F3-6EBE163F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8DB82-60B3-4AD7-9474-C2F7C3C2B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3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AA396-661A-4260-9AA0-786DA3AA67D9}"/>
              </a:ext>
            </a:extLst>
          </p:cNvPr>
          <p:cNvSpPr txBox="1"/>
          <p:nvPr/>
        </p:nvSpPr>
        <p:spPr>
          <a:xfrm>
            <a:off x="4056846" y="489397"/>
            <a:ext cx="2971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CONTENTS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7E618-333E-4A12-B82A-48C0711340E2}"/>
              </a:ext>
            </a:extLst>
          </p:cNvPr>
          <p:cNvSpPr/>
          <p:nvPr/>
        </p:nvSpPr>
        <p:spPr>
          <a:xfrm>
            <a:off x="1287888" y="1687131"/>
            <a:ext cx="4559121" cy="4958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 of the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 Used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Description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</p:txBody>
      </p:sp>
      <p:pic>
        <p:nvPicPr>
          <p:cNvPr id="2050" name="Picture 2" descr="Image result for content management system">
            <a:extLst>
              <a:ext uri="{FF2B5EF4-FFF2-40B4-BE49-F238E27FC236}">
                <a16:creationId xmlns:a16="http://schemas.microsoft.com/office/drawing/2014/main" id="{77714516-A310-4A64-B912-DBEEE62B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22" y="2513726"/>
            <a:ext cx="42862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D86E6C-CF0C-4162-A9A1-67859DC47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7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EC2E0-9045-4E43-B86B-345AF59F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6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91471-254A-4EA0-A595-319A5F40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1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A7AE-351E-453E-B407-A6AA4EA2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15" y="0"/>
            <a:ext cx="89049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6C85DE-0D6D-471F-9C14-CFE5381AEBA6}"/>
              </a:ext>
            </a:extLst>
          </p:cNvPr>
          <p:cNvSpPr/>
          <p:nvPr/>
        </p:nvSpPr>
        <p:spPr>
          <a:xfrm>
            <a:off x="0" y="0"/>
            <a:ext cx="1643515" cy="68580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35FED-663B-419F-AFF9-62E14DECAAC4}"/>
              </a:ext>
            </a:extLst>
          </p:cNvPr>
          <p:cNvSpPr/>
          <p:nvPr/>
        </p:nvSpPr>
        <p:spPr>
          <a:xfrm>
            <a:off x="10548484" y="0"/>
            <a:ext cx="1643516" cy="333375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9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0049F-DFEB-467C-AC08-D041ADFFE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859" y="0"/>
            <a:ext cx="716028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2888AD-7A7E-4B73-AE58-D3C638409293}"/>
              </a:ext>
            </a:extLst>
          </p:cNvPr>
          <p:cNvSpPr/>
          <p:nvPr/>
        </p:nvSpPr>
        <p:spPr>
          <a:xfrm>
            <a:off x="9676140" y="0"/>
            <a:ext cx="2515860" cy="27305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7F01A-E6E2-4CFC-9E80-3369A4A9556F}"/>
              </a:ext>
            </a:extLst>
          </p:cNvPr>
          <p:cNvSpPr/>
          <p:nvPr/>
        </p:nvSpPr>
        <p:spPr>
          <a:xfrm>
            <a:off x="0" y="0"/>
            <a:ext cx="2515860" cy="27305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21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6C2417-AFC3-4DC8-92BD-BEF07B6FB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5" y="58889"/>
            <a:ext cx="4915586" cy="3477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051D3-4098-4C1D-97D2-6D513D477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02" y="69372"/>
            <a:ext cx="4721442" cy="3322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2B76AF-233E-41AD-9B92-085E5ECE5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3516947"/>
            <a:ext cx="4934639" cy="3341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032B7B-0284-484D-A5CA-D848675C7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01" y="3535999"/>
            <a:ext cx="4721442" cy="3322001"/>
          </a:xfrm>
          <a:prstGeom prst="rect">
            <a:avLst/>
          </a:prstGeom>
        </p:spPr>
      </p:pic>
      <p:pic>
        <p:nvPicPr>
          <p:cNvPr id="13314" name="Picture 2" descr="Image result for do's tick vector">
            <a:extLst>
              <a:ext uri="{FF2B5EF4-FFF2-40B4-BE49-F238E27FC236}">
                <a16:creationId xmlns:a16="http://schemas.microsoft.com/office/drawing/2014/main" id="{3D31CE36-CF60-4BBC-92C1-094332C4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24" y="4868345"/>
            <a:ext cx="1291474" cy="12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mage result for cross X vector">
            <a:extLst>
              <a:ext uri="{FF2B5EF4-FFF2-40B4-BE49-F238E27FC236}">
                <a16:creationId xmlns:a16="http://schemas.microsoft.com/office/drawing/2014/main" id="{0B8B054A-B558-4AC0-B8C2-8683DF56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42" y="1041946"/>
            <a:ext cx="1285712" cy="12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02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52A29-55E9-44A7-BA41-B91996C5D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96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future scope of CMS">
            <a:extLst>
              <a:ext uri="{FF2B5EF4-FFF2-40B4-BE49-F238E27FC236}">
                <a16:creationId xmlns:a16="http://schemas.microsoft.com/office/drawing/2014/main" id="{72A1B629-5C81-489F-A6F6-751D9597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FCAF5-37E7-4427-A6DC-E7090C1F1EAE}"/>
              </a:ext>
            </a:extLst>
          </p:cNvPr>
          <p:cNvSpPr txBox="1"/>
          <p:nvPr/>
        </p:nvSpPr>
        <p:spPr>
          <a:xfrm>
            <a:off x="3544660" y="347730"/>
            <a:ext cx="51026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FUTURE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E258E-6E03-4FEE-9E81-A4C8DB2ABD6F}"/>
              </a:ext>
            </a:extLst>
          </p:cNvPr>
          <p:cNvSpPr/>
          <p:nvPr/>
        </p:nvSpPr>
        <p:spPr>
          <a:xfrm>
            <a:off x="927279" y="1713304"/>
            <a:ext cx="8397026" cy="4501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Modular Functionality i.e. Widgets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Themes 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Better Encryption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More efficient process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Secure regular updates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Goal is to provide needed functionality yet be minimalism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en-US" dirty="0"/>
              <a:t>	</a:t>
            </a:r>
          </a:p>
        </p:txBody>
      </p:sp>
      <p:pic>
        <p:nvPicPr>
          <p:cNvPr id="15368" name="Picture 8" descr="Image result for technology png">
            <a:extLst>
              <a:ext uri="{FF2B5EF4-FFF2-40B4-BE49-F238E27FC236}">
                <a16:creationId xmlns:a16="http://schemas.microsoft.com/office/drawing/2014/main" id="{4F5DAFFE-BA55-49C8-9F90-7B0CC10F2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615">
            <a:off x="8191500" y="4552950"/>
            <a:ext cx="4000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future scope">
            <a:extLst>
              <a:ext uri="{FF2B5EF4-FFF2-40B4-BE49-F238E27FC236}">
                <a16:creationId xmlns:a16="http://schemas.microsoft.com/office/drawing/2014/main" id="{4DBF81C1-7015-4094-8D7C-8465978A1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69" y="4175384"/>
            <a:ext cx="2576286" cy="28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866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" name="Picture 10" descr="Related image">
            <a:extLst>
              <a:ext uri="{FF2B5EF4-FFF2-40B4-BE49-F238E27FC236}">
                <a16:creationId xmlns:a16="http://schemas.microsoft.com/office/drawing/2014/main" id="{EC209B48-9E21-4FD4-B968-DA8C92CC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C4A6C4-BA48-42E7-9BDB-23C95BADC968}"/>
              </a:ext>
            </a:extLst>
          </p:cNvPr>
          <p:cNvSpPr txBox="1"/>
          <p:nvPr/>
        </p:nvSpPr>
        <p:spPr>
          <a:xfrm>
            <a:off x="3544660" y="347730"/>
            <a:ext cx="44694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Franklin Gothic Demi Cond" panose="020B0706030402020204" pitchFamily="34" charset="0"/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47AF2-B9EE-4055-B510-E11319192C73}"/>
              </a:ext>
            </a:extLst>
          </p:cNvPr>
          <p:cNvSpPr/>
          <p:nvPr/>
        </p:nvSpPr>
        <p:spPr>
          <a:xfrm>
            <a:off x="1648495" y="1903059"/>
            <a:ext cx="7099753" cy="3088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PHP: The Complete reference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PHP.net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Stack Overflow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Udemy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GitHub</a:t>
            </a:r>
          </a:p>
        </p:txBody>
      </p:sp>
      <p:pic>
        <p:nvPicPr>
          <p:cNvPr id="10" name="Picture 2" descr="Image result for stack overflow">
            <a:extLst>
              <a:ext uri="{FF2B5EF4-FFF2-40B4-BE49-F238E27FC236}">
                <a16:creationId xmlns:a16="http://schemas.microsoft.com/office/drawing/2014/main" id="{DC2437E0-A09D-4F38-BD06-8A19EBB1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90" y="4991637"/>
            <a:ext cx="1704304" cy="17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github">
            <a:extLst>
              <a:ext uri="{FF2B5EF4-FFF2-40B4-BE49-F238E27FC236}">
                <a16:creationId xmlns:a16="http://schemas.microsoft.com/office/drawing/2014/main" id="{A6B44760-4ADC-4F67-B3BB-FBEEF476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709" y="4338598"/>
            <a:ext cx="2050291" cy="17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mage result for coursera">
            <a:extLst>
              <a:ext uri="{FF2B5EF4-FFF2-40B4-BE49-F238E27FC236}">
                <a16:creationId xmlns:a16="http://schemas.microsoft.com/office/drawing/2014/main" id="{82992410-7232-4916-8156-DDA99E88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94" y="5389863"/>
            <a:ext cx="3501310" cy="19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elated image">
            <a:extLst>
              <a:ext uri="{FF2B5EF4-FFF2-40B4-BE49-F238E27FC236}">
                <a16:creationId xmlns:a16="http://schemas.microsoft.com/office/drawing/2014/main" id="{A5BE9664-FD39-4E4C-80C6-DC6BF768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05" y="4537711"/>
            <a:ext cx="1704304" cy="17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710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83D7D0-1326-4FB7-A989-AF798D272408}"/>
              </a:ext>
            </a:extLst>
          </p:cNvPr>
          <p:cNvSpPr/>
          <p:nvPr/>
        </p:nvSpPr>
        <p:spPr>
          <a:xfrm rot="19835648">
            <a:off x="1200325" y="2204900"/>
            <a:ext cx="13365881" cy="666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ED6D81-FB4A-48BC-B1FC-028AF8B4C755}"/>
              </a:ext>
            </a:extLst>
          </p:cNvPr>
          <p:cNvSpPr/>
          <p:nvPr/>
        </p:nvSpPr>
        <p:spPr>
          <a:xfrm rot="3766250">
            <a:off x="-1897472" y="3048261"/>
            <a:ext cx="6507396" cy="4484635"/>
          </a:xfrm>
          <a:prstGeom prst="triangle">
            <a:avLst/>
          </a:prstGeom>
          <a:solidFill>
            <a:srgbClr val="2A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3F53A-B55B-4CB9-A8C8-AE229F551F13}"/>
              </a:ext>
            </a:extLst>
          </p:cNvPr>
          <p:cNvSpPr txBox="1"/>
          <p:nvPr/>
        </p:nvSpPr>
        <p:spPr>
          <a:xfrm>
            <a:off x="3412983" y="782592"/>
            <a:ext cx="6226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THANK</a:t>
            </a:r>
            <a:r>
              <a:rPr lang="en-US" sz="9600" dirty="0">
                <a:latin typeface="Franklin Gothic Demi Cond" panose="020B0706030402020204" pitchFamily="34" charset="0"/>
              </a:rPr>
              <a:t> </a:t>
            </a: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rPr>
              <a:t>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17376-93BA-4055-AA0A-0476B196E4C3}"/>
              </a:ext>
            </a:extLst>
          </p:cNvPr>
          <p:cNvSpPr txBox="1"/>
          <p:nvPr/>
        </p:nvSpPr>
        <p:spPr>
          <a:xfrm>
            <a:off x="7431346" y="4644247"/>
            <a:ext cx="2856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 Cond" panose="020B0706030402020204" pitchFamily="34" charset="0"/>
              </a:rPr>
              <a:t>ANY QUERIES ?</a:t>
            </a:r>
          </a:p>
        </p:txBody>
      </p:sp>
    </p:spTree>
    <p:extLst>
      <p:ext uri="{BB962C8B-B14F-4D97-AF65-F5344CB8AC3E}">
        <p14:creationId xmlns:p14="http://schemas.microsoft.com/office/powerpoint/2010/main" val="176899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E2763-DAF9-4EF8-84BD-A2D928809A7D}"/>
              </a:ext>
            </a:extLst>
          </p:cNvPr>
          <p:cNvSpPr txBox="1"/>
          <p:nvPr/>
        </p:nvSpPr>
        <p:spPr>
          <a:xfrm>
            <a:off x="3020639" y="321972"/>
            <a:ext cx="6150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Overview of the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66AE90-B6D1-444D-85F9-DBB5723C8014}"/>
              </a:ext>
            </a:extLst>
          </p:cNvPr>
          <p:cNvSpPr/>
          <p:nvPr/>
        </p:nvSpPr>
        <p:spPr>
          <a:xfrm>
            <a:off x="669701" y="2021983"/>
            <a:ext cx="11011437" cy="4262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post.it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 system is used to store the details of posts, categories, comments, created by the administrator which will be managed by the application itself.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All the posted, comments, categories are sorted by date as they needed to be.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will be used to store and manage content of user.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Users can use this project as their own blogs.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It’s for all who are newbie to this field as well as who specifically wants their own system to manage content for them.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5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36DCF1A-C356-4D99-9D33-28DFBE84729A}"/>
              </a:ext>
            </a:extLst>
          </p:cNvPr>
          <p:cNvSpPr txBox="1"/>
          <p:nvPr/>
        </p:nvSpPr>
        <p:spPr>
          <a:xfrm>
            <a:off x="646845" y="1304921"/>
            <a:ext cx="102678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Stands for “Hyper Text Pre Processor 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widely used Open-source scripting language that is especially suited for web-development and can be embedded into 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fast and stable.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cross platform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Compatible with all kinds of server and all kinds of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compilation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easy to learn but very powerful.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7DF9A-2809-4B76-B2BB-D427C46BA44C}"/>
              </a:ext>
            </a:extLst>
          </p:cNvPr>
          <p:cNvSpPr/>
          <p:nvPr/>
        </p:nvSpPr>
        <p:spPr>
          <a:xfrm>
            <a:off x="3153177" y="-21771"/>
            <a:ext cx="5885645" cy="1120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Technology Used</a:t>
            </a:r>
          </a:p>
        </p:txBody>
      </p:sp>
      <p:pic>
        <p:nvPicPr>
          <p:cNvPr id="3074" name="Picture 2" descr="Image result for php">
            <a:extLst>
              <a:ext uri="{FF2B5EF4-FFF2-40B4-BE49-F238E27FC236}">
                <a16:creationId xmlns:a16="http://schemas.microsoft.com/office/drawing/2014/main" id="{659D691E-6FB3-4339-A9E6-FF0BDDA3E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975" y="1461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 result for mysql logo">
            <a:extLst>
              <a:ext uri="{FF2B5EF4-FFF2-40B4-BE49-F238E27FC236}">
                <a16:creationId xmlns:a16="http://schemas.microsoft.com/office/drawing/2014/main" id="{70D3F656-0DA4-4CCA-9661-53D90A99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499" y="2449505"/>
            <a:ext cx="2857500" cy="165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html logo">
            <a:extLst>
              <a:ext uri="{FF2B5EF4-FFF2-40B4-BE49-F238E27FC236}">
                <a16:creationId xmlns:a16="http://schemas.microsoft.com/office/drawing/2014/main" id="{11265CAB-6FED-486E-8BA0-9E2950384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83" y="2052981"/>
            <a:ext cx="2145395" cy="214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css logo">
            <a:extLst>
              <a:ext uri="{FF2B5EF4-FFF2-40B4-BE49-F238E27FC236}">
                <a16:creationId xmlns:a16="http://schemas.microsoft.com/office/drawing/2014/main" id="{2184FBFF-2A84-4758-B3F6-326DAEC4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79" y="2052981"/>
            <a:ext cx="2145395" cy="214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D68678-0C83-46AF-A543-766B48EB5FB6}"/>
              </a:ext>
            </a:extLst>
          </p:cNvPr>
          <p:cNvSpPr/>
          <p:nvPr/>
        </p:nvSpPr>
        <p:spPr>
          <a:xfrm>
            <a:off x="1894114" y="449942"/>
            <a:ext cx="8403771" cy="1161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Other Technology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756B9-C674-477C-9941-C872B8419A95}"/>
              </a:ext>
            </a:extLst>
          </p:cNvPr>
          <p:cNvSpPr txBox="1"/>
          <p:nvPr/>
        </p:nvSpPr>
        <p:spPr>
          <a:xfrm>
            <a:off x="1617051" y="4180691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17436-2C5D-479F-B868-C17DA3251BA0}"/>
              </a:ext>
            </a:extLst>
          </p:cNvPr>
          <p:cNvSpPr txBox="1"/>
          <p:nvPr/>
        </p:nvSpPr>
        <p:spPr>
          <a:xfrm>
            <a:off x="4127671" y="4209117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CSS3</a:t>
            </a:r>
          </a:p>
        </p:txBody>
      </p:sp>
      <p:pic>
        <p:nvPicPr>
          <p:cNvPr id="4098" name="Picture 2" descr="Image result for javascript logo">
            <a:extLst>
              <a:ext uri="{FF2B5EF4-FFF2-40B4-BE49-F238E27FC236}">
                <a16:creationId xmlns:a16="http://schemas.microsoft.com/office/drawing/2014/main" id="{2FC6F435-F383-49CC-A99F-AD4091C1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217854"/>
            <a:ext cx="1815647" cy="181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FD7118-7350-4785-AC67-837F0393B0E3}"/>
              </a:ext>
            </a:extLst>
          </p:cNvPr>
          <p:cNvSpPr txBox="1"/>
          <p:nvPr/>
        </p:nvSpPr>
        <p:spPr>
          <a:xfrm>
            <a:off x="6399443" y="4168744"/>
            <a:ext cx="1217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9564D-48EE-4380-AD15-E22AEA7B9518}"/>
              </a:ext>
            </a:extLst>
          </p:cNvPr>
          <p:cNvSpPr txBox="1"/>
          <p:nvPr/>
        </p:nvSpPr>
        <p:spPr>
          <a:xfrm>
            <a:off x="9407067" y="4120670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 </a:t>
            </a:r>
          </a:p>
        </p:txBody>
      </p:sp>
      <p:pic>
        <p:nvPicPr>
          <p:cNvPr id="4102" name="Picture 6" descr="Image result for bootstrap logo">
            <a:extLst>
              <a:ext uri="{FF2B5EF4-FFF2-40B4-BE49-F238E27FC236}">
                <a16:creationId xmlns:a16="http://schemas.microsoft.com/office/drawing/2014/main" id="{BB7641B7-03BD-40D5-A881-F85DE3E6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47" y="5040222"/>
            <a:ext cx="4706656" cy="12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phpmailer">
            <a:extLst>
              <a:ext uri="{FF2B5EF4-FFF2-40B4-BE49-F238E27FC236}">
                <a16:creationId xmlns:a16="http://schemas.microsoft.com/office/drawing/2014/main" id="{FFDDD992-F1C9-4110-8DA3-51871FD89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49" y="4805145"/>
            <a:ext cx="3688986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composer">
            <a:extLst>
              <a:ext uri="{FF2B5EF4-FFF2-40B4-BE49-F238E27FC236}">
                <a16:creationId xmlns:a16="http://schemas.microsoft.com/office/drawing/2014/main" id="{53D8EC4A-4311-4A07-9617-3F7946BC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445" y="4486836"/>
            <a:ext cx="1811705" cy="222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992437-E61E-49B9-97FE-FA8338646D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49" y="5734920"/>
            <a:ext cx="3688986" cy="10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5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E2F54B-ACDF-499E-8F6A-30AA0527DF76}"/>
              </a:ext>
            </a:extLst>
          </p:cNvPr>
          <p:cNvSpPr txBox="1"/>
          <p:nvPr/>
        </p:nvSpPr>
        <p:spPr>
          <a:xfrm>
            <a:off x="4637908" y="377372"/>
            <a:ext cx="249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857C5-6231-42F2-916E-EB34F1D7C6F5}"/>
              </a:ext>
            </a:extLst>
          </p:cNvPr>
          <p:cNvSpPr/>
          <p:nvPr/>
        </p:nvSpPr>
        <p:spPr>
          <a:xfrm>
            <a:off x="275771" y="1082901"/>
            <a:ext cx="11451771" cy="4942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user can perform multiple operations as addition with CRUD ( Create, Retrieve, Update, Delete).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admin can create new posts, new categories, new content writers(users will less powers).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use, we kept important functionality with minimalism.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manage content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 from SQL Injections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flexibility of website</a:t>
            </a:r>
          </a:p>
        </p:txBody>
      </p:sp>
      <p:pic>
        <p:nvPicPr>
          <p:cNvPr id="5122" name="Picture 2" descr="Image result for secure">
            <a:extLst>
              <a:ext uri="{FF2B5EF4-FFF2-40B4-BE49-F238E27FC236}">
                <a16:creationId xmlns:a16="http://schemas.microsoft.com/office/drawing/2014/main" id="{2155BF75-2816-4318-94C3-BA0EE58F7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/>
          <a:stretch/>
        </p:blipFill>
        <p:spPr bwMode="auto">
          <a:xfrm>
            <a:off x="3638239" y="3709975"/>
            <a:ext cx="1311135" cy="7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encrypted password logo">
            <a:extLst>
              <a:ext uri="{FF2B5EF4-FFF2-40B4-BE49-F238E27FC236}">
                <a16:creationId xmlns:a16="http://schemas.microsoft.com/office/drawing/2014/main" id="{41458A9F-CEA7-4434-A827-7BF5D881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588112"/>
            <a:ext cx="87153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5D346F-C47A-47DB-B9F8-4A7ADEA9340A}"/>
              </a:ext>
            </a:extLst>
          </p:cNvPr>
          <p:cNvSpPr/>
          <p:nvPr/>
        </p:nvSpPr>
        <p:spPr>
          <a:xfrm>
            <a:off x="1074057" y="101600"/>
            <a:ext cx="1004388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Project Description - </a:t>
            </a:r>
            <a:r>
              <a:rPr lang="en-US" sz="4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DFD</a:t>
            </a:r>
            <a:endParaRPr lang="en-US" sz="4400" u="sng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7B359-71DB-4A2F-8B4D-29B73C4C8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12192000" cy="58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B9EDED-4C03-4BDB-A2D7-BA425EBC6442}"/>
              </a:ext>
            </a:extLst>
          </p:cNvPr>
          <p:cNvSpPr/>
          <p:nvPr/>
        </p:nvSpPr>
        <p:spPr>
          <a:xfrm>
            <a:off x="1074057" y="101600"/>
            <a:ext cx="1004388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Project Description - </a:t>
            </a:r>
            <a:r>
              <a:rPr lang="en-US" sz="4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ERD</a:t>
            </a:r>
            <a:endParaRPr lang="en-US" sz="4400" u="sng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46573-DB27-40E8-968A-998109D71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1219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E792EB-22C8-4DD3-8BE9-A07E8C264A02}"/>
              </a:ext>
            </a:extLst>
          </p:cNvPr>
          <p:cNvSpPr/>
          <p:nvPr/>
        </p:nvSpPr>
        <p:spPr>
          <a:xfrm>
            <a:off x="1074057" y="101600"/>
            <a:ext cx="1004388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  <a:cs typeface="Helvetica" panose="020B0604020202020204" pitchFamily="34" charset="0"/>
              </a:rPr>
              <a:t>Database using PHP</a:t>
            </a:r>
            <a:endParaRPr lang="en-US" sz="4400" u="sng" dirty="0">
              <a:solidFill>
                <a:schemeClr val="tx1">
                  <a:lumMod val="50000"/>
                  <a:lumOff val="50000"/>
                </a:schemeClr>
              </a:solidFill>
              <a:latin typeface="Franklin Gothic Demi Cond" panose="020B07060304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146" name="Picture 2" descr="Image result for browsers">
            <a:extLst>
              <a:ext uri="{FF2B5EF4-FFF2-40B4-BE49-F238E27FC236}">
                <a16:creationId xmlns:a16="http://schemas.microsoft.com/office/drawing/2014/main" id="{F8E41746-1475-4C49-86C6-75102493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37" y="329672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result for mysql logo">
            <a:extLst>
              <a:ext uri="{FF2B5EF4-FFF2-40B4-BE49-F238E27FC236}">
                <a16:creationId xmlns:a16="http://schemas.microsoft.com/office/drawing/2014/main" id="{9064D064-4B0B-422C-97D1-C6902E9F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75" y="3661229"/>
            <a:ext cx="2857500" cy="165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DBF9CC-3226-4965-BEF5-AA60BCD646B0}"/>
              </a:ext>
            </a:extLst>
          </p:cNvPr>
          <p:cNvSpPr/>
          <p:nvPr/>
        </p:nvSpPr>
        <p:spPr>
          <a:xfrm>
            <a:off x="4107540" y="1544525"/>
            <a:ext cx="3715657" cy="50074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8" name="Picture 4" descr="Image result for php">
            <a:extLst>
              <a:ext uri="{FF2B5EF4-FFF2-40B4-BE49-F238E27FC236}">
                <a16:creationId xmlns:a16="http://schemas.microsoft.com/office/drawing/2014/main" id="{F062DE6F-9503-40CF-B84B-16F52075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090" y="2176204"/>
            <a:ext cx="3252561" cy="183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php file icon">
            <a:extLst>
              <a:ext uri="{FF2B5EF4-FFF2-40B4-BE49-F238E27FC236}">
                <a16:creationId xmlns:a16="http://schemas.microsoft.com/office/drawing/2014/main" id="{540B6E7F-45C7-474C-8E70-E20F15C3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29" y="4471644"/>
            <a:ext cx="1683657" cy="168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6757A1E-163E-4767-9235-BD74141DFCAC}"/>
              </a:ext>
            </a:extLst>
          </p:cNvPr>
          <p:cNvCxnSpPr>
            <a:cxnSpLocks/>
          </p:cNvCxnSpPr>
          <p:nvPr/>
        </p:nvCxnSpPr>
        <p:spPr>
          <a:xfrm flipV="1">
            <a:off x="2001427" y="3091259"/>
            <a:ext cx="2614117" cy="1132398"/>
          </a:xfrm>
          <a:prstGeom prst="curvedConnector3">
            <a:avLst>
              <a:gd name="adj1" fmla="val 36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4B9C067-E0CB-4404-9994-59E325045565}"/>
              </a:ext>
            </a:extLst>
          </p:cNvPr>
          <p:cNvCxnSpPr>
            <a:stCxn id="6152" idx="1"/>
          </p:cNvCxnSpPr>
          <p:nvPr/>
        </p:nvCxnSpPr>
        <p:spPr>
          <a:xfrm rot="10800000" flipH="1">
            <a:off x="5718628" y="3829905"/>
            <a:ext cx="246741" cy="1483569"/>
          </a:xfrm>
          <a:prstGeom prst="curvedConnector4">
            <a:avLst>
              <a:gd name="adj1" fmla="val -92648"/>
              <a:gd name="adj2" fmla="val 7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2E20254-83BF-4CB0-AA18-9BA099F3AA53}"/>
              </a:ext>
            </a:extLst>
          </p:cNvPr>
          <p:cNvCxnSpPr>
            <a:cxnSpLocks/>
          </p:cNvCxnSpPr>
          <p:nvPr/>
        </p:nvCxnSpPr>
        <p:spPr>
          <a:xfrm>
            <a:off x="7591651" y="2976278"/>
            <a:ext cx="1586286" cy="1190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4280BC8-3FBB-4423-8CC7-FB390B5919B0}"/>
              </a:ext>
            </a:extLst>
          </p:cNvPr>
          <p:cNvCxnSpPr>
            <a:cxnSpLocks/>
            <a:stCxn id="6146" idx="1"/>
          </p:cNvCxnSpPr>
          <p:nvPr/>
        </p:nvCxnSpPr>
        <p:spPr>
          <a:xfrm rot="10800000" flipV="1">
            <a:off x="7402289" y="4487351"/>
            <a:ext cx="1775649" cy="826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" name="TextBox 6144">
            <a:extLst>
              <a:ext uri="{FF2B5EF4-FFF2-40B4-BE49-F238E27FC236}">
                <a16:creationId xmlns:a16="http://schemas.microsoft.com/office/drawing/2014/main" id="{1D3761C8-ED94-4C00-8471-D8DD3188A409}"/>
              </a:ext>
            </a:extLst>
          </p:cNvPr>
          <p:cNvSpPr txBox="1"/>
          <p:nvPr/>
        </p:nvSpPr>
        <p:spPr>
          <a:xfrm>
            <a:off x="4849902" y="1629532"/>
            <a:ext cx="2230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 SERVER</a:t>
            </a:r>
          </a:p>
        </p:txBody>
      </p:sp>
      <p:sp>
        <p:nvSpPr>
          <p:cNvPr id="6147" name="TextBox 6146">
            <a:extLst>
              <a:ext uri="{FF2B5EF4-FFF2-40B4-BE49-F238E27FC236}">
                <a16:creationId xmlns:a16="http://schemas.microsoft.com/office/drawing/2014/main" id="{61D0D677-7B4F-4926-9638-2E76EDF78FFD}"/>
              </a:ext>
            </a:extLst>
          </p:cNvPr>
          <p:cNvSpPr txBox="1"/>
          <p:nvPr/>
        </p:nvSpPr>
        <p:spPr>
          <a:xfrm>
            <a:off x="2846015" y="311206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Obtain data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C0DF1E67-6744-46B4-B475-B6B7EF7F0657}"/>
              </a:ext>
            </a:extLst>
          </p:cNvPr>
          <p:cNvSpPr txBox="1"/>
          <p:nvPr/>
        </p:nvSpPr>
        <p:spPr>
          <a:xfrm>
            <a:off x="7823197" y="325928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Dynamic Page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77A91380-34BA-4F0E-B564-D6A42FF23566}"/>
              </a:ext>
            </a:extLst>
          </p:cNvPr>
          <p:cNvSpPr txBox="1"/>
          <p:nvPr/>
        </p:nvSpPr>
        <p:spPr>
          <a:xfrm>
            <a:off x="7453859" y="470131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Page Request</a:t>
            </a:r>
          </a:p>
        </p:txBody>
      </p:sp>
    </p:spTree>
    <p:extLst>
      <p:ext uri="{BB962C8B-B14F-4D97-AF65-F5344CB8AC3E}">
        <p14:creationId xmlns:p14="http://schemas.microsoft.com/office/powerpoint/2010/main" val="38505749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205</TotalTime>
  <Words>485</Words>
  <Application>Microsoft Office PowerPoint</Application>
  <PresentationFormat>Widescreen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Bauhaus 93</vt:lpstr>
      <vt:lpstr>Calibri</vt:lpstr>
      <vt:lpstr>Calibri Light</vt:lpstr>
      <vt:lpstr>Century Schoolbook</vt:lpstr>
      <vt:lpstr>Consolas</vt:lpstr>
      <vt:lpstr>Franklin Gothic Book</vt:lpstr>
      <vt:lpstr>Franklin Gothic Demi Cond</vt:lpstr>
      <vt:lpstr>Helvetica</vt:lpstr>
      <vt:lpstr>Wingdings 2</vt:lpstr>
      <vt:lpstr>View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Saxena</dc:creator>
  <cp:lastModifiedBy>Dhruv Saxena</cp:lastModifiedBy>
  <cp:revision>26</cp:revision>
  <dcterms:created xsi:type="dcterms:W3CDTF">2018-05-06T19:25:18Z</dcterms:created>
  <dcterms:modified xsi:type="dcterms:W3CDTF">2019-02-16T12:54:18Z</dcterms:modified>
</cp:coreProperties>
</file>