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6" r:id="rId1"/>
  </p:sldMasterIdLst>
  <p:notesMasterIdLst>
    <p:notesMasterId r:id="rId29"/>
  </p:notesMasterIdLst>
  <p:handoutMasterIdLst>
    <p:handoutMasterId r:id="rId30"/>
  </p:handoutMasterIdLst>
  <p:sldIdLst>
    <p:sldId id="297" r:id="rId2"/>
    <p:sldId id="298" r:id="rId3"/>
    <p:sldId id="319" r:id="rId4"/>
    <p:sldId id="317" r:id="rId5"/>
    <p:sldId id="322" r:id="rId6"/>
    <p:sldId id="320" r:id="rId7"/>
    <p:sldId id="321" r:id="rId8"/>
    <p:sldId id="323" r:id="rId9"/>
    <p:sldId id="324" r:id="rId10"/>
    <p:sldId id="327" r:id="rId11"/>
    <p:sldId id="325" r:id="rId12"/>
    <p:sldId id="326" r:id="rId13"/>
    <p:sldId id="328" r:id="rId14"/>
    <p:sldId id="329" r:id="rId15"/>
    <p:sldId id="330" r:id="rId16"/>
    <p:sldId id="332" r:id="rId17"/>
    <p:sldId id="331" r:id="rId18"/>
    <p:sldId id="333" r:id="rId19"/>
    <p:sldId id="301" r:id="rId20"/>
    <p:sldId id="334" r:id="rId21"/>
    <p:sldId id="335" r:id="rId22"/>
    <p:sldId id="340" r:id="rId23"/>
    <p:sldId id="341" r:id="rId24"/>
    <p:sldId id="336" r:id="rId25"/>
    <p:sldId id="337" r:id="rId26"/>
    <p:sldId id="338" r:id="rId27"/>
    <p:sldId id="33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76263" autoAdjust="0"/>
  </p:normalViewPr>
  <p:slideViewPr>
    <p:cSldViewPr snapToGrid="0">
      <p:cViewPr varScale="1">
        <p:scale>
          <a:sx n="115" d="100"/>
          <a:sy n="115" d="100"/>
        </p:scale>
        <p:origin x="1644" y="90"/>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08-Jun-20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08-Jun-20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conversion in C ++ is implicit conversion, as is clear from the name they invoke implicitly. The conversion is implicit, the compiler does everything. This type of conversion is usually used when different types are involved in the expression. For example, adding the numeric types int and float.</a:t>
            </a:r>
            <a:endParaRPr lang="ru-RU" dirty="0"/>
          </a:p>
          <a:p>
            <a:r>
              <a:rPr lang="en-US" dirty="0"/>
              <a:t>The second type of conversion in C ++ is an explicit conversion.</a:t>
            </a:r>
            <a:endParaRPr lang="ru-RU" sz="1200" b="0" i="0" kern="1200" dirty="0">
              <a:solidFill>
                <a:schemeClr val="tx1"/>
              </a:solidFill>
              <a:effectLst/>
              <a:latin typeface="Intel Clear"/>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2374926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222947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56561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elementary types can be implicitly converted to bool in the context of a condition. Can our class do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86263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conversion operator is what we need. As I hope you understand, the constructor and assignment operator is what we can get our class from, and the conversion operator to type is what we can get from our class, for example let it be a bool. This operator has no return value, return should return the type that we want to convert our class to.</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286259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now this context also works with our class. B can now be converted to bool, and we wrote the conversion operator so that it always returns true, which means hello is displayed.</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293656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And what if, we don’t want this to work, that is, we don’t want B to be obtained implicitly from A, the explicit keyword comes into play.</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90164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Besides the fact that we say that B can be obtained only explicitly, we say that from B you can get A only explicitly, which does not work now?</a:t>
            </a:r>
          </a:p>
          <a:p>
            <a:r>
              <a:rPr lang="en-US" sz="1200" b="0" i="0" kern="1200" dirty="0">
                <a:solidFill>
                  <a:schemeClr val="tx1"/>
                </a:solidFill>
                <a:effectLst/>
                <a:latin typeface="Intel Clear"/>
                <a:ea typeface="+mn-ea"/>
                <a:cs typeface="+mn-cs"/>
              </a:rPr>
              <a:t>It is applicable to constructors and conversion operators.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22100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27350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us to work, we need explicit conversions.</a:t>
            </a:r>
          </a:p>
          <a:p>
            <a:r>
              <a:rPr lang="en-US" dirty="0"/>
              <a:t>For an explicit conversion, we have 7 different methods, let's take it in order.</a:t>
            </a:r>
            <a:endParaRPr lang="ru-RU" dirty="0"/>
          </a:p>
          <a:p>
            <a:pPr marL="228600" indent="-228600">
              <a:buFont typeface="+mj-lt"/>
              <a:buAutoNum type="arabicPeriod"/>
            </a:pP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675000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With direct initialization, you can make it work.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This is another form of initialization and you all know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320417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On the other hand, how transformations are generally defined in C ++. And there are two different categories:</a:t>
            </a:r>
          </a:p>
          <a:p>
            <a:r>
              <a:rPr lang="en-US" sz="1200" b="0" i="0" kern="1200" dirty="0">
                <a:solidFill>
                  <a:schemeClr val="tx1"/>
                </a:solidFill>
                <a:effectLst/>
                <a:latin typeface="Intel Clear"/>
                <a:ea typeface="+mn-ea"/>
                <a:cs typeface="+mn-cs"/>
              </a:rPr>
              <a:t>Transformations not declared by the user, for example, a pointer to an object of an heir is converted to a pointer to a base class, or you assign a variable of type char to an int variable, so that you must also convert it to int.</a:t>
            </a:r>
          </a:p>
          <a:p>
            <a:endParaRPr lang="en-US"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The second type of transformations is defined by the programmer, that is, what types can be converted to our class, as well as what types our can be converted.</a:t>
            </a:r>
            <a:endParaRPr lang="ru-RU" sz="1200" b="0" i="0" kern="1200" dirty="0">
              <a:solidFill>
                <a:schemeClr val="tx1"/>
              </a:solidFill>
              <a:effectLst/>
              <a:latin typeface="Intel Clear"/>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381400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Direct Initialization is a form of explicit conversion, and it works here because our constructor and conversion operator are declared as explicit.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58542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Intel Clear"/>
                <a:ea typeface="+mn-ea"/>
                <a:cs typeface="+mn-cs"/>
              </a:rPr>
              <a:t>Functional style cast can be used at the moment when you want the cast to look like a constructor call.</a:t>
            </a:r>
          </a:p>
        </p:txBody>
      </p:sp>
      <p:sp>
        <p:nvSpPr>
          <p:cNvPr id="4" name="Slide Number Placeholder 3"/>
          <p:cNvSpPr>
            <a:spLocks noGrp="1"/>
          </p:cNvSpPr>
          <p:nvPr>
            <p:ph type="sldNum" sz="quarter" idx="5"/>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374469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9796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static_cast</a:t>
            </a:r>
            <a:r>
              <a:rPr lang="en-US" dirty="0"/>
              <a:t> - this type of explicit conversion can do everything that the implicit conversion did, and in addition, you can do conversions up and down the class hierarchy, you can also convert void * to the type of pointer we need. Like implicit conversions, </a:t>
            </a:r>
            <a:r>
              <a:rPr lang="en-US" dirty="0" err="1"/>
              <a:t>static_cast</a:t>
            </a:r>
            <a:r>
              <a:rPr lang="en-US" dirty="0"/>
              <a:t> is executed at compile time. </a:t>
            </a:r>
          </a:p>
          <a:p>
            <a:pPr marL="0" indent="0">
              <a:buFont typeface="+mj-lt"/>
              <a:buNone/>
            </a:pPr>
            <a:r>
              <a:rPr lang="en-US" dirty="0"/>
              <a:t>Once with </a:t>
            </a:r>
            <a:r>
              <a:rPr lang="en-US" dirty="0" err="1"/>
              <a:t>static_cast</a:t>
            </a:r>
            <a:r>
              <a:rPr lang="en-US" dirty="0"/>
              <a:t> we can do everything to work implicitly do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2604654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reinterpret_cast</a:t>
            </a:r>
            <a:r>
              <a:rPr lang="en-US" dirty="0"/>
              <a:t> - this can convert any type of pointer to any other. We apply this conversion when there is no non-user </a:t>
            </a:r>
            <a:r>
              <a:rPr lang="en-US" dirty="0" err="1"/>
              <a:t>defind</a:t>
            </a:r>
            <a:r>
              <a:rPr lang="en-US" dirty="0"/>
              <a:t> conversion and user defined, but we know that types can be interpreted differently, hence the name of the cast. </a:t>
            </a:r>
          </a:p>
          <a:p>
            <a:pPr marL="0" indent="0">
              <a:buFont typeface="+mj-lt"/>
              <a:buNone/>
            </a:pPr>
            <a:r>
              <a:rPr lang="en-US" dirty="0"/>
              <a:t>Typically, </a:t>
            </a:r>
            <a:r>
              <a:rPr lang="en-US" dirty="0" err="1"/>
              <a:t>reinterpret_cast</a:t>
            </a:r>
            <a:r>
              <a:rPr lang="en-US" dirty="0"/>
              <a:t> is used when you know what you are doing.</a:t>
            </a:r>
          </a:p>
        </p:txBody>
      </p:sp>
      <p:sp>
        <p:nvSpPr>
          <p:cNvPr id="4" name="Slide Number Placeholder 3"/>
          <p:cNvSpPr>
            <a:spLocks noGrp="1"/>
          </p:cNvSpPr>
          <p:nvPr>
            <p:ph type="sldNum" sz="quarter" idx="5"/>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12662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const_cast</a:t>
            </a:r>
            <a:r>
              <a:rPr lang="en-US" sz="1200" b="0" i="0" kern="1200" dirty="0">
                <a:solidFill>
                  <a:schemeClr val="tx1"/>
                </a:solidFill>
                <a:effectLst/>
                <a:latin typeface="Intel Clear"/>
                <a:ea typeface="+mn-ea"/>
                <a:cs typeface="+mn-cs"/>
              </a:rPr>
              <a:t> - this type of conversion is needed in order to remove const from the variable.</a:t>
            </a: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226711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dynamic_cast</a:t>
            </a:r>
            <a:r>
              <a:rPr lang="en-US" sz="1200" b="0" i="0" kern="1200" dirty="0">
                <a:solidFill>
                  <a:schemeClr val="tx1"/>
                </a:solidFill>
                <a:effectLst/>
                <a:latin typeface="Intel Clear"/>
                <a:ea typeface="+mn-ea"/>
                <a:cs typeface="+mn-cs"/>
              </a:rPr>
              <a:t> - needed for safe conversion of pointers in the inheritance hierarchy, in order for it to work, at least one virtual method is needed. Let's see an example in the code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336873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405499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 very simple example: As we already know in C ++, definitely converting from char to int, and this is another context for implicit conversion, and now everything works again.</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62027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As we can see, the </a:t>
            </a:r>
            <a:r>
              <a:rPr lang="en-US" sz="1200" b="0" i="0" kern="1200" dirty="0" err="1">
                <a:solidFill>
                  <a:schemeClr val="tx1"/>
                </a:solidFill>
                <a:effectLst/>
                <a:latin typeface="Intel Clear"/>
                <a:ea typeface="+mn-ea"/>
                <a:cs typeface="+mn-cs"/>
              </a:rPr>
              <a:t>ch</a:t>
            </a:r>
            <a:r>
              <a:rPr lang="en-US" sz="1200" b="0" i="0" kern="1200" dirty="0">
                <a:solidFill>
                  <a:schemeClr val="tx1"/>
                </a:solidFill>
                <a:effectLst/>
                <a:latin typeface="Intel Clear"/>
                <a:ea typeface="+mn-ea"/>
                <a:cs typeface="+mn-cs"/>
              </a:rPr>
              <a:t> variable is of type char, and the function accepts type int, but everything works. So an implicit conversion of char to int occurs. Here is the second context, we use </a:t>
            </a:r>
            <a:r>
              <a:rPr lang="en-US" sz="1200" b="0" i="0" kern="1200" dirty="0" err="1">
                <a:solidFill>
                  <a:schemeClr val="tx1"/>
                </a:solidFill>
                <a:effectLst/>
                <a:latin typeface="Intel Clear"/>
                <a:ea typeface="+mn-ea"/>
                <a:cs typeface="+mn-cs"/>
              </a:rPr>
              <a:t>ch</a:t>
            </a:r>
            <a:r>
              <a:rPr lang="en-US" sz="1200" b="0" i="0" kern="1200" dirty="0">
                <a:solidFill>
                  <a:schemeClr val="tx1"/>
                </a:solidFill>
                <a:effectLst/>
                <a:latin typeface="Intel Clear"/>
                <a:ea typeface="+mn-ea"/>
                <a:cs typeface="+mn-cs"/>
              </a:rPr>
              <a:t> as an argument to call the function, in c ++, the conversion from char to int is defined, and here the conversion occurs.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40528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code of the previous example and add return for the function foo, and again everything works for us, because in C ++, the conversion from int to char is defined, and our expression x is used as the operand of another expression. An example of this may be the assignment operator.</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63208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Anyone tell me how integral types convert to bool?</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352660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examples that we looked at were for elementary types, which means these transformations, from the point of view of C ++, are non-user defined. Let's make user defined, for this we declare our class and write in it for example a constructor from type A and an assignment operator of type A. So we say that from type A we can get our type B. </a:t>
            </a:r>
            <a:endParaRPr lang="ru-RU" dirty="0"/>
          </a:p>
          <a:p>
            <a:r>
              <a:rPr lang="en-US" dirty="0"/>
              <a:t>Now let's see how this works in the context of implicit transformations.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57007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For our classes, this context works the same as for elementary types, an implicit conversion from type A to type B will occur here, and it will happen because we, as the developers of the class, declared this conversion.</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4332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C736-F035-4F94-8167-751CD38DBF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E909E-828D-4FA4-B51A-B26EB3B0EB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DB26617-6F9C-47AD-AB10-630BB4EF23FE}"/>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5" name="Footer Placeholder 4">
            <a:extLst>
              <a:ext uri="{FF2B5EF4-FFF2-40B4-BE49-F238E27FC236}">
                <a16:creationId xmlns:a16="http://schemas.microsoft.com/office/drawing/2014/main" id="{1AD13DD8-4E06-4165-A4F9-918AF73C03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A0E4E8-92A9-414C-A13B-E0C6C7E5275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55925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FECB-6328-47C9-858D-076B4392E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71511-24C6-4674-9622-1EC79912A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20FDA-DCB4-41E0-AA85-C19F2C0E7B92}"/>
              </a:ext>
            </a:extLst>
          </p:cNvPr>
          <p:cNvSpPr>
            <a:spLocks noGrp="1"/>
          </p:cNvSpPr>
          <p:nvPr>
            <p:ph type="dt" sz="half" idx="10"/>
          </p:nvPr>
        </p:nvSpPr>
        <p:spPr/>
        <p:txBody>
          <a:bodyPr/>
          <a:lstStyle/>
          <a:p>
            <a:fld id="{55C6B4A9-1611-4792-9094-5F34BCA07E0B}" type="datetimeFigureOut">
              <a:rPr lang="en-US" smtClean="0"/>
              <a:t>08-Jun-20</a:t>
            </a:fld>
            <a:endParaRPr lang="en-US" dirty="0"/>
          </a:p>
        </p:txBody>
      </p:sp>
      <p:sp>
        <p:nvSpPr>
          <p:cNvPr id="5" name="Footer Placeholder 4">
            <a:extLst>
              <a:ext uri="{FF2B5EF4-FFF2-40B4-BE49-F238E27FC236}">
                <a16:creationId xmlns:a16="http://schemas.microsoft.com/office/drawing/2014/main" id="{69309F94-6DEC-48D5-AC96-9019D4AE96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1B60AF-89BF-4EDC-B79B-16F921DFC17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2786203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1D7DC-FB26-4B7F-9A5F-646ABC867F5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6CBD0-C3EB-4FF8-89C0-81C8146AFEA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8A719-C758-44F5-9045-99C2DC334FE5}"/>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5" name="Footer Placeholder 4">
            <a:extLst>
              <a:ext uri="{FF2B5EF4-FFF2-40B4-BE49-F238E27FC236}">
                <a16:creationId xmlns:a16="http://schemas.microsoft.com/office/drawing/2014/main" id="{D7C87703-052A-4280-A74C-B531BCE2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8B5321-C7AE-464E-B30D-44F3B2193A3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1715943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95666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BA0C-3033-4558-BCEE-F3B77AB9C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74C08-ACC6-4334-AA81-4B1A620B0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ECAD5-7439-4AAC-A4C4-941FB17D0CB8}"/>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5" name="Footer Placeholder 4">
            <a:extLst>
              <a:ext uri="{FF2B5EF4-FFF2-40B4-BE49-F238E27FC236}">
                <a16:creationId xmlns:a16="http://schemas.microsoft.com/office/drawing/2014/main" id="{931CCA91-43FF-476A-922A-D3A8B94669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66C9D-2017-4E4E-AE33-8CFA9034616F}"/>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88379204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402F-2D80-4401-9811-6D6E2DFFBF3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7CA9A95-8B58-4F06-856B-47D4C52D752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01CF0-556E-4C40-9780-ABF0C8574102}"/>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5" name="Footer Placeholder 4">
            <a:extLst>
              <a:ext uri="{FF2B5EF4-FFF2-40B4-BE49-F238E27FC236}">
                <a16:creationId xmlns:a16="http://schemas.microsoft.com/office/drawing/2014/main" id="{21FFF676-8BB6-4B14-866D-AC8984B5F8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4ADE9B-9E0C-4A23-B55D-4E1E787B3F4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41259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EDC6-E096-4C39-8043-2AB4757D3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DA75E-0459-4C43-A5D7-63A036797D3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F5ED2-EDC7-4EAA-93B7-E58B00C1A5B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EF669-7A79-45E3-8BDF-0F0B91EA5FF7}"/>
              </a:ext>
            </a:extLst>
          </p:cNvPr>
          <p:cNvSpPr>
            <a:spLocks noGrp="1"/>
          </p:cNvSpPr>
          <p:nvPr>
            <p:ph type="dt" sz="half" idx="10"/>
          </p:nvPr>
        </p:nvSpPr>
        <p:spPr/>
        <p:txBody>
          <a:bodyPr/>
          <a:lstStyle/>
          <a:p>
            <a:fld id="{EB712588-04B1-427B-82EE-E8DB90309F08}" type="datetimeFigureOut">
              <a:rPr lang="en-US" smtClean="0"/>
              <a:t>08-Jun-20</a:t>
            </a:fld>
            <a:endParaRPr lang="en-US" dirty="0"/>
          </a:p>
        </p:txBody>
      </p:sp>
      <p:sp>
        <p:nvSpPr>
          <p:cNvPr id="6" name="Footer Placeholder 5">
            <a:extLst>
              <a:ext uri="{FF2B5EF4-FFF2-40B4-BE49-F238E27FC236}">
                <a16:creationId xmlns:a16="http://schemas.microsoft.com/office/drawing/2014/main" id="{EFBFFEEA-E2E7-49DE-AC4B-DC7092BE61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EF4798-AF2C-4A88-8D74-EC91D48951DA}"/>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41989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2B89-EDCF-4D79-8056-09F1E38024B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8B2CD-C6F1-4B97-916B-03A625A9B6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9453F-96CC-468A-AE40-2261DB39780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C4AA0-2056-4735-A4E0-2F64BCE577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FF567-EC0B-4492-9D41-AE1FF31D85F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AADCF-7A0F-4B07-8B9D-03C9DD8BCC67}"/>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8" name="Footer Placeholder 7">
            <a:extLst>
              <a:ext uri="{FF2B5EF4-FFF2-40B4-BE49-F238E27FC236}">
                <a16:creationId xmlns:a16="http://schemas.microsoft.com/office/drawing/2014/main" id="{3E6319ED-B279-42A7-A9D3-34FA37F72A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953CDE-381B-47E4-BD38-43475CDDDF0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1854887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95DD-C1F1-4C83-A4CD-319A70A6F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97BDB-357B-40CE-9A00-C5D9CEE7FBFF}"/>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4" name="Footer Placeholder 3">
            <a:extLst>
              <a:ext uri="{FF2B5EF4-FFF2-40B4-BE49-F238E27FC236}">
                <a16:creationId xmlns:a16="http://schemas.microsoft.com/office/drawing/2014/main" id="{7F192A28-8757-46CC-B9E9-C774772696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E7F8F3-16CB-4063-926E-527F8CF648C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89582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31D79-8DBD-4230-9BD4-F077E14E1C93}"/>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3" name="Footer Placeholder 2">
            <a:extLst>
              <a:ext uri="{FF2B5EF4-FFF2-40B4-BE49-F238E27FC236}">
                <a16:creationId xmlns:a16="http://schemas.microsoft.com/office/drawing/2014/main" id="{03425C5D-CD79-4A2F-AF67-94983AD776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B2F2C2-D1C2-4EB0-8812-A8AEF155941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7080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8340-5407-4198-953D-6C7F500D16A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A06B95A-3BBC-4CE2-BF26-7915D5686E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75EE5-392A-4A6B-857D-AA490904FA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37E641-CD5D-4BAF-A98B-D887BE254AA2}"/>
              </a:ext>
            </a:extLst>
          </p:cNvPr>
          <p:cNvSpPr>
            <a:spLocks noGrp="1"/>
          </p:cNvSpPr>
          <p:nvPr>
            <p:ph type="dt" sz="half" idx="10"/>
          </p:nvPr>
        </p:nvSpPr>
        <p:spPr/>
        <p:txBody>
          <a:bodyPr/>
          <a:lstStyle/>
          <a:p>
            <a:fld id="{42A54C80-263E-416B-A8E0-580EDEADCBDC}" type="datetimeFigureOut">
              <a:rPr lang="en-US" smtClean="0"/>
              <a:t>08-Jun-20</a:t>
            </a:fld>
            <a:endParaRPr lang="en-US" dirty="0"/>
          </a:p>
        </p:txBody>
      </p:sp>
      <p:sp>
        <p:nvSpPr>
          <p:cNvPr id="6" name="Footer Placeholder 5">
            <a:extLst>
              <a:ext uri="{FF2B5EF4-FFF2-40B4-BE49-F238E27FC236}">
                <a16:creationId xmlns:a16="http://schemas.microsoft.com/office/drawing/2014/main" id="{4FEAF738-77D5-4E82-BC7E-CA3F1C26A2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B9B483-8D6E-4CCF-A298-05323000D3C1}"/>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35798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9AF2-438D-4CA9-8315-EAB8C610742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295FAC0-035F-4DBA-9D7B-E5553D4D316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766038F-B522-4A0E-A9F3-81406D7AE9D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603D63-C99C-4239-902C-91AF9A5419BC}"/>
              </a:ext>
            </a:extLst>
          </p:cNvPr>
          <p:cNvSpPr>
            <a:spLocks noGrp="1"/>
          </p:cNvSpPr>
          <p:nvPr>
            <p:ph type="dt" sz="half" idx="10"/>
          </p:nvPr>
        </p:nvSpPr>
        <p:spPr/>
        <p:txBody>
          <a:bodyPr/>
          <a:lstStyle/>
          <a:p>
            <a:fld id="{B61BEF0D-F0BB-DE4B-95CE-6DB70DBA9567}" type="datetimeFigureOut">
              <a:rPr lang="en-US" smtClean="0"/>
              <a:pPr/>
              <a:t>08-Jun-20</a:t>
            </a:fld>
            <a:endParaRPr lang="en-US" dirty="0"/>
          </a:p>
        </p:txBody>
      </p:sp>
      <p:sp>
        <p:nvSpPr>
          <p:cNvPr id="6" name="Footer Placeholder 5">
            <a:extLst>
              <a:ext uri="{FF2B5EF4-FFF2-40B4-BE49-F238E27FC236}">
                <a16:creationId xmlns:a16="http://schemas.microsoft.com/office/drawing/2014/main" id="{A7F29437-F18E-4EAE-A63C-D8047F628E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8B8309-01BA-4D4C-808E-ECED1B4BE0A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6975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84A81-D589-4BC1-82A6-EE200D555C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E0ECB-8ABB-4D53-8F1D-5944F0F7BEE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921E0-351A-4F52-9693-25CD27BD43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08-Jun-20</a:t>
            </a:fld>
            <a:endParaRPr lang="en-US" dirty="0"/>
          </a:p>
        </p:txBody>
      </p:sp>
      <p:sp>
        <p:nvSpPr>
          <p:cNvPr id="5" name="Footer Placeholder 4">
            <a:extLst>
              <a:ext uri="{FF2B5EF4-FFF2-40B4-BE49-F238E27FC236}">
                <a16:creationId xmlns:a16="http://schemas.microsoft.com/office/drawing/2014/main" id="{18C1F92B-C799-4153-B311-F076C281E8E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BD47C9-CEF8-4648-9480-87783867B8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251998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674" r:id="rId13"/>
    <p:sldLayoutId id="2147483684" r:id="rId14"/>
    <p:sldLayoutId id="2147483652" r:id="rId15"/>
    <p:sldLayoutId id="2147483660" r:id="rId16"/>
    <p:sldLayoutId id="2147483668" r:id="rId17"/>
    <p:sldLayoutId id="2147483669" r:id="rId18"/>
    <p:sldLayoutId id="2147483670" r:id="rId19"/>
    <p:sldLayoutId id="2147483672" r:id="rId20"/>
    <p:sldLayoutId id="2147483677" r:id="rId21"/>
    <p:sldLayoutId id="2147483665" r:id="rId22"/>
    <p:sldLayoutId id="2147483654" r:id="rId23"/>
    <p:sldLayoutId id="2147483655"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9"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2988"/>
            <a:ext cx="7329573" cy="51435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2284026" y="1532747"/>
            <a:ext cx="4578895" cy="1523291"/>
          </a:xfrm>
        </p:spPr>
        <p:txBody>
          <a:bodyPr>
            <a:normAutofit/>
          </a:bodyPr>
          <a:lstStyle/>
          <a:p>
            <a:r>
              <a:rPr lang="en-US" sz="3000" dirty="0">
                <a:solidFill>
                  <a:schemeClr val="tx2"/>
                </a:solidFill>
              </a:rPr>
              <a:t>Type Conversion</a:t>
            </a:r>
          </a:p>
        </p:txBody>
      </p:sp>
      <p:sp>
        <p:nvSpPr>
          <p:cNvPr id="3" name="Subtitle 2"/>
          <p:cNvSpPr>
            <a:spLocks noGrp="1"/>
          </p:cNvSpPr>
          <p:nvPr>
            <p:ph type="subTitle" idx="1"/>
          </p:nvPr>
        </p:nvSpPr>
        <p:spPr>
          <a:xfrm>
            <a:off x="2284026" y="3120094"/>
            <a:ext cx="4578895" cy="511559"/>
          </a:xfrm>
        </p:spPr>
        <p:txBody>
          <a:bodyPr>
            <a:normAutofit/>
          </a:bodyPr>
          <a:lstStyle/>
          <a:p>
            <a:r>
              <a:rPr lang="ru-RU" sz="1100" dirty="0">
                <a:solidFill>
                  <a:schemeClr val="tx2"/>
                </a:solidFill>
              </a:rPr>
              <a:t>С++ </a:t>
            </a:r>
            <a:r>
              <a:rPr lang="en-US" sz="1100" dirty="0">
                <a:solidFill>
                  <a:schemeClr val="tx2"/>
                </a:solidFill>
              </a:rPr>
              <a:t>courses</a:t>
            </a: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lstStyle/>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&lt;iostream&gt;</a:t>
            </a: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B </a:t>
            </a:r>
            <a:r>
              <a:rPr lang="en-US" sz="1200" dirty="0" err="1">
                <a:latin typeface="Courier New" panose="02070309020205020404" pitchFamily="49" charset="0"/>
                <a:cs typeface="Courier New" panose="02070309020205020404" pitchFamily="49" charset="0"/>
              </a:rPr>
              <a:t>b</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140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an argument to a function call</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02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dirty="0">
                <a:latin typeface="Courier New" panose="02070309020205020404" pitchFamily="49" charset="0"/>
                <a:cs typeface="Courier New" panose="02070309020205020404" pitchFamily="49" charset="0"/>
              </a:rPr>
              <a:t>foo(A a)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a;</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 a;</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0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When an expression is used as a logical expression</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B(</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B&amp; operator=(</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 ) {</a:t>
            </a:r>
          </a:p>
          <a:p>
            <a:pPr marL="342900" lvl="2" indent="0">
              <a:buNone/>
            </a:pP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std::</a:t>
            </a:r>
            <a:r>
              <a:rPr lang="en-US" sz="1200" dirty="0" err="1">
                <a:solidFill>
                  <a:srgbClr val="0071C5"/>
                </a:solidFill>
                <a:latin typeface="Courier New" panose="02070309020205020404" pitchFamily="49" charset="0"/>
                <a:cs typeface="Courier New" panose="02070309020205020404" pitchFamily="49" charset="0"/>
              </a:rPr>
              <a:t>cout</a:t>
            </a:r>
            <a:r>
              <a:rPr lang="en-US" sz="1200" dirty="0">
                <a:solidFill>
                  <a:srgbClr val="0071C5"/>
                </a:solidFill>
                <a:latin typeface="Courier New" panose="02070309020205020404" pitchFamily="49" charset="0"/>
                <a:cs typeface="Courier New" panose="02070309020205020404" pitchFamily="49" charset="0"/>
              </a:rPr>
              <a:t> &lt;&lt; "conversion from A (assignment)" &lt;&lt; std::</a:t>
            </a:r>
            <a:r>
              <a:rPr lang="en-US" sz="1200" dirty="0" err="1">
                <a:solidFill>
                  <a:srgbClr val="0071C5"/>
                </a:solidFill>
                <a:latin typeface="Courier New" panose="02070309020205020404" pitchFamily="49" charset="0"/>
                <a:cs typeface="Courier New" panose="02070309020205020404" pitchFamily="49" charset="0"/>
              </a:rPr>
              <a:t>endl</a:t>
            </a:r>
            <a:r>
              <a:rPr lang="en-US" sz="12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200" dirty="0">
                <a:solidFill>
                  <a:srgbClr val="0071C5"/>
                </a:solidFill>
                <a:latin typeface="Courier New" panose="02070309020205020404" pitchFamily="49" charset="0"/>
                <a:cs typeface="Courier New" panose="02070309020205020404" pitchFamily="49" charset="0"/>
              </a:rPr>
              <a:t>        </a:t>
            </a:r>
            <a:r>
              <a:rPr lang="ru-RU" sz="1200" dirty="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return *this;</a:t>
            </a:r>
          </a:p>
          <a:p>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728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2" name="Title 1"/>
          <p:cNvSpPr>
            <a:spLocks noGrp="1"/>
          </p:cNvSpPr>
          <p:nvPr>
            <p:ph type="title"/>
          </p:nvPr>
        </p:nvSpPr>
        <p:spPr>
          <a:xfrm>
            <a:off x="94767" y="0"/>
            <a:ext cx="8229600" cy="579756"/>
          </a:xfrm>
        </p:spPr>
        <p:txBody>
          <a:bodyPr/>
          <a:lstStyle/>
          <a:p>
            <a:r>
              <a:rPr lang="en-US" sz="2000" dirty="0"/>
              <a:t>When an expression is used as a logical expression</a:t>
            </a:r>
            <a:endParaRPr lang="ru-RU" sz="2000" dirty="0"/>
          </a:p>
        </p:txBody>
      </p:sp>
      <p:sp>
        <p:nvSpPr>
          <p:cNvPr id="8" name="Content Placeholder 2"/>
          <p:cNvSpPr>
            <a:spLocks noGrp="1"/>
          </p:cNvSpPr>
          <p:nvPr>
            <p:ph sz="quarter" idx="13"/>
          </p:nvPr>
        </p:nvSpPr>
        <p:spPr>
          <a:xfrm>
            <a:off x="239955" y="473620"/>
            <a:ext cx="8228012" cy="4487689"/>
          </a:xfrm>
        </p:spPr>
        <p:txBody>
          <a:bodyPr/>
          <a:lstStyle/>
          <a:p>
            <a:r>
              <a:rPr lang="en-US" sz="1100" dirty="0">
                <a:latin typeface="Courier New" panose="02070309020205020404" pitchFamily="49" charset="0"/>
                <a:cs typeface="Courier New" panose="02070309020205020404" pitchFamily="49" charset="0"/>
              </a:rPr>
              <a:t>	#include &lt;iostream&gt;</a:t>
            </a:r>
            <a:endParaRPr lang="ru-RU"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struct A {};</a:t>
            </a:r>
          </a:p>
          <a:p>
            <a:r>
              <a:rPr lang="en-US" sz="1100" dirty="0">
                <a:latin typeface="Courier New" panose="02070309020205020404" pitchFamily="49" charset="0"/>
                <a:cs typeface="Courier New" panose="02070309020205020404" pitchFamily="49" charset="0"/>
              </a:rPr>
              <a:t>	struct B {</a:t>
            </a:r>
          </a:p>
          <a:p>
            <a:r>
              <a:rPr lang="en-US" sz="1100" dirty="0">
                <a:latin typeface="Courier New" panose="02070309020205020404" pitchFamily="49" charset="0"/>
                <a:cs typeface="Courier New" panose="02070309020205020404" pitchFamily="49" charset="0"/>
              </a:rPr>
              <a:t>		B(</a:t>
            </a:r>
            <a:r>
              <a:rPr lang="ru-RU"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A </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std::</a:t>
            </a:r>
            <a:r>
              <a:rPr lang="en-US" sz="1100" dirty="0" err="1">
                <a:latin typeface="Courier New" panose="02070309020205020404" pitchFamily="49" charset="0"/>
                <a:cs typeface="Courier New" panose="02070309020205020404" pitchFamily="49" charset="0"/>
              </a:rPr>
              <a:t>cout</a:t>
            </a:r>
            <a:r>
              <a:rPr lang="en-US" sz="1100" dirty="0">
                <a:latin typeface="Courier New" panose="02070309020205020404" pitchFamily="49" charset="0"/>
                <a:cs typeface="Courier New" panose="02070309020205020404" pitchFamily="49" charset="0"/>
              </a:rPr>
              <a:t> &lt;&lt; "conversion from A" &lt;&lt; std::</a:t>
            </a:r>
            <a:r>
              <a:rPr lang="en-US" sz="1100" dirty="0" err="1">
                <a:latin typeface="Courier New" panose="02070309020205020404" pitchFamily="49" charset="0"/>
                <a:cs typeface="Courier New" panose="02070309020205020404" pitchFamily="49" charset="0"/>
              </a:rPr>
              <a:t>endl</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endParaRPr lang="ru-RU" sz="1100" dirty="0">
              <a:latin typeface="Courier New" panose="02070309020205020404" pitchFamily="49" charset="0"/>
              <a:cs typeface="Courier New" panose="02070309020205020404" pitchFamily="49" charset="0"/>
            </a:endParaRPr>
          </a:p>
          <a:p>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B&amp; operator=(</a:t>
            </a:r>
            <a:r>
              <a:rPr lang="ru-RU"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A</a:t>
            </a:r>
            <a:r>
              <a:rPr lang="en-US" sz="1100" dirty="0">
                <a:latin typeface="Courier New" panose="02070309020205020404" pitchFamily="49" charset="0"/>
                <a:cs typeface="Courier New" panose="02070309020205020404" pitchFamily="49" charset="0"/>
              </a:rPr>
              <a:t> ) {</a:t>
            </a:r>
          </a:p>
          <a:p>
            <a:pPr marL="342900" lvl="2" indent="0">
              <a:buNone/>
            </a:pPr>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a:t>
            </a:r>
            <a:r>
              <a:rPr lang="ru-RU" sz="1100" dirty="0">
                <a:latin typeface="Courier New" panose="02070309020205020404" pitchFamily="49" charset="0"/>
                <a:cs typeface="Courier New" panose="02070309020205020404" pitchFamily="49" charset="0"/>
              </a:rPr>
              <a:t>  </a:t>
            </a:r>
            <a:r>
              <a:rPr lang="en-US" sz="1100" dirty="0">
                <a:solidFill>
                  <a:srgbClr val="0071C5"/>
                </a:solidFill>
                <a:latin typeface="Courier New" panose="02070309020205020404" pitchFamily="49" charset="0"/>
                <a:cs typeface="Courier New" panose="02070309020205020404" pitchFamily="49" charset="0"/>
              </a:rPr>
              <a:t>std::</a:t>
            </a:r>
            <a:r>
              <a:rPr lang="en-US" sz="1100" dirty="0" err="1">
                <a:solidFill>
                  <a:srgbClr val="0071C5"/>
                </a:solidFill>
                <a:latin typeface="Courier New" panose="02070309020205020404" pitchFamily="49" charset="0"/>
                <a:cs typeface="Courier New" panose="02070309020205020404" pitchFamily="49" charset="0"/>
              </a:rPr>
              <a:t>cout</a:t>
            </a:r>
            <a:r>
              <a:rPr lang="en-US" sz="1100" dirty="0">
                <a:solidFill>
                  <a:srgbClr val="0071C5"/>
                </a:solidFill>
                <a:latin typeface="Courier New" panose="02070309020205020404" pitchFamily="49" charset="0"/>
                <a:cs typeface="Courier New" panose="02070309020205020404" pitchFamily="49" charset="0"/>
              </a:rPr>
              <a:t> &lt;&lt; "conversion from A (assignment)" &lt;&lt; std::</a:t>
            </a:r>
            <a:r>
              <a:rPr lang="en-US" sz="1100" dirty="0" err="1">
                <a:solidFill>
                  <a:srgbClr val="0071C5"/>
                </a:solidFill>
                <a:latin typeface="Courier New" panose="02070309020205020404" pitchFamily="49" charset="0"/>
                <a:cs typeface="Courier New" panose="02070309020205020404" pitchFamily="49" charset="0"/>
              </a:rPr>
              <a:t>endl</a:t>
            </a:r>
            <a:r>
              <a:rPr lang="en-US" sz="11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100" dirty="0">
                <a:solidFill>
                  <a:srgbClr val="0071C5"/>
                </a:solidFill>
                <a:latin typeface="Courier New" panose="02070309020205020404" pitchFamily="49" charset="0"/>
                <a:cs typeface="Courier New" panose="02070309020205020404" pitchFamily="49" charset="0"/>
              </a:rPr>
              <a:t>        </a:t>
            </a:r>
            <a:r>
              <a:rPr lang="ru-RU" sz="1100" dirty="0">
                <a:solidFill>
                  <a:srgbClr val="0071C5"/>
                </a:solidFill>
                <a:latin typeface="Courier New" panose="02070309020205020404" pitchFamily="49" charset="0"/>
                <a:cs typeface="Courier New" panose="02070309020205020404" pitchFamily="49" charset="0"/>
              </a:rPr>
              <a:t>	</a:t>
            </a:r>
            <a:r>
              <a:rPr lang="en-US" sz="1100" dirty="0">
                <a:solidFill>
                  <a:srgbClr val="0071C5"/>
                </a:solidFill>
                <a:latin typeface="Courier New" panose="02070309020205020404" pitchFamily="49" charset="0"/>
                <a:cs typeface="Courier New" panose="02070309020205020404" pitchFamily="49" charset="0"/>
              </a:rPr>
              <a:t>return *this;</a:t>
            </a:r>
          </a:p>
          <a:p>
            <a:r>
              <a:rPr lang="en-US" sz="1100" dirty="0">
                <a:latin typeface="Courier New" panose="02070309020205020404" pitchFamily="49" charset="0"/>
                <a:cs typeface="Courier New" panose="02070309020205020404" pitchFamily="49" charset="0"/>
              </a:rPr>
              <a:t>    </a:t>
            </a:r>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endParaRPr lang="ru-RU"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operator bool() </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return true;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444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if (</a:t>
            </a:r>
            <a:r>
              <a:rPr lang="en-US" sz="1200" b="1" dirty="0">
                <a:latin typeface="Courier New" panose="02070309020205020404" pitchFamily="49" charset="0"/>
                <a:cs typeface="Courier New" panose="02070309020205020404" pitchFamily="49" charset="0"/>
              </a:rPr>
              <a:t>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“Hello”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a:xfrm>
            <a:off x="170268" y="30786"/>
            <a:ext cx="8229600" cy="579756"/>
          </a:xfrm>
        </p:spPr>
        <p:txBody>
          <a:bodyPr>
            <a:normAutofit fontScale="90000"/>
          </a:bodyPr>
          <a:lstStyle/>
          <a:p>
            <a:br>
              <a:rPr lang="en-US" sz="2000" dirty="0"/>
            </a:br>
            <a:r>
              <a:rPr lang="en-US" sz="2000" dirty="0"/>
              <a:t>How to prohibit implicit conversions?</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2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Prohibit Implicit Conversions</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explicit </a:t>
            </a:r>
            <a:r>
              <a:rPr lang="en-US" sz="1200" dirty="0">
                <a:latin typeface="Courier New" panose="02070309020205020404" pitchFamily="49" charset="0"/>
                <a:cs typeface="Courier New" panose="02070309020205020404" pitchFamily="49" charset="0"/>
              </a:rPr>
              <a:t>B( A</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explicit</a:t>
            </a:r>
            <a:r>
              <a:rPr lang="en-US" sz="1200" dirty="0">
                <a:latin typeface="Courier New" panose="02070309020205020404" pitchFamily="49" charset="0"/>
                <a:cs typeface="Courier New" panose="02070309020205020404" pitchFamily="49" charset="0"/>
              </a:rPr>
              <a:t> operator A() {</a:t>
            </a:r>
          </a:p>
          <a:p>
            <a:r>
              <a:rPr lang="en-US" sz="1200" dirty="0">
                <a:latin typeface="Courier New" panose="02070309020205020404" pitchFamily="49" charset="0"/>
                <a:cs typeface="Courier New" panose="02070309020205020404" pitchFamily="49" charset="0"/>
              </a:rPr>
              <a:t>			return A();</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83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ERROR!!!</a:t>
            </a:r>
            <a:endParaRPr lang="ru-RU" sz="2000" dirty="0"/>
          </a:p>
        </p:txBody>
      </p:sp>
      <p:sp>
        <p:nvSpPr>
          <p:cNvPr id="8" name="Content Placeholder 2"/>
          <p:cNvSpPr>
            <a:spLocks noGrp="1"/>
          </p:cNvSpPr>
          <p:nvPr>
            <p:ph sz="quarter" idx="13"/>
          </p:nvPr>
        </p:nvSpPr>
        <p:spPr>
          <a:xfrm>
            <a:off x="281518" y="610542"/>
            <a:ext cx="8228012" cy="4027960"/>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b;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330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 name="Title 1"/>
          <p:cNvSpPr>
            <a:spLocks noGrp="1"/>
          </p:cNvSpPr>
          <p:nvPr>
            <p:ph type="title"/>
          </p:nvPr>
        </p:nvSpPr>
        <p:spPr>
          <a:xfrm>
            <a:off x="170268" y="133606"/>
            <a:ext cx="8229600" cy="579756"/>
          </a:xfrm>
        </p:spPr>
        <p:txBody>
          <a:bodyPr/>
          <a:lstStyle/>
          <a:p>
            <a:r>
              <a:rPr lang="en-US" sz="3200" dirty="0"/>
              <a:t>Explicit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buFont typeface="Arial" panose="020B0604020202020204" pitchFamily="34" charset="0"/>
              <a:buChar char="•"/>
            </a:pPr>
            <a:r>
              <a:rPr lang="en-US" sz="2000" dirty="0"/>
              <a:t>direct initialization</a:t>
            </a:r>
          </a:p>
          <a:p>
            <a:pPr marL="342900" indent="-342900">
              <a:buFont typeface="Arial" panose="020B0604020202020204" pitchFamily="34" charset="0"/>
              <a:buChar char="•"/>
            </a:pPr>
            <a:r>
              <a:rPr lang="en-US" sz="2000" dirty="0"/>
              <a:t>C-style cast</a:t>
            </a:r>
          </a:p>
          <a:p>
            <a:pPr marL="342900" indent="-342900">
              <a:buFont typeface="Arial" panose="020B0604020202020204" pitchFamily="34" charset="0"/>
              <a:buChar char="•"/>
            </a:pPr>
            <a:r>
              <a:rPr lang="en-US" sz="2000" dirty="0"/>
              <a:t>Functional style cast</a:t>
            </a:r>
          </a:p>
          <a:p>
            <a:pPr marL="342900" indent="-342900">
              <a:buFont typeface="Arial" panose="020B0604020202020204" pitchFamily="34" charset="0"/>
              <a:buChar char="•"/>
            </a:pPr>
            <a:r>
              <a:rPr lang="en-US" sz="2000" dirty="0" err="1"/>
              <a:t>static_cast</a:t>
            </a:r>
            <a:endParaRPr lang="ru-RU" sz="2000" dirty="0"/>
          </a:p>
          <a:p>
            <a:pPr marL="342900" indent="-342900">
              <a:buFont typeface="Arial" panose="020B0604020202020204" pitchFamily="34" charset="0"/>
              <a:buChar char="•"/>
            </a:pPr>
            <a:r>
              <a:rPr lang="en-US" sz="2000" dirty="0" err="1"/>
              <a:t>reinterpret_cast</a:t>
            </a:r>
            <a:endParaRPr lang="ru-RU" sz="2000" dirty="0"/>
          </a:p>
          <a:p>
            <a:pPr marL="342900" indent="-342900">
              <a:buFont typeface="Arial" panose="020B0604020202020204" pitchFamily="34" charset="0"/>
              <a:buChar char="•"/>
            </a:pPr>
            <a:r>
              <a:rPr lang="en-US" sz="2000" dirty="0" err="1"/>
              <a:t>const_cast</a:t>
            </a:r>
            <a:endParaRPr lang="en-US" sz="2000" dirty="0"/>
          </a:p>
          <a:p>
            <a:pPr marL="342900" indent="-342900">
              <a:buFont typeface="Arial" panose="020B0604020202020204" pitchFamily="34" charset="0"/>
              <a:buChar char="•"/>
            </a:pPr>
            <a:r>
              <a:rPr lang="en-US" sz="2000" dirty="0" err="1"/>
              <a:t>dynamic_cast</a:t>
            </a:r>
            <a:endParaRPr lang="en-US" sz="2000" dirty="0"/>
          </a:p>
        </p:txBody>
      </p:sp>
    </p:spTree>
    <p:extLst>
      <p:ext uri="{BB962C8B-B14F-4D97-AF65-F5344CB8AC3E}">
        <p14:creationId xmlns:p14="http://schemas.microsoft.com/office/powerpoint/2010/main" val="13714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
        <p:nvSpPr>
          <p:cNvPr id="8" name="Oval 7">
            <a:extLst>
              <a:ext uri="{FF2B5EF4-FFF2-40B4-BE49-F238E27FC236}">
                <a16:creationId xmlns:a16="http://schemas.microsoft.com/office/drawing/2014/main" id="{49BC0FC2-5538-4D69-A8CC-837F9B21AF5A}"/>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Implicit conversion</a:t>
            </a:r>
          </a:p>
        </p:txBody>
      </p:sp>
      <p:cxnSp>
        <p:nvCxnSpPr>
          <p:cNvPr id="10" name="Straight Arrow Connector 9">
            <a:extLst>
              <a:ext uri="{FF2B5EF4-FFF2-40B4-BE49-F238E27FC236}">
                <a16:creationId xmlns:a16="http://schemas.microsoft.com/office/drawing/2014/main" id="{A705DC16-B827-4E80-8661-B46D4C60D81E}"/>
              </a:ext>
            </a:extLst>
          </p:cNvPr>
          <p:cNvCxnSpPr>
            <a:cxnSpLocks/>
            <a:stCxn id="15" idx="4"/>
            <a:endCxn id="8"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B5706B7F-BAEF-4F98-A45C-A28DAFA327C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Explicit Conversion</a:t>
            </a:r>
          </a:p>
        </p:txBody>
      </p:sp>
      <p:cxnSp>
        <p:nvCxnSpPr>
          <p:cNvPr id="14" name="Straight Arrow Connector 13">
            <a:extLst>
              <a:ext uri="{FF2B5EF4-FFF2-40B4-BE49-F238E27FC236}">
                <a16:creationId xmlns:a16="http://schemas.microsoft.com/office/drawing/2014/main" id="{26A3143C-8173-44AF-B9EB-1F0226C05F40}"/>
              </a:ext>
            </a:extLst>
          </p:cNvPr>
          <p:cNvCxnSpPr>
            <a:cxnSpLocks/>
            <a:stCxn id="15" idx="4"/>
            <a:endCxn id="13"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DEB786ED-B705-4E8A-A31C-7E21C85D490B}"/>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15262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Copy initialization </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b;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07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Direct initialization </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work</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work</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03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p:txBody>
          <a:bodyPr/>
          <a:lstStyle/>
          <a:p>
            <a:r>
              <a:rPr lang="en-US" sz="2000" dirty="0"/>
              <a:t>C-style cast</a:t>
            </a:r>
            <a:r>
              <a:rPr lang="ru-RU" sz="2000" dirty="0"/>
              <a:t> </a:t>
            </a:r>
            <a:r>
              <a:rPr lang="en-US" sz="2000" dirty="0"/>
              <a:t>and Functional style cast</a:t>
            </a:r>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r>
              <a:rPr lang="en-US"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#include &lt;iostream&gt;</a:t>
            </a:r>
          </a:p>
          <a:p>
            <a:r>
              <a:rPr lang="en-US" sz="1100" dirty="0">
                <a:latin typeface="Courier New" panose="02070309020205020404" pitchFamily="49" charset="0"/>
                <a:cs typeface="Courier New" panose="02070309020205020404" pitchFamily="49" charset="0"/>
              </a:rPr>
              <a:t>	int main() {</a:t>
            </a:r>
          </a:p>
          <a:p>
            <a:r>
              <a:rPr lang="en-US" sz="1100" dirty="0">
                <a:latin typeface="Courier New" panose="02070309020205020404" pitchFamily="49" charset="0"/>
                <a:cs typeface="Courier New" panose="02070309020205020404" pitchFamily="49" charset="0"/>
              </a:rPr>
              <a:t>		char </a:t>
            </a:r>
            <a:r>
              <a:rPr lang="en-US" sz="1100" dirty="0" err="1">
                <a:latin typeface="Courier New" panose="02070309020205020404" pitchFamily="49" charset="0"/>
                <a:cs typeface="Courier New" panose="02070309020205020404" pitchFamily="49" charset="0"/>
              </a:rPr>
              <a:t>ch</a:t>
            </a:r>
            <a:r>
              <a:rPr lang="en-US" sz="1100" dirty="0">
                <a:latin typeface="Courier New" panose="02070309020205020404" pitchFamily="49" charset="0"/>
                <a:cs typeface="Courier New" panose="02070309020205020404" pitchFamily="49" charset="0"/>
              </a:rPr>
              <a:t> = ‘a’;</a:t>
            </a:r>
          </a:p>
          <a:p>
            <a:r>
              <a:rPr lang="en-US" sz="1100" dirty="0">
                <a:latin typeface="Courier New" panose="02070309020205020404" pitchFamily="49" charset="0"/>
                <a:cs typeface="Courier New" panose="02070309020205020404" pitchFamily="49" charset="0"/>
              </a:rPr>
              <a:t>		int y </a:t>
            </a:r>
            <a:r>
              <a:rPr lang="en-US" sz="1100" b="1" dirty="0">
                <a:latin typeface="Courier New" panose="02070309020205020404" pitchFamily="49" charset="0"/>
                <a:cs typeface="Courier New" panose="02070309020205020404" pitchFamily="49" charset="0"/>
              </a:rPr>
              <a:t>= (int)</a:t>
            </a:r>
            <a:r>
              <a:rPr lang="en-US" sz="1100" b="1" dirty="0" err="1">
                <a:latin typeface="Courier New" panose="02070309020205020404" pitchFamily="49" charset="0"/>
                <a:cs typeface="Courier New" panose="02070309020205020404" pitchFamily="49" charset="0"/>
              </a:rPr>
              <a:t>ch</a:t>
            </a:r>
            <a:r>
              <a:rPr lang="en-US" sz="1100" b="1" dirty="0">
                <a:latin typeface="Courier New" panose="02070309020205020404" pitchFamily="49" charset="0"/>
                <a:cs typeface="Courier New" panose="02070309020205020404" pitchFamily="49" charset="0"/>
              </a:rPr>
              <a:t>; // </a:t>
            </a:r>
            <a:r>
              <a:rPr lang="en-US" sz="1100" dirty="0"/>
              <a:t>C-style cast</a:t>
            </a:r>
            <a:r>
              <a:rPr lang="ru-RU" sz="1100" dirty="0"/>
              <a:t> </a:t>
            </a:r>
            <a:endParaRPr lang="en-US" sz="1100" b="1"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x </a:t>
            </a:r>
            <a:r>
              <a:rPr lang="en-US" sz="1100" b="1" dirty="0">
                <a:latin typeface="Courier New" panose="02070309020205020404" pitchFamily="49" charset="0"/>
                <a:cs typeface="Courier New" panose="02070309020205020404" pitchFamily="49" charset="0"/>
              </a:rPr>
              <a:t>= int(</a:t>
            </a:r>
            <a:r>
              <a:rPr lang="en-US" sz="1100" b="1" dirty="0" err="1">
                <a:latin typeface="Courier New" panose="02070309020205020404" pitchFamily="49" charset="0"/>
                <a:cs typeface="Courier New" panose="02070309020205020404" pitchFamily="49" charset="0"/>
              </a:rPr>
              <a:t>ch</a:t>
            </a:r>
            <a:r>
              <a:rPr lang="en-US" sz="1100" b="1" dirty="0">
                <a:latin typeface="Courier New" panose="02070309020205020404" pitchFamily="49" charset="0"/>
                <a:cs typeface="Courier New" panose="02070309020205020404" pitchFamily="49" charset="0"/>
              </a:rPr>
              <a:t>); // </a:t>
            </a:r>
            <a:r>
              <a:rPr lang="en-US" sz="1100" dirty="0"/>
              <a:t>Functional style cast</a:t>
            </a:r>
            <a:endParaRPr lang="en-US" sz="1100" b="1"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endParaRPr lang="ru-RU" sz="11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2622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C-style cast and Functional style cast</a:t>
            </a:r>
            <a:endParaRPr lang="ru-RU"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B(a)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b);</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6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err="1"/>
              <a:t>static_cast</a:t>
            </a:r>
            <a:endParaRPr lang="ru-RU"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&lt;B&gt;(a)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&lt;B&gt;(a)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&lt;A&gt;(b);</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5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err="1"/>
              <a:t>reinterpret_cast</a:t>
            </a:r>
            <a:endParaRPr lang="en-US"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int value = 20341;</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char_array</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reinterpret_cast</a:t>
            </a:r>
            <a:r>
              <a:rPr lang="en-US" sz="1200" b="1" dirty="0">
                <a:latin typeface="Courier New" panose="02070309020205020404" pitchFamily="49" charset="0"/>
                <a:cs typeface="Courier New" panose="02070309020205020404" pitchFamily="49" charset="0"/>
              </a:rPr>
              <a:t>&lt;char*&gt;(&amp;value);</a:t>
            </a:r>
          </a:p>
          <a:p>
            <a:r>
              <a:rPr lang="en-US" sz="1200" dirty="0">
                <a:latin typeface="Courier New" panose="02070309020205020404" pitchFamily="49" charset="0"/>
                <a:cs typeface="Courier New" panose="02070309020205020404" pitchFamily="49" charset="0"/>
              </a:rPr>
              <a:t>		for (std::</a:t>
            </a:r>
            <a:r>
              <a:rPr lang="en-US" sz="1200" dirty="0" err="1">
                <a:latin typeface="Courier New" panose="02070309020205020404" pitchFamily="49" charset="0"/>
                <a:cs typeface="Courier New" panose="02070309020205020404" pitchFamily="49" charset="0"/>
              </a:rPr>
              <a:t>size_t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(int)/</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(char);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char_array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&lt;&lt;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763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p:txBody>
          <a:bodyPr>
            <a:normAutofit fontScale="90000"/>
          </a:bodyPr>
          <a:lstStyle/>
          <a:p>
            <a:r>
              <a:rPr lang="en-US" dirty="0" err="1"/>
              <a:t>const_cast</a:t>
            </a:r>
            <a:br>
              <a:rPr lang="en-US" dirty="0"/>
            </a:br>
            <a:endParaRPr lang="en-US" dirty="0"/>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r>
              <a:rPr lang="en-US" sz="1050" dirty="0">
                <a:latin typeface="Courier New" panose="02070309020205020404" pitchFamily="49" charset="0"/>
                <a:cs typeface="Courier New" panose="02070309020205020404" pitchFamily="49" charset="0"/>
              </a:rPr>
              <a:t>#include &lt;iostream&gt;</a:t>
            </a:r>
          </a:p>
          <a:p>
            <a:r>
              <a:rPr lang="en-US" sz="1050" dirty="0">
                <a:latin typeface="Courier New" panose="02070309020205020404" pitchFamily="49" charset="0"/>
                <a:cs typeface="Courier New" panose="02070309020205020404" pitchFamily="49" charset="0"/>
              </a:rPr>
              <a:t>void bar( int&amp; x) {</a:t>
            </a:r>
          </a:p>
          <a:p>
            <a:r>
              <a:rPr lang="en-US" sz="1050" dirty="0">
                <a:latin typeface="Courier New" panose="02070309020205020404" pitchFamily="49" charset="0"/>
                <a:cs typeface="Courier New" panose="02070309020205020404" pitchFamily="49" charset="0"/>
              </a:rPr>
              <a:t>    std::</a:t>
            </a:r>
            <a:r>
              <a:rPr lang="en-US" sz="1050" dirty="0" err="1">
                <a:latin typeface="Courier New" panose="02070309020205020404" pitchFamily="49" charset="0"/>
                <a:cs typeface="Courier New" panose="02070309020205020404" pitchFamily="49" charset="0"/>
              </a:rPr>
              <a:t>cout</a:t>
            </a:r>
            <a:r>
              <a:rPr lang="en-US" sz="1050" dirty="0">
                <a:latin typeface="Courier New" panose="02070309020205020404" pitchFamily="49" charset="0"/>
                <a:cs typeface="Courier New" panose="02070309020205020404" pitchFamily="49" charset="0"/>
              </a:rPr>
              <a:t> &lt;&lt; "bar" &lt;&lt; std::</a:t>
            </a:r>
            <a:r>
              <a:rPr lang="en-US" sz="1050" dirty="0" err="1">
                <a:latin typeface="Courier New" panose="02070309020205020404" pitchFamily="49" charset="0"/>
                <a:cs typeface="Courier New" panose="02070309020205020404" pitchFamily="49" charset="0"/>
              </a:rPr>
              <a:t>endl</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void foo( const int&amp; x) {</a:t>
            </a:r>
          </a:p>
          <a:p>
            <a:r>
              <a:rPr lang="en-US" sz="1050" dirty="0">
                <a:latin typeface="Courier New" panose="02070309020205020404" pitchFamily="49" charset="0"/>
                <a:cs typeface="Courier New" panose="02070309020205020404" pitchFamily="49" charset="0"/>
              </a:rPr>
              <a:t>    bar(x);</a:t>
            </a:r>
          </a:p>
          <a:p>
            <a:r>
              <a:rPr lang="en-US" sz="1050" dirty="0">
                <a:latin typeface="Courier New" panose="02070309020205020404" pitchFamily="49" charset="0"/>
                <a:cs typeface="Courier New" panose="02070309020205020404" pitchFamily="49" charset="0"/>
              </a:rPr>
              <a:t>    // bar(</a:t>
            </a:r>
            <a:r>
              <a:rPr lang="en-US" sz="1050" dirty="0" err="1">
                <a:latin typeface="Courier New" panose="02070309020205020404" pitchFamily="49" charset="0"/>
                <a:cs typeface="Courier New" panose="02070309020205020404" pitchFamily="49" charset="0"/>
              </a:rPr>
              <a:t>const_cast</a:t>
            </a:r>
            <a:r>
              <a:rPr lang="en-US" sz="1050" dirty="0">
                <a:latin typeface="Courier New" panose="02070309020205020404" pitchFamily="49" charset="0"/>
                <a:cs typeface="Courier New" panose="02070309020205020404" pitchFamily="49" charset="0"/>
              </a:rPr>
              <a:t>&lt;int&amp;&gt;(x));</a:t>
            </a: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int main() {</a:t>
            </a:r>
          </a:p>
          <a:p>
            <a:r>
              <a:rPr lang="en-US" sz="1050" dirty="0">
                <a:latin typeface="Courier New" panose="02070309020205020404" pitchFamily="49" charset="0"/>
                <a:cs typeface="Courier New" panose="02070309020205020404" pitchFamily="49" charset="0"/>
              </a:rPr>
              <a:t>    int x = 2;</a:t>
            </a:r>
          </a:p>
          <a:p>
            <a:r>
              <a:rPr lang="en-US" sz="1050" dirty="0">
                <a:latin typeface="Courier New" panose="02070309020205020404" pitchFamily="49" charset="0"/>
                <a:cs typeface="Courier New" panose="02070309020205020404" pitchFamily="49" charset="0"/>
              </a:rPr>
              <a:t>    foo(x);</a:t>
            </a:r>
          </a:p>
          <a:p>
            <a:r>
              <a:rPr 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82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a:xfrm>
            <a:off x="455613" y="0"/>
            <a:ext cx="8229600" cy="868680"/>
          </a:xfrm>
        </p:spPr>
        <p:txBody>
          <a:bodyPr/>
          <a:lstStyle/>
          <a:p>
            <a:r>
              <a:rPr lang="en-US" dirty="0" err="1"/>
              <a:t>dynamic_cast</a:t>
            </a:r>
            <a:endParaRPr lang="en-US" dirty="0"/>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pPr marL="285750" indent="-285750"/>
            <a:r>
              <a:rPr lang="en-US" sz="2400" dirty="0"/>
              <a:t>Safe downcast from parent to child</a:t>
            </a:r>
            <a:endParaRPr lang="ru-RU" sz="2400" dirty="0"/>
          </a:p>
          <a:p>
            <a:pPr marL="285750" indent="-285750"/>
            <a:r>
              <a:rPr lang="en-US" dirty="0"/>
              <a:t>For work it is necessary that the parent has a virtual method</a:t>
            </a:r>
            <a:endParaRPr lang="en-US" sz="2400" dirty="0"/>
          </a:p>
        </p:txBody>
      </p:sp>
    </p:spTree>
    <p:extLst>
      <p:ext uri="{BB962C8B-B14F-4D97-AF65-F5344CB8AC3E}">
        <p14:creationId xmlns:p14="http://schemas.microsoft.com/office/powerpoint/2010/main" val="241697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72352" y="5755412"/>
            <a:ext cx="2133600" cy="273844"/>
          </a:xfrm>
        </p:spPr>
        <p:txBody>
          <a:bodyPr/>
          <a:lstStyle/>
          <a:p>
            <a:fld id="{EE2556C5-CE8C-6547-B838-EA80C61A4AF7}" type="slidenum">
              <a:rPr lang="en-US" smtClean="0"/>
              <a:pPr/>
              <a:t>3</a:t>
            </a:fld>
            <a:endParaRPr lang="en-US" dirty="0"/>
          </a:p>
        </p:txBody>
      </p:sp>
      <p:sp>
        <p:nvSpPr>
          <p:cNvPr id="34" name="Oval 33">
            <a:extLst>
              <a:ext uri="{FF2B5EF4-FFF2-40B4-BE49-F238E27FC236}">
                <a16:creationId xmlns:a16="http://schemas.microsoft.com/office/drawing/2014/main" id="{8709DC59-3616-4B5C-91DC-F331594FA123}"/>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Non-user defined conversions</a:t>
            </a:r>
          </a:p>
        </p:txBody>
      </p:sp>
      <p:cxnSp>
        <p:nvCxnSpPr>
          <p:cNvPr id="6" name="Straight Arrow Connector 5">
            <a:extLst>
              <a:ext uri="{FF2B5EF4-FFF2-40B4-BE49-F238E27FC236}">
                <a16:creationId xmlns:a16="http://schemas.microsoft.com/office/drawing/2014/main" id="{BF81B518-D969-4384-8DBE-737477DCD8DE}"/>
              </a:ext>
            </a:extLst>
          </p:cNvPr>
          <p:cNvCxnSpPr>
            <a:cxnSpLocks/>
            <a:stCxn id="3" idx="4"/>
            <a:endCxn id="34"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Oval 77">
            <a:extLst>
              <a:ext uri="{FF2B5EF4-FFF2-40B4-BE49-F238E27FC236}">
                <a16:creationId xmlns:a16="http://schemas.microsoft.com/office/drawing/2014/main" id="{81B25730-4DBC-49F2-BA33-C7A1120C011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User defined conversions</a:t>
            </a:r>
          </a:p>
        </p:txBody>
      </p:sp>
      <p:cxnSp>
        <p:nvCxnSpPr>
          <p:cNvPr id="9" name="Straight Arrow Connector 8">
            <a:extLst>
              <a:ext uri="{FF2B5EF4-FFF2-40B4-BE49-F238E27FC236}">
                <a16:creationId xmlns:a16="http://schemas.microsoft.com/office/drawing/2014/main" id="{CF3FF7AD-FBCF-42A0-A1A7-5114D79B91DF}"/>
              </a:ext>
            </a:extLst>
          </p:cNvPr>
          <p:cNvCxnSpPr>
            <a:cxnSpLocks/>
            <a:stCxn id="3" idx="4"/>
            <a:endCxn id="78"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30D45C5C-4F9F-4A80-BEF0-43D988C3A9CE}"/>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322964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
        <p:nvSpPr>
          <p:cNvPr id="2" name="Title 1"/>
          <p:cNvSpPr>
            <a:spLocks noGrp="1"/>
          </p:cNvSpPr>
          <p:nvPr>
            <p:ph type="title"/>
          </p:nvPr>
        </p:nvSpPr>
        <p:spPr>
          <a:xfrm>
            <a:off x="170268" y="133606"/>
            <a:ext cx="8229600" cy="579756"/>
          </a:xfrm>
        </p:spPr>
        <p:txBody>
          <a:bodyPr/>
          <a:lstStyle/>
          <a:p>
            <a:r>
              <a:rPr lang="en-US" sz="3200" dirty="0"/>
              <a:t>Implicit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r>
              <a:rPr lang="en-US" sz="2000" dirty="0"/>
              <a:t>When an expression is used to create a new object</a:t>
            </a:r>
          </a:p>
          <a:p>
            <a:pPr marL="342900" indent="-342900"/>
            <a:r>
              <a:rPr lang="en-US" sz="2000" dirty="0"/>
              <a:t>When an expression is used as an argument to a function call</a:t>
            </a:r>
          </a:p>
          <a:p>
            <a:pPr marL="342900" indent="-342900"/>
            <a:r>
              <a:rPr lang="en-US" dirty="0"/>
              <a:t>When an expression is used as the operand of another expression</a:t>
            </a:r>
          </a:p>
          <a:p>
            <a:pPr marL="342900" indent="-342900"/>
            <a:r>
              <a:rPr lang="en-US" dirty="0"/>
              <a:t>When an expression is used as a logical expression</a:t>
            </a:r>
            <a:endParaRPr lang="ru-RU" sz="2000" dirty="0"/>
          </a:p>
        </p:txBody>
      </p:sp>
    </p:spTree>
    <p:extLst>
      <p:ext uri="{BB962C8B-B14F-4D97-AF65-F5344CB8AC3E}">
        <p14:creationId xmlns:p14="http://schemas.microsoft.com/office/powerpoint/2010/main" val="8089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2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a:xfrm>
            <a:off x="170268" y="133606"/>
            <a:ext cx="8229600" cy="579756"/>
          </a:xfrm>
        </p:spPr>
        <p:txBody>
          <a:bodyPr>
            <a:normAutofit fontScale="90000"/>
          </a:bodyPr>
          <a:lstStyle/>
          <a:p>
            <a:r>
              <a:rPr lang="en-US" sz="2000" dirty="0"/>
              <a:t>When an expression is used as an argument to a function call</a:t>
            </a:r>
            <a:br>
              <a:rPr lang="en-US" sz="2000" dirty="0"/>
            </a:b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int 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char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foo(</a:t>
            </a:r>
            <a:r>
              <a:rPr lang="en-US" sz="1200" b="1"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247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char </a:t>
            </a:r>
            <a:r>
              <a:rPr lang="en-US" sz="1200" dirty="0">
                <a:latin typeface="Courier New" panose="02070309020205020404" pitchFamily="49" charset="0"/>
                <a:cs typeface="Courier New" panose="02070309020205020404" pitchFamily="49" charset="0"/>
              </a:rPr>
              <a:t>foo(int x)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x;</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foo(</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int x</a:t>
            </a:r>
            <a:r>
              <a:rPr lang="ru-RU"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ch</a:t>
            </a:r>
            <a:r>
              <a:rPr lang="ru-RU" sz="1200" b="1" dirty="0">
                <a:latin typeface="Courier New" panose="02070309020205020404" pitchFamily="49" charset="0"/>
                <a:cs typeface="Courier New" panose="02070309020205020404" pitchFamily="49" charset="0"/>
              </a:rPr>
              <a:t> + 5</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93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 x = 1;</a:t>
            </a:r>
          </a:p>
          <a:p>
            <a:r>
              <a:rPr lang="en-US" sz="1200" dirty="0">
                <a:latin typeface="Courier New" panose="02070309020205020404" pitchFamily="49" charset="0"/>
                <a:cs typeface="Courier New" panose="02070309020205020404" pitchFamily="49" charset="0"/>
              </a:rPr>
              <a:t>		if (</a:t>
            </a:r>
            <a:r>
              <a:rPr lang="en-US" sz="1200" b="1" dirty="0">
                <a:latin typeface="Courier New" panose="02070309020205020404" pitchFamily="49" charset="0"/>
                <a:cs typeface="Courier New" panose="02070309020205020404" pitchFamily="49" charset="0"/>
              </a:rPr>
              <a:t>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“Hello”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86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Declare the class in </a:t>
            </a:r>
            <a:r>
              <a:rPr lang="en-US" sz="2000" dirty="0" err="1"/>
              <a:t>my_classes.h</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B(</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B&amp; operator=(</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 ) {</a:t>
            </a:r>
          </a:p>
          <a:p>
            <a:pPr marL="342900" lvl="2" indent="0">
              <a:buNone/>
            </a:pP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std::</a:t>
            </a:r>
            <a:r>
              <a:rPr lang="en-US" sz="1200" dirty="0" err="1">
                <a:solidFill>
                  <a:srgbClr val="0071C5"/>
                </a:solidFill>
                <a:latin typeface="Courier New" panose="02070309020205020404" pitchFamily="49" charset="0"/>
                <a:cs typeface="Courier New" panose="02070309020205020404" pitchFamily="49" charset="0"/>
              </a:rPr>
              <a:t>cout</a:t>
            </a:r>
            <a:r>
              <a:rPr lang="en-US" sz="1200" dirty="0">
                <a:solidFill>
                  <a:srgbClr val="0071C5"/>
                </a:solidFill>
                <a:latin typeface="Courier New" panose="02070309020205020404" pitchFamily="49" charset="0"/>
                <a:cs typeface="Courier New" panose="02070309020205020404" pitchFamily="49" charset="0"/>
              </a:rPr>
              <a:t> &lt;&lt; "conversion from A (assignment)" &lt;&lt; std::</a:t>
            </a:r>
            <a:r>
              <a:rPr lang="en-US" sz="1200" dirty="0" err="1">
                <a:solidFill>
                  <a:srgbClr val="0071C5"/>
                </a:solidFill>
                <a:latin typeface="Courier New" panose="02070309020205020404" pitchFamily="49" charset="0"/>
                <a:cs typeface="Courier New" panose="02070309020205020404" pitchFamily="49" charset="0"/>
              </a:rPr>
              <a:t>endl</a:t>
            </a:r>
            <a:r>
              <a:rPr lang="en-US" sz="12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200" dirty="0">
                <a:solidFill>
                  <a:srgbClr val="0071C5"/>
                </a:solidFill>
                <a:latin typeface="Courier New" panose="02070309020205020404" pitchFamily="49" charset="0"/>
                <a:cs typeface="Courier New" panose="02070309020205020404" pitchFamily="49" charset="0"/>
              </a:rPr>
              <a:t>        </a:t>
            </a:r>
            <a:r>
              <a:rPr lang="ru-RU" sz="1200" dirty="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return *this;</a:t>
            </a:r>
          </a:p>
          <a:p>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75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On-screen Show (16:9)</PresentationFormat>
  <Paragraphs>332</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Courier New</vt:lpstr>
      <vt:lpstr>Intel Clear</vt:lpstr>
      <vt:lpstr>Intel Clear Pro</vt:lpstr>
      <vt:lpstr>Wingdings</vt:lpstr>
      <vt:lpstr>Office Theme</vt:lpstr>
      <vt:lpstr>Type Conversion</vt:lpstr>
      <vt:lpstr>PowerPoint Presentation</vt:lpstr>
      <vt:lpstr>PowerPoint Presentation</vt:lpstr>
      <vt:lpstr>Implicit conversion</vt:lpstr>
      <vt:lpstr>When an expression is used to create a new object</vt:lpstr>
      <vt:lpstr>When an expression is used as an argument to a function call </vt:lpstr>
      <vt:lpstr>When an expression is used as the operand of another expression</vt:lpstr>
      <vt:lpstr>When an expression is used as a logical expression</vt:lpstr>
      <vt:lpstr>Declare the class in my_classes.h</vt:lpstr>
      <vt:lpstr>When an expression is used to create a new object</vt:lpstr>
      <vt:lpstr>When an expression is used as an argument to a function call</vt:lpstr>
      <vt:lpstr>When an expression is used as the operand of another expression</vt:lpstr>
      <vt:lpstr>When an expression is used as a logical expression</vt:lpstr>
      <vt:lpstr>When an expression is used as a logical expression</vt:lpstr>
      <vt:lpstr>When an expression is used as a logical expression</vt:lpstr>
      <vt:lpstr> How to prohibit implicit conversions?</vt:lpstr>
      <vt:lpstr>Prohibit Implicit Conversions</vt:lpstr>
      <vt:lpstr>ERROR!!!</vt:lpstr>
      <vt:lpstr>Explicit conversion</vt:lpstr>
      <vt:lpstr>Copy initialization </vt:lpstr>
      <vt:lpstr>Direct initialization </vt:lpstr>
      <vt:lpstr>C-style cast and Functional style cast</vt:lpstr>
      <vt:lpstr>C-style cast and Functional style cast</vt:lpstr>
      <vt:lpstr>static_cast</vt:lpstr>
      <vt:lpstr>reinterpret_cast</vt:lpstr>
      <vt:lpstr>const_cast </vt:lpstr>
      <vt:lpstr>dynamic_cast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cp:keywords>
  <cp:lastModifiedBy/>
  <cp:revision>1</cp:revision>
  <dcterms:created xsi:type="dcterms:W3CDTF">2020-06-08T09:29:03Z</dcterms:created>
  <dcterms:modified xsi:type="dcterms:W3CDTF">2020-06-08T11:30:24Z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ef610d7d-a7fc-4ac6-bbdb-f8f9039ab69e</vt:lpwstr>
  </property>
  <property fmtid="{D5CDD505-2E9C-101B-9397-08002B2CF9AE}" pid="3" name="CTP_BU">
    <vt:lpwstr/>
  </property>
  <property fmtid="{D5CDD505-2E9C-101B-9397-08002B2CF9AE}" pid="4" name="CTP_TimeStamp">
    <vt:lpwstr>2020-06-08 11:30:21Z</vt:lpwstr>
  </property>
  <property fmtid="{D5CDD505-2E9C-101B-9397-08002B2CF9AE}" pid="5" name="CTPClassification">
    <vt:lpwstr>CTP_IC</vt:lpwstr>
  </property>
</Properties>
</file>