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04" r:id="rId1"/>
  </p:sldMasterIdLst>
  <p:notesMasterIdLst>
    <p:notesMasterId r:id="rId11"/>
  </p:notesMasterIdLst>
  <p:handoutMasterIdLst>
    <p:handoutMasterId r:id="rId12"/>
  </p:handoutMasterIdLst>
  <p:sldIdLst>
    <p:sldId id="297" r:id="rId2"/>
    <p:sldId id="298" r:id="rId3"/>
    <p:sldId id="301" r:id="rId4"/>
    <p:sldId id="313" r:id="rId5"/>
    <p:sldId id="302" r:id="rId6"/>
    <p:sldId id="304" r:id="rId7"/>
    <p:sldId id="305" r:id="rId8"/>
    <p:sldId id="309" r:id="rId9"/>
    <p:sldId id="31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83308"/>
    <a:srgbClr val="FD92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9" autoAdjust="0"/>
    <p:restoredTop sz="94634" autoAdjust="0"/>
  </p:normalViewPr>
  <p:slideViewPr>
    <p:cSldViewPr snapToGrid="0">
      <p:cViewPr varScale="1">
        <p:scale>
          <a:sx n="123" d="100"/>
          <a:sy n="123" d="100"/>
        </p:scale>
        <p:origin x="418" y="91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30-Jun-20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30-Jun-20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0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4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4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0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8C66-7FE4-45A0-9740-33DB5972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52DB4-E588-40E5-BE20-F65B69B86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3DA9-6794-4867-8639-E11A2FA3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30-Jun-20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FEB2-D051-4563-8E98-1037712D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2963-70DF-4C96-99BD-18D68383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28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85B5-C319-4909-8C2F-98BF0BCC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CE081-22A7-4F9D-9173-98FCD2316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8928-324F-46C9-BFF6-E4DB1812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30-Jun-20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79CF-26B7-4018-980C-8F54EC2D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CFE2-9A18-41C7-B4FD-EA4C13FD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064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468B7-5CE0-4EFB-B546-7B147FB74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95E0-D2F6-41FA-B52F-92311100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B7A7D-3251-4848-BAAE-6AEB515D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30-Jun-20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7074-E7DD-40AE-8B37-59240FC4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30F2-9EDA-4E0F-B329-81D4EEDF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291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25313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696D-DF7A-4101-8D89-0F4E9B02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3B26-CFFE-47E0-8733-BE1BCF5B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CFCE-4DCB-4764-B178-F9399332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30-Jun-20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8597-0DAC-441A-B25C-8D79145E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1611-4F28-4805-9DFE-B1266DC9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143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6FAE-8454-4167-8A68-1ABF812D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DF956-0C77-4A09-8FE9-1D7127AB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5E30-E84A-4035-BD94-942AFB76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30-Jun-20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EB023-DAA6-4DB8-9C84-41F2685C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C51F-D40B-4809-B58D-95CE9090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5722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0E43-4C0F-4E5B-B11E-99DBF1A9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FAF8-40FB-4C88-AF20-5DFD61D88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4D156-1988-4CE9-838B-F4621E77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27856-F781-44F2-85A6-5DA7E5AA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30-Jun-20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94857-D4B2-486E-8EEF-A273A9EA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FEF05-911B-4D77-9606-6DE6B031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329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CE35-E09B-4C5B-ACD8-C36DDB70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D44E8-720B-4E72-9D0C-545C6E04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7CF56-CFAA-4C2B-BD47-2D28B334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67446-6C0C-4F29-A306-28FD6B99A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543CC-8221-44F5-9EFC-43954005A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9852E-0D00-4332-BF64-AC3EA7DE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30-Jun-20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4EBF7-8D0B-4156-99AD-48D15515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0246C-D09F-4378-ABB6-FAD340A6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012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B523-45FB-462E-A717-CB90C1F6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FF8D8-B511-4374-8727-1C92A577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6C5B8-A954-4987-B609-7811CAAB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E6D3C-AA77-4820-9178-E71C7E21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D15C8-BED4-4A23-B060-CD2F8F87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30-Jun-20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6EA27-E35F-4815-A09F-4226EF81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5176-4740-4F10-A31E-D3A394F0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749F-FABC-49C4-AFD6-4C329420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35E0-ED43-4FB0-B886-5B54B436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B94AA-1723-4255-BB8F-5BF0181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D54F-141F-417A-9D1B-2A3E241C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30-Jun-20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F9EAA-D776-48BA-B483-03DBE6B0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63F64-28F2-4B88-AA03-7FD7926D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97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8CE6-D6F0-41A3-9202-0F9567E5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A8C5E-23E4-41AB-A922-C9ECAE04E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1DA86-4C69-4855-8832-93A9A7A0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A9AA6-4A67-4BA0-A85C-BE6B3853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30-Jun-20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FFED-D5BF-4EAE-BC46-B9B4925E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8A58-BBA1-47D2-87E6-EB4569C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890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94853-BC60-4944-88F7-07366723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DEF8-B54E-4F46-A8E5-A8580B16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CBF0-D94F-4FCA-8FB7-6247A5B9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30-Jun-20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657E-BBE7-46F8-810C-2D88347D4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2235-04AF-44C3-9E70-6A013794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674" r:id="rId13"/>
    <p:sldLayoutId id="2147483684" r:id="rId14"/>
    <p:sldLayoutId id="2147483652" r:id="rId15"/>
    <p:sldLayoutId id="2147483660" r:id="rId16"/>
    <p:sldLayoutId id="2147483668" r:id="rId17"/>
    <p:sldLayoutId id="2147483669" r:id="rId18"/>
    <p:sldLayoutId id="2147483670" r:id="rId19"/>
    <p:sldLayoutId id="2147483672" r:id="rId20"/>
    <p:sldLayoutId id="2147483677" r:id="rId21"/>
    <p:sldLayoutId id="2147483665" r:id="rId22"/>
    <p:sldLayoutId id="2147483654" r:id="rId23"/>
    <p:sldLayoutId id="2147483655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30028"/>
          </a:xfrm>
        </p:spPr>
        <p:txBody>
          <a:bodyPr>
            <a:normAutofit/>
          </a:bodyPr>
          <a:lstStyle/>
          <a:p>
            <a:r>
              <a:rPr lang="en-US" sz="4400" dirty="0"/>
              <a:t>Compilation </a:t>
            </a:r>
            <a:br>
              <a:rPr lang="en-US" sz="4400" dirty="0"/>
            </a:br>
            <a:r>
              <a:rPr lang="en-US" sz="4400" dirty="0"/>
              <a:t>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92327"/>
            <a:ext cx="6858000" cy="1200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C++ courses</a:t>
            </a:r>
          </a:p>
        </p:txBody>
      </p:sp>
      <p:cxnSp>
        <p:nvCxnSpPr>
          <p:cNvPr id="61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9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sz="3600"/>
              <a:t>Why compile?</a:t>
            </a:r>
            <a:endParaRPr lang="ru-RU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02286"/>
            <a:ext cx="8228012" cy="3425825"/>
          </a:xfrm>
        </p:spPr>
        <p:txBody>
          <a:bodyPr/>
          <a:lstStyle/>
          <a:p>
            <a:r>
              <a:rPr lang="en-US" b="1" dirty="0"/>
              <a:t>Source</a:t>
            </a:r>
            <a:r>
              <a:rPr lang="ru-RU" b="1" dirty="0"/>
              <a:t> C++ </a:t>
            </a:r>
            <a:r>
              <a:rPr lang="en-US" b="1" dirty="0"/>
              <a:t>file</a:t>
            </a:r>
            <a:r>
              <a:rPr lang="ru-RU" dirty="0"/>
              <a:t> — </a:t>
            </a:r>
            <a:r>
              <a:rPr lang="en-US" dirty="0"/>
              <a:t>it is just code, it cannot be run as a program or used as a library.</a:t>
            </a:r>
          </a:p>
          <a:p>
            <a:r>
              <a:rPr lang="en-US" b="1" dirty="0"/>
              <a:t>Each source file</a:t>
            </a:r>
            <a:r>
              <a:rPr lang="en-US" dirty="0"/>
              <a:t> must be compiled into an executable, dynamic or static library.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23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/>
          <a:lstStyle/>
          <a:p>
            <a:r>
              <a:rPr lang="en-US" sz="3200"/>
              <a:t>Compilation steps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3"/>
            <a:ext cx="8228012" cy="174077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/>
              <a:t>Preprocessor</a:t>
            </a:r>
          </a:p>
          <a:p>
            <a:pPr marL="457200" indent="-457200">
              <a:buAutoNum type="arabicPeriod"/>
            </a:pPr>
            <a:r>
              <a:rPr lang="en-US" sz="2000" dirty="0"/>
              <a:t>Compilation</a:t>
            </a:r>
          </a:p>
          <a:p>
            <a:pPr marL="457200" indent="-457200">
              <a:buAutoNum type="arabicPeriod"/>
            </a:pPr>
            <a:r>
              <a:rPr lang="en-US" sz="2000" dirty="0"/>
              <a:t>Linking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714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>
            <a:normAutofit/>
          </a:bodyPr>
          <a:lstStyle/>
          <a:p>
            <a:r>
              <a:rPr lang="en-US" sz="3200" dirty="0"/>
              <a:t>Preprocessor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2"/>
            <a:ext cx="8228012" cy="403561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Preprocessor behavior:</a:t>
            </a:r>
            <a:endParaRPr lang="ru-RU" sz="1400" b="1" dirty="0"/>
          </a:p>
          <a:p>
            <a:pPr marL="285750" indent="-285750"/>
            <a:r>
              <a:rPr lang="en-US" sz="1400" b="1" dirty="0"/>
              <a:t>Removes</a:t>
            </a:r>
            <a:r>
              <a:rPr lang="en-US" sz="1400" dirty="0"/>
              <a:t> comments.</a:t>
            </a:r>
          </a:p>
          <a:p>
            <a:pPr marL="285750" indent="-285750"/>
            <a:r>
              <a:rPr lang="en-US" sz="1400" b="1" dirty="0"/>
              <a:t>Replaces </a:t>
            </a:r>
            <a:r>
              <a:rPr lang="en-US" sz="1400" dirty="0"/>
              <a:t>#define macros with their values.</a:t>
            </a:r>
          </a:p>
          <a:p>
            <a:pPr marL="285750" indent="-285750"/>
            <a:r>
              <a:rPr lang="en-US" sz="1400" b="1" dirty="0"/>
              <a:t>Selects </a:t>
            </a:r>
            <a:r>
              <a:rPr lang="en-US" sz="1400" dirty="0"/>
              <a:t>the necessary pieces of code according to the conditions of #if, #ifdef and #</a:t>
            </a:r>
            <a:r>
              <a:rPr lang="en-US" sz="1400" dirty="0" err="1"/>
              <a:t>ifndef</a:t>
            </a:r>
            <a:r>
              <a:rPr lang="en-US" sz="1400" dirty="0"/>
              <a:t>.</a:t>
            </a:r>
          </a:p>
          <a:p>
            <a:pPr marL="285750" indent="-285750"/>
            <a:r>
              <a:rPr lang="en-US" sz="1400" b="1" dirty="0"/>
              <a:t>Includes </a:t>
            </a:r>
            <a:r>
              <a:rPr lang="en-US" sz="1400" dirty="0">
                <a:highlight>
                  <a:srgbClr val="FFFF00"/>
                </a:highlight>
              </a:rPr>
              <a:t>header files included in the program</a:t>
            </a:r>
            <a:r>
              <a:rPr lang="en-US" sz="1400" dirty="0"/>
              <a:t>, recursively go through the preprocessing stage and are substituted into the final file.</a:t>
            </a:r>
            <a:endParaRPr lang="ru-RU" sz="500" dirty="0"/>
          </a:p>
          <a:p>
            <a:pPr marL="0" indent="0">
              <a:buNone/>
            </a:pPr>
            <a:r>
              <a:rPr lang="en-US" sz="1400" dirty="0"/>
              <a:t>Command example:</a:t>
            </a:r>
          </a:p>
          <a:p>
            <a:endParaRPr lang="ru-RU" sz="1400" dirty="0"/>
          </a:p>
          <a:p>
            <a:pPr marL="285750" indent="-285750"/>
            <a:r>
              <a:rPr lang="ru-RU" sz="1400" dirty="0"/>
              <a:t> </a:t>
            </a:r>
            <a:r>
              <a:rPr lang="ru-RU" sz="1400" b="1" dirty="0"/>
              <a:t>-E</a:t>
            </a:r>
            <a:r>
              <a:rPr lang="ru-RU" sz="1400" dirty="0"/>
              <a:t>, </a:t>
            </a:r>
            <a:r>
              <a:rPr lang="en-US" sz="1400" dirty="0"/>
              <a:t>run preprocessor for a given file without compilation.</a:t>
            </a:r>
          </a:p>
          <a:p>
            <a:pPr marL="285750" indent="-285750"/>
            <a:r>
              <a:rPr lang="ru-RU" sz="1400" dirty="0"/>
              <a:t>–</a:t>
            </a:r>
            <a:r>
              <a:rPr lang="en-US" sz="1400" b="1" dirty="0"/>
              <a:t>o</a:t>
            </a:r>
            <a:r>
              <a:rPr lang="ru-RU" sz="1400" dirty="0"/>
              <a:t>, </a:t>
            </a:r>
            <a:r>
              <a:rPr lang="en-US" sz="1400" dirty="0"/>
              <a:t>sets the name of the resulting file.</a:t>
            </a:r>
            <a:endParaRPr lang="ru-RU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408005" y="2647553"/>
            <a:ext cx="5834941" cy="28534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g++ -E 0001.cpp -o les1_compile.ii</a:t>
            </a:r>
          </a:p>
        </p:txBody>
      </p:sp>
    </p:spTree>
    <p:extLst>
      <p:ext uri="{BB962C8B-B14F-4D97-AF65-F5344CB8AC3E}">
        <p14:creationId xmlns:p14="http://schemas.microsoft.com/office/powerpoint/2010/main" val="23393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>
            <a:normAutofit/>
          </a:bodyPr>
          <a:lstStyle/>
          <a:p>
            <a:r>
              <a:rPr lang="en-US" sz="3200" dirty="0"/>
              <a:t>Compilation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3"/>
            <a:ext cx="8228012" cy="92075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At this step, the compiler performs its main task - </a:t>
            </a:r>
            <a:r>
              <a:rPr lang="en-US" sz="1800" b="1" dirty="0"/>
              <a:t>compiles</a:t>
            </a:r>
            <a:r>
              <a:rPr lang="en-US" sz="1800" dirty="0"/>
              <a:t>, that is, converts the code received at the previous step without directives into assembler code.</a:t>
            </a:r>
          </a:p>
          <a:p>
            <a:r>
              <a:rPr lang="en-US" sz="1800" dirty="0"/>
              <a:t>This code is not yet linked with other files.</a:t>
            </a:r>
            <a:endParaRPr lang="ru-RU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28" y="1891894"/>
            <a:ext cx="4330776" cy="28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1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>
            <a:normAutofit/>
          </a:bodyPr>
          <a:lstStyle/>
          <a:p>
            <a:r>
              <a:rPr lang="en-US" sz="3200"/>
              <a:t>Linking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3"/>
            <a:ext cx="8228012" cy="3852152"/>
          </a:xfrm>
        </p:spPr>
        <p:txBody>
          <a:bodyPr>
            <a:normAutofit/>
          </a:bodyPr>
          <a:lstStyle/>
          <a:p>
            <a:r>
              <a:rPr lang="en-US" sz="1800" b="1" dirty="0"/>
              <a:t>The linker </a:t>
            </a:r>
            <a:r>
              <a:rPr lang="en-US" sz="1800" dirty="0"/>
              <a:t>links all the object files and the static library into a single executable file</a:t>
            </a:r>
            <a:r>
              <a:rPr lang="en-US" sz="1800" b="1" dirty="0"/>
              <a:t>.</a:t>
            </a:r>
          </a:p>
          <a:p>
            <a:r>
              <a:rPr lang="en-US" sz="1800" b="1" dirty="0"/>
              <a:t>A symbol table </a:t>
            </a:r>
            <a:r>
              <a:rPr lang="en-US" sz="1800" dirty="0"/>
              <a:t>is a data structure created by the compiler itself and stored in the object files themselves. The symbol table stores the names of variables, functions, classes, objects.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1994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59" y="638504"/>
            <a:ext cx="6071540" cy="386649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What is the difference between a definition and a declaration? </a:t>
            </a:r>
            <a:br>
              <a:rPr lang="ru-RU" sz="4400" dirty="0"/>
            </a:br>
            <a:r>
              <a:rPr lang="en-US" sz="4400" dirty="0"/>
              <a:t>Let's see in the code</a:t>
            </a:r>
          </a:p>
        </p:txBody>
      </p:sp>
    </p:spTree>
    <p:extLst>
      <p:ext uri="{BB962C8B-B14F-4D97-AF65-F5344CB8AC3E}">
        <p14:creationId xmlns:p14="http://schemas.microsoft.com/office/powerpoint/2010/main" val="146151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>
            <a:normAutofit/>
          </a:bodyPr>
          <a:lstStyle/>
          <a:p>
            <a:r>
              <a:rPr lang="en-US" sz="3200" i="1" dirty="0"/>
              <a:t>More about definition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3"/>
            <a:ext cx="8228012" cy="3852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kinds of definitions for variables:</a:t>
            </a:r>
            <a:endParaRPr lang="ru-RU" dirty="0"/>
          </a:p>
          <a:p>
            <a:r>
              <a:rPr lang="en-US" i="1" dirty="0"/>
              <a:t>global variables</a:t>
            </a:r>
            <a:endParaRPr lang="en-US" dirty="0"/>
          </a:p>
          <a:p>
            <a:pPr marL="511175" lvl="1" indent="-285750"/>
            <a:r>
              <a:rPr lang="en-US" dirty="0"/>
              <a:t>exist throughout the entire life cycle of the program (“static allocation”).</a:t>
            </a:r>
            <a:endParaRPr lang="ru-RU" dirty="0"/>
          </a:p>
          <a:p>
            <a:pPr marL="511175" lvl="1" indent="-285750"/>
            <a:r>
              <a:rPr lang="en-US" dirty="0"/>
              <a:t>available in various functions.</a:t>
            </a:r>
            <a:br>
              <a:rPr lang="ru-RU" dirty="0"/>
            </a:b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local variables</a:t>
            </a:r>
            <a:endParaRPr lang="en-US" dirty="0"/>
          </a:p>
          <a:p>
            <a:pPr marL="511175" lvl="1" indent="-285750"/>
            <a:r>
              <a:rPr lang="en-US" dirty="0"/>
              <a:t>exist only within the code block ("local location").</a:t>
            </a:r>
          </a:p>
          <a:p>
            <a:pPr marL="511175" lvl="1" indent="-285750"/>
            <a:r>
              <a:rPr lang="en-US" dirty="0"/>
              <a:t>available only within this code block.</a:t>
            </a:r>
            <a:br>
              <a:rPr lang="ru-RU" sz="1400" dirty="0"/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1901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/>
          <a:lstStyle/>
          <a:p>
            <a:r>
              <a:rPr lang="en-US" sz="3200" i="1" dirty="0"/>
              <a:t>And …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9262"/>
            <a:ext cx="8228012" cy="3852152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+mj-lt"/>
              </a:rPr>
              <a:t>Static Variables</a:t>
            </a:r>
            <a:br>
              <a:rPr lang="en-US" altLang="en-US" sz="800" dirty="0">
                <a:solidFill>
                  <a:schemeClr val="accent1"/>
                </a:solidFill>
                <a:latin typeface="+mj-lt"/>
              </a:rPr>
            </a:br>
            <a:endParaRPr lang="en-US" altLang="en-US" dirty="0">
              <a:solidFill>
                <a:schemeClr val="accent1"/>
              </a:solidFill>
              <a:latin typeface="+mj-lt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+mj-lt"/>
              </a:rPr>
              <a:t>static local variables</a:t>
            </a:r>
            <a:endParaRPr lang="ru-RU" altLang="en-US" dirty="0">
              <a:solidFill>
                <a:schemeClr val="accent1"/>
              </a:solidFill>
              <a:latin typeface="+mj-lt"/>
            </a:endParaRPr>
          </a:p>
          <a:p>
            <a:pPr marL="511175" lvl="1" indent="-28575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exist throughout a program  lifetime, even though they are visible only within the same function. </a:t>
            </a:r>
            <a:endParaRPr lang="en-US" altLang="en-US" dirty="0">
              <a:solidFill>
                <a:schemeClr val="accent1"/>
              </a:solidFill>
              <a:latin typeface="+mj-lt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  <a:latin typeface="+mj-lt"/>
              </a:rPr>
              <a:t>static global variables</a:t>
            </a:r>
            <a:endParaRPr lang="ru-RU" altLang="en-US" dirty="0">
              <a:solidFill>
                <a:schemeClr val="accent1"/>
              </a:solidFill>
              <a:latin typeface="+mj-lt"/>
            </a:endParaRPr>
          </a:p>
          <a:p>
            <a:pPr marL="511175" lvl="1" indent="-28575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are global, with the only difference being that they are only available within the same file where they are defined.</a:t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38499"/>
            <a:ext cx="16351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6187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63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On-screen Show (16:9)</PresentationFormat>
  <Paragraphs>53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Intel Clear</vt:lpstr>
      <vt:lpstr>Intel Clear Pro</vt:lpstr>
      <vt:lpstr>Wingdings</vt:lpstr>
      <vt:lpstr>Office Theme</vt:lpstr>
      <vt:lpstr>Compilation  process</vt:lpstr>
      <vt:lpstr>Why compile?</vt:lpstr>
      <vt:lpstr>Compilation steps</vt:lpstr>
      <vt:lpstr>Preprocessor</vt:lpstr>
      <vt:lpstr>Compilation</vt:lpstr>
      <vt:lpstr>Linking</vt:lpstr>
      <vt:lpstr>What is the difference between a definition and a declaration?  Let's see in the code</vt:lpstr>
      <vt:lpstr>More about definition</vt:lpstr>
      <vt:lpstr>And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CTPClassification=CTP_IC</cp:keywords>
  <cp:lastModifiedBy/>
  <cp:revision>1</cp:revision>
  <dcterms:created xsi:type="dcterms:W3CDTF">2020-04-20T16:11:22Z</dcterms:created>
  <dcterms:modified xsi:type="dcterms:W3CDTF">2020-06-30T12:37:09Z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3521fc6d-1e16-493c-9a06-9f6d9b08c5ed</vt:lpwstr>
  </property>
  <property fmtid="{D5CDD505-2E9C-101B-9397-08002B2CF9AE}" pid="3" name="CTP_BU">
    <vt:lpwstr>ONE INTEL SOFTWARE &amp; ARCHITECTU</vt:lpwstr>
  </property>
  <property fmtid="{D5CDD505-2E9C-101B-9397-08002B2CF9AE}" pid="4" name="CTP_TimeStamp">
    <vt:lpwstr>2020-06-30 12:37:09Z</vt:lpwstr>
  </property>
  <property fmtid="{D5CDD505-2E9C-101B-9397-08002B2CF9AE}" pid="5" name="CTPClassification">
    <vt:lpwstr>CTP_IC</vt:lpwstr>
  </property>
</Properties>
</file>