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97" r:id="rId2"/>
    <p:sldId id="298" r:id="rId3"/>
    <p:sldId id="301" r:id="rId4"/>
    <p:sldId id="313" r:id="rId5"/>
    <p:sldId id="302" r:id="rId6"/>
    <p:sldId id="30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94" y="144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7/3/2020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4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Compilation </a:t>
            </a:r>
            <a:br>
              <a:rPr lang="en-US" sz="4400" dirty="0"/>
            </a:br>
            <a:r>
              <a:rPr lang="en-US" sz="4400" dirty="0"/>
              <a:t>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sz="3600"/>
              <a:t>Why compile?</a:t>
            </a:r>
            <a:endParaRPr lang="ru-RU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02286"/>
            <a:ext cx="8228012" cy="3425825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ru-RU" b="1" dirty="0"/>
              <a:t> C++ </a:t>
            </a:r>
            <a:r>
              <a:rPr lang="en-US" b="1" dirty="0"/>
              <a:t>file</a:t>
            </a:r>
            <a:r>
              <a:rPr lang="ru-RU" dirty="0"/>
              <a:t> — </a:t>
            </a:r>
            <a:r>
              <a:rPr lang="en-US" dirty="0"/>
              <a:t>it is just code, it cannot be run as a program or used as a library.</a:t>
            </a:r>
          </a:p>
          <a:p>
            <a:r>
              <a:rPr lang="en-US" b="1" dirty="0"/>
              <a:t>Each source file</a:t>
            </a:r>
            <a:r>
              <a:rPr lang="en-US" dirty="0"/>
              <a:t> must be compiled. Compilation result is typically executable or library(dynamic, static).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sz="3200"/>
              <a:t>Compilation steps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Preprocessing</a:t>
            </a:r>
          </a:p>
          <a:p>
            <a:pPr marL="457200" indent="-457200">
              <a:buAutoNum type="arabicPeriod"/>
            </a:pPr>
            <a:r>
              <a:rPr lang="en-US" sz="2000" dirty="0"/>
              <a:t>Compilation</a:t>
            </a:r>
          </a:p>
          <a:p>
            <a:pPr marL="457200" indent="-457200">
              <a:buAutoNum type="arabicPeriod"/>
            </a:pPr>
            <a:r>
              <a:rPr lang="en-US" sz="2000" dirty="0"/>
              <a:t>Linkage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Preprocessor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2"/>
            <a:ext cx="8228012" cy="403561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Preprocessor behavior:</a:t>
            </a:r>
            <a:endParaRPr lang="ru-RU" sz="1400" b="1" dirty="0"/>
          </a:p>
          <a:p>
            <a:pPr marL="285750" indent="-285750"/>
            <a:r>
              <a:rPr lang="en-US" sz="1400" b="1" dirty="0"/>
              <a:t>Removes</a:t>
            </a:r>
            <a:r>
              <a:rPr lang="en-US" sz="1400" dirty="0"/>
              <a:t> comments.</a:t>
            </a:r>
          </a:p>
          <a:p>
            <a:pPr marL="285750" indent="-285750"/>
            <a:r>
              <a:rPr lang="en-US" sz="1400" b="1" dirty="0"/>
              <a:t>Replaces </a:t>
            </a:r>
            <a:r>
              <a:rPr lang="en-US" sz="1400" dirty="0"/>
              <a:t>#define macros with their values.</a:t>
            </a:r>
          </a:p>
          <a:p>
            <a:pPr marL="285750" indent="-285750"/>
            <a:r>
              <a:rPr lang="en-US" sz="1400" b="1" dirty="0"/>
              <a:t>Selects </a:t>
            </a:r>
            <a:r>
              <a:rPr lang="en-US" sz="1400" dirty="0"/>
              <a:t>the necessary pieces of code according to the conditions of #if, #ifdef and #</a:t>
            </a:r>
            <a:r>
              <a:rPr lang="en-US" sz="1400" dirty="0" err="1"/>
              <a:t>ifndef</a:t>
            </a:r>
            <a:r>
              <a:rPr lang="en-US" sz="1400" dirty="0"/>
              <a:t>.</a:t>
            </a:r>
          </a:p>
          <a:p>
            <a:pPr marL="285750" indent="-285750"/>
            <a:r>
              <a:rPr lang="en-US" sz="1400" b="1" dirty="0"/>
              <a:t>Includes </a:t>
            </a:r>
            <a:r>
              <a:rPr lang="en-US" sz="1400" dirty="0"/>
              <a:t>header files content.</a:t>
            </a:r>
            <a:endParaRPr lang="ru-RU" sz="500" dirty="0"/>
          </a:p>
          <a:p>
            <a:pPr marL="0" indent="0">
              <a:buNone/>
            </a:pPr>
            <a:r>
              <a:rPr lang="en-US" sz="1400" dirty="0"/>
              <a:t>Command example:</a:t>
            </a:r>
          </a:p>
          <a:p>
            <a:endParaRPr lang="ru-RU" sz="1400" dirty="0"/>
          </a:p>
          <a:p>
            <a:pPr marL="285750" indent="-285750"/>
            <a:r>
              <a:rPr lang="ru-RU" sz="1400" dirty="0"/>
              <a:t> </a:t>
            </a:r>
            <a:r>
              <a:rPr lang="ru-RU" sz="1400" b="1" dirty="0"/>
              <a:t>-E</a:t>
            </a:r>
            <a:r>
              <a:rPr lang="ru-RU" sz="1400" dirty="0"/>
              <a:t>, </a:t>
            </a:r>
            <a:r>
              <a:rPr lang="en-US" sz="1400" dirty="0"/>
              <a:t>run preprocessor for a given file without compilation.</a:t>
            </a:r>
          </a:p>
          <a:p>
            <a:pPr marL="285750" indent="-285750"/>
            <a:r>
              <a:rPr lang="ru-RU" sz="1400" dirty="0"/>
              <a:t>–</a:t>
            </a:r>
            <a:r>
              <a:rPr lang="en-US" sz="1400" b="1" dirty="0"/>
              <a:t>o</a:t>
            </a:r>
            <a:r>
              <a:rPr lang="ru-RU" sz="1400" dirty="0"/>
              <a:t>, </a:t>
            </a:r>
            <a:r>
              <a:rPr lang="en-US" sz="1400" dirty="0"/>
              <a:t>sets the name of the resulting file.</a:t>
            </a:r>
            <a:endParaRPr lang="ru-RU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714771" y="2429077"/>
            <a:ext cx="5834941" cy="28534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g++ -E 0001.cpp -o les1_compile.ii</a:t>
            </a:r>
          </a:p>
        </p:txBody>
      </p:sp>
    </p:spTree>
    <p:extLst>
      <p:ext uri="{BB962C8B-B14F-4D97-AF65-F5344CB8AC3E}">
        <p14:creationId xmlns:p14="http://schemas.microsoft.com/office/powerpoint/2010/main" val="2339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Compilation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92075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At this step the compiler performs its main task - </a:t>
            </a:r>
            <a:r>
              <a:rPr lang="en-US" sz="1800" b="1" dirty="0"/>
              <a:t>compiles</a:t>
            </a:r>
            <a:r>
              <a:rPr lang="en-US" sz="1800" dirty="0"/>
              <a:t>, that is, converts the</a:t>
            </a:r>
            <a:r>
              <a:rPr lang="ru-RU" sz="1800" dirty="0"/>
              <a:t> </a:t>
            </a:r>
            <a:r>
              <a:rPr lang="en-US" sz="1800" dirty="0"/>
              <a:t>C++ code into lower level code (e.g. machine or assembler code).</a:t>
            </a:r>
          </a:p>
          <a:p>
            <a:r>
              <a:rPr lang="en-US" sz="1800" dirty="0"/>
              <a:t>This code is not yet linked with other files.</a:t>
            </a:r>
            <a:endParaRPr lang="ru-R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8" y="1891894"/>
            <a:ext cx="4330776" cy="28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Linkage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3852152"/>
          </a:xfrm>
        </p:spPr>
        <p:txBody>
          <a:bodyPr>
            <a:normAutofit/>
          </a:bodyPr>
          <a:lstStyle/>
          <a:p>
            <a:r>
              <a:rPr lang="en-US" sz="1800" b="1" dirty="0"/>
              <a:t>The linker </a:t>
            </a:r>
            <a:r>
              <a:rPr lang="en-US" sz="1800" dirty="0"/>
              <a:t>links all the object files and the static library into a single executable file or a library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A symbol table </a:t>
            </a:r>
            <a:r>
              <a:rPr lang="en-US" sz="1800" dirty="0"/>
              <a:t>is a data structure created by the compiler itself and stored in the object files themselves. The symbol table stores the names of variables and functions.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99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On-screen Show (16:9)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Compilation  process</vt:lpstr>
      <vt:lpstr>Why compile?</vt:lpstr>
      <vt:lpstr>Compilation steps</vt:lpstr>
      <vt:lpstr>Preprocessor</vt:lpstr>
      <vt:lpstr>Compilation</vt:lpstr>
      <vt:lpstr>Linkage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2020-07-03T13:22:37Z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2020-07-03 13:22:37Z</vt:lpwstr>
  </property>
  <property fmtid="{D5CDD505-2E9C-101B-9397-08002B2CF9AE}" pid="5" name="CTPClassification">
    <vt:lpwstr>CTP_IC</vt:lpwstr>
  </property>
</Properties>
</file>