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97" r:id="rId2"/>
    <p:sldId id="298" r:id="rId3"/>
    <p:sldId id="301" r:id="rId4"/>
    <p:sldId id="313" r:id="rId5"/>
    <p:sldId id="302" r:id="rId6"/>
    <p:sldId id="304" r:id="rId7"/>
    <p:sldId id="305" r:id="rId8"/>
    <p:sldId id="309" r:id="rId9"/>
    <p:sldId id="31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34" autoAdjust="0"/>
  </p:normalViewPr>
  <p:slideViewPr>
    <p:cSldViewPr snapToGrid="0">
      <p:cViewPr varScale="1">
        <p:scale>
          <a:sx n="142" d="100"/>
          <a:sy n="142" d="100"/>
        </p:scale>
        <p:origin x="864" y="120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28-Apr-20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4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4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0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28-Apr-20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1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28-Apr-20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28-Apr-20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674" r:id="rId13"/>
    <p:sldLayoutId id="2147483684" r:id="rId14"/>
    <p:sldLayoutId id="2147483652" r:id="rId15"/>
    <p:sldLayoutId id="2147483660" r:id="rId16"/>
    <p:sldLayoutId id="2147483668" r:id="rId17"/>
    <p:sldLayoutId id="2147483669" r:id="rId18"/>
    <p:sldLayoutId id="2147483670" r:id="rId19"/>
    <p:sldLayoutId id="2147483672" r:id="rId20"/>
    <p:sldLayoutId id="2147483677" r:id="rId21"/>
    <p:sldLayoutId id="2147483665" r:id="rId22"/>
    <p:sldLayoutId id="2147483654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Compilation </a:t>
            </a:r>
            <a:br>
              <a:rPr lang="en-US" sz="4400" dirty="0"/>
            </a:br>
            <a:r>
              <a:rPr lang="en-US" sz="4400" dirty="0"/>
              <a:t>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sz="3600"/>
              <a:t>Why compile?</a:t>
            </a:r>
            <a:endParaRPr lang="ru-RU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02286"/>
            <a:ext cx="8228012" cy="3425825"/>
          </a:xfrm>
        </p:spPr>
        <p:txBody>
          <a:bodyPr/>
          <a:lstStyle/>
          <a:p>
            <a:r>
              <a:rPr lang="en-US" b="1" dirty="0"/>
              <a:t>Source</a:t>
            </a:r>
            <a:r>
              <a:rPr lang="ru-RU" b="1" dirty="0"/>
              <a:t> C++ </a:t>
            </a:r>
            <a:r>
              <a:rPr lang="en-US" b="1" dirty="0"/>
              <a:t>file</a:t>
            </a:r>
            <a:r>
              <a:rPr lang="ru-RU" dirty="0"/>
              <a:t> — </a:t>
            </a:r>
            <a:r>
              <a:rPr lang="en-US" dirty="0"/>
              <a:t>it is just code, it cannot be run as a program or used as a library.</a:t>
            </a:r>
          </a:p>
          <a:p>
            <a:r>
              <a:rPr lang="en-US" b="1" dirty="0"/>
              <a:t>Each source file</a:t>
            </a:r>
            <a:r>
              <a:rPr lang="en-US" dirty="0"/>
              <a:t> must be compiled into an executable, dynamic or static library.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sz="3200"/>
              <a:t>Compilation steps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174077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Preprocessor</a:t>
            </a:r>
          </a:p>
          <a:p>
            <a:pPr marL="457200" indent="-457200">
              <a:buAutoNum type="arabicPeriod"/>
            </a:pPr>
            <a:r>
              <a:rPr lang="en-US" sz="2000" dirty="0"/>
              <a:t>Compilation</a:t>
            </a:r>
          </a:p>
          <a:p>
            <a:pPr marL="457200" indent="-457200">
              <a:buAutoNum type="arabicPeriod"/>
            </a:pPr>
            <a:r>
              <a:rPr lang="en-US" sz="2000" dirty="0"/>
              <a:t>Linking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dirty="0"/>
              <a:t>Preprocessor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2"/>
            <a:ext cx="8228012" cy="4035619"/>
          </a:xfrm>
        </p:spPr>
        <p:txBody>
          <a:bodyPr/>
          <a:lstStyle/>
          <a:p>
            <a:r>
              <a:rPr lang="en-US" sz="1400" dirty="0"/>
              <a:t>Work with </a:t>
            </a:r>
            <a:r>
              <a:rPr lang="en-US" sz="1400" b="1" dirty="0"/>
              <a:t>preprocessors directives:</a:t>
            </a:r>
            <a:endParaRPr lang="ru-RU" sz="1400" b="1" dirty="0"/>
          </a:p>
          <a:p>
            <a:pPr marL="285750" indent="-285750"/>
            <a:r>
              <a:rPr lang="en-US" sz="1400" b="1" dirty="0"/>
              <a:t>Removes</a:t>
            </a:r>
            <a:r>
              <a:rPr lang="en-US" sz="1400" dirty="0"/>
              <a:t> comments.</a:t>
            </a:r>
          </a:p>
          <a:p>
            <a:pPr marL="285750" indent="-285750"/>
            <a:r>
              <a:rPr lang="en-US" sz="1400" b="1" dirty="0"/>
              <a:t>Replaces </a:t>
            </a:r>
            <a:r>
              <a:rPr lang="en-US" sz="1400" dirty="0"/>
              <a:t>#define macros with their values.</a:t>
            </a:r>
          </a:p>
          <a:p>
            <a:pPr marL="285750" indent="-285750"/>
            <a:r>
              <a:rPr lang="en-US" sz="1400" b="1" dirty="0"/>
              <a:t>Selects </a:t>
            </a:r>
            <a:r>
              <a:rPr lang="en-US" sz="1400" dirty="0"/>
              <a:t>the necessary pieces of code according to the conditions of #if, #ifdef and #</a:t>
            </a:r>
            <a:r>
              <a:rPr lang="en-US" sz="1400" dirty="0" err="1"/>
              <a:t>ifndef</a:t>
            </a:r>
            <a:r>
              <a:rPr lang="en-US" sz="1400" dirty="0"/>
              <a:t>.</a:t>
            </a:r>
          </a:p>
          <a:p>
            <a:pPr marL="285750" indent="-285750"/>
            <a:r>
              <a:rPr lang="en-US" sz="1400" b="1" dirty="0"/>
              <a:t>#include &lt;header&gt; </a:t>
            </a:r>
            <a:r>
              <a:rPr lang="en-US" sz="1400" dirty="0"/>
              <a:t>are included in the program, recursively go through the preprocessing stage and are substituted into the final file.</a:t>
            </a:r>
            <a:endParaRPr lang="ru-RU" sz="500" dirty="0"/>
          </a:p>
          <a:p>
            <a:r>
              <a:rPr lang="en-US" sz="1400" dirty="0"/>
              <a:t>Command example:</a:t>
            </a:r>
          </a:p>
          <a:p>
            <a:endParaRPr lang="ru-RU" sz="1400" dirty="0"/>
          </a:p>
          <a:p>
            <a:pPr marL="285750" indent="-285750"/>
            <a:r>
              <a:rPr lang="ru-RU" sz="1400" dirty="0"/>
              <a:t> </a:t>
            </a:r>
            <a:r>
              <a:rPr lang="ru-RU" sz="1400" b="1" dirty="0"/>
              <a:t>-E</a:t>
            </a:r>
            <a:r>
              <a:rPr lang="ru-RU" sz="1400" dirty="0"/>
              <a:t>, </a:t>
            </a:r>
            <a:r>
              <a:rPr lang="en-US" sz="1400" dirty="0"/>
              <a:t>preprocesses the given file without compilation.</a:t>
            </a:r>
          </a:p>
          <a:p>
            <a:pPr marL="285750" indent="-285750"/>
            <a:r>
              <a:rPr lang="ru-RU" sz="1400" dirty="0"/>
              <a:t>–</a:t>
            </a:r>
            <a:r>
              <a:rPr lang="en-US" sz="1400" b="1" dirty="0"/>
              <a:t>o</a:t>
            </a:r>
            <a:r>
              <a:rPr lang="ru-RU" sz="1400" dirty="0"/>
              <a:t>, </a:t>
            </a:r>
            <a:r>
              <a:rPr lang="en-US" sz="1400" dirty="0"/>
              <a:t>sets the name of the resulting file.</a:t>
            </a:r>
            <a:endParaRPr lang="ru-RU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408005" y="2647553"/>
            <a:ext cx="5834941" cy="28534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g++ -E 0001.cpp -o les1_compile.ii</a:t>
            </a:r>
          </a:p>
        </p:txBody>
      </p:sp>
    </p:spTree>
    <p:extLst>
      <p:ext uri="{BB962C8B-B14F-4D97-AF65-F5344CB8AC3E}">
        <p14:creationId xmlns:p14="http://schemas.microsoft.com/office/powerpoint/2010/main" val="2339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dirty="0"/>
              <a:t>Compilation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92075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At this step, the compiler performs its main task - </a:t>
            </a:r>
            <a:r>
              <a:rPr lang="en-US" sz="1800" b="1" dirty="0"/>
              <a:t>compiles</a:t>
            </a:r>
            <a:r>
              <a:rPr lang="en-US" sz="1800" dirty="0"/>
              <a:t>, that is, converts the code received at the previous step without directives into assembler code.</a:t>
            </a:r>
          </a:p>
          <a:p>
            <a:r>
              <a:rPr lang="en-US" sz="1800" dirty="0"/>
              <a:t>This code is not yet linked with other files.</a:t>
            </a:r>
            <a:endParaRPr lang="ru-RU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8" y="1891894"/>
            <a:ext cx="4330776" cy="28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/>
              <a:t>Linking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3852152"/>
          </a:xfrm>
        </p:spPr>
        <p:txBody>
          <a:bodyPr>
            <a:normAutofit/>
          </a:bodyPr>
          <a:lstStyle/>
          <a:p>
            <a:r>
              <a:rPr lang="en-US" sz="1800" b="1" dirty="0"/>
              <a:t>The linker </a:t>
            </a:r>
            <a:r>
              <a:rPr lang="en-US" sz="1800" dirty="0"/>
              <a:t>links all the object files and the static library into a single executable file</a:t>
            </a:r>
            <a:r>
              <a:rPr lang="en-US" sz="1800" b="1" dirty="0"/>
              <a:t>.</a:t>
            </a:r>
          </a:p>
          <a:p>
            <a:r>
              <a:rPr lang="en-US" sz="1800" b="1" dirty="0"/>
              <a:t>A symbol table </a:t>
            </a:r>
            <a:r>
              <a:rPr lang="en-US" sz="1800" dirty="0"/>
              <a:t>is a data structure created by the compiler itself and stored in the object files themselves. The symbol table stores the names of variables, functions, classes, objects.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199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59" y="638504"/>
            <a:ext cx="6071540" cy="386649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What is the difference between a definition and a declaration? </a:t>
            </a:r>
            <a:br>
              <a:rPr lang="ru-RU" sz="4400" dirty="0"/>
            </a:br>
            <a:r>
              <a:rPr lang="en-US" sz="4400" dirty="0"/>
              <a:t>Let's see in the code</a:t>
            </a:r>
          </a:p>
        </p:txBody>
      </p:sp>
    </p:spTree>
    <p:extLst>
      <p:ext uri="{BB962C8B-B14F-4D97-AF65-F5344CB8AC3E}">
        <p14:creationId xmlns:p14="http://schemas.microsoft.com/office/powerpoint/2010/main" val="14615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i="1" dirty="0"/>
              <a:t>More about definition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385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kinds of definitions for variables:</a:t>
            </a:r>
            <a:endParaRPr lang="ru-RU" dirty="0"/>
          </a:p>
          <a:p>
            <a:r>
              <a:rPr lang="en-US" i="1" dirty="0"/>
              <a:t>global variables</a:t>
            </a:r>
            <a:endParaRPr lang="en-US" dirty="0"/>
          </a:p>
          <a:p>
            <a:pPr marL="511175" lvl="1" indent="-285750"/>
            <a:r>
              <a:rPr lang="en-US" dirty="0"/>
              <a:t>exist throughout the entire life cycle of the program (“static allocation”).</a:t>
            </a:r>
            <a:endParaRPr lang="ru-RU" dirty="0"/>
          </a:p>
          <a:p>
            <a:pPr marL="511175" lvl="1" indent="-285750"/>
            <a:r>
              <a:rPr lang="en-US" dirty="0"/>
              <a:t>available in various functions.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local variables</a:t>
            </a:r>
            <a:endParaRPr lang="en-US" dirty="0"/>
          </a:p>
          <a:p>
            <a:pPr marL="511175" lvl="1" indent="-285750"/>
            <a:r>
              <a:rPr lang="en-US" dirty="0"/>
              <a:t>exist only within the code block ("local location").</a:t>
            </a:r>
          </a:p>
          <a:p>
            <a:pPr marL="511175" lvl="1" indent="-285750"/>
            <a:r>
              <a:rPr lang="en-US" dirty="0"/>
              <a:t>available only within this code block.</a:t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90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sz="3200" i="1" dirty="0"/>
              <a:t>And …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9262"/>
            <a:ext cx="8228012" cy="3852152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+mj-lt"/>
              </a:rPr>
              <a:t>Static Variables</a:t>
            </a:r>
            <a:br>
              <a:rPr lang="en-US" altLang="en-US" sz="800" dirty="0">
                <a:solidFill>
                  <a:schemeClr val="accent1"/>
                </a:solidFill>
                <a:latin typeface="+mj-lt"/>
              </a:rPr>
            </a:br>
            <a:endParaRPr lang="en-US" altLang="en-US" dirty="0">
              <a:solidFill>
                <a:schemeClr val="accent1"/>
              </a:solidFill>
              <a:latin typeface="+mj-lt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+mj-lt"/>
              </a:rPr>
              <a:t>static local variables</a:t>
            </a:r>
            <a:endParaRPr lang="ru-RU" altLang="en-US" dirty="0">
              <a:solidFill>
                <a:schemeClr val="accent1"/>
              </a:solidFill>
              <a:latin typeface="+mj-lt"/>
            </a:endParaRPr>
          </a:p>
          <a:p>
            <a:pPr marL="511175" lvl="1" indent="-28575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exist throughout a program  lifetime, even though they are visible only within the same function. </a:t>
            </a:r>
            <a:endParaRPr lang="en-US" altLang="en-US" dirty="0">
              <a:solidFill>
                <a:schemeClr val="accent1"/>
              </a:solidFill>
              <a:latin typeface="+mj-lt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latin typeface="+mj-lt"/>
              </a:rPr>
              <a:t>static global variables</a:t>
            </a:r>
            <a:endParaRPr lang="ru-RU" altLang="en-US" dirty="0">
              <a:solidFill>
                <a:schemeClr val="accent1"/>
              </a:solidFill>
              <a:latin typeface="+mj-lt"/>
            </a:endParaRPr>
          </a:p>
          <a:p>
            <a:pPr marL="511175" lvl="1" indent="-28575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are global, with the only difference being that they are only available within the same file where they are defined.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16351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187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(16:9)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Compilation  process</vt:lpstr>
      <vt:lpstr>Why compile?</vt:lpstr>
      <vt:lpstr>Compilation steps</vt:lpstr>
      <vt:lpstr>Preprocessor</vt:lpstr>
      <vt:lpstr>Compilation</vt:lpstr>
      <vt:lpstr>Linking</vt:lpstr>
      <vt:lpstr>What is the difference between a definition and a declaration?  Let's see in the code</vt:lpstr>
      <vt:lpstr>More about definition</vt:lpstr>
      <vt:lpstr>And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2020-04-28T12:32:48Z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3521fc6d-1e16-493c-9a06-9f6d9b08c5ed</vt:lpwstr>
  </property>
  <property fmtid="{D5CDD505-2E9C-101B-9397-08002B2CF9AE}" pid="3" name="CTP_BU">
    <vt:lpwstr/>
  </property>
  <property fmtid="{D5CDD505-2E9C-101B-9397-08002B2CF9AE}" pid="4" name="CTP_TimeStamp">
    <vt:lpwstr>2020-04-28 12:32:43Z</vt:lpwstr>
  </property>
  <property fmtid="{D5CDD505-2E9C-101B-9397-08002B2CF9AE}" pid="5" name="CTPClassification">
    <vt:lpwstr>CTP_IC</vt:lpwstr>
  </property>
</Properties>
</file>