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2D050"/>
    <a:srgbClr val="00B0F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>
        <p:scale>
          <a:sx n="240" d="100"/>
          <a:sy n="240" d="100"/>
        </p:scale>
        <p:origin x="-4122" y="-4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F6E1-93F1-46AA-BEEF-A6028AEBDE6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18C6-AFF3-4572-AC0D-9595ECAF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99240" y="0"/>
            <a:ext cx="4452244" cy="6834659"/>
            <a:chOff x="3523265" y="0"/>
            <a:chExt cx="4452244" cy="6834659"/>
          </a:xfrm>
        </p:grpSpPr>
        <p:grpSp>
          <p:nvGrpSpPr>
            <p:cNvPr id="80" name="Group 79"/>
            <p:cNvGrpSpPr/>
            <p:nvPr/>
          </p:nvGrpSpPr>
          <p:grpSpPr>
            <a:xfrm>
              <a:off x="3582259" y="0"/>
              <a:ext cx="4334896" cy="6152698"/>
              <a:chOff x="2070959" y="292962"/>
              <a:chExt cx="4334896" cy="6152698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2183907" y="292962"/>
                <a:ext cx="4110361" cy="4114800"/>
              </a:xfrm>
              <a:prstGeom prst="blockArc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83907" y="2607814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072320" y="2350362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64458" y="2607814"/>
                <a:ext cx="1029810" cy="3835154"/>
              </a:xfrm>
              <a:prstGeom prst="rect">
                <a:avLst/>
              </a:prstGeom>
              <a:solidFill>
                <a:srgbClr val="92D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54104" y="2350361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239087" y="292962"/>
                <a:ext cx="0" cy="10119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978400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82224" y="901700"/>
                <a:ext cx="717551" cy="711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55869" y="1917605"/>
                <a:ext cx="1975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</a:rPr>
                  <a:t>I n f o r m a t 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 o n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024" y="1612900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Collection</a:t>
                </a:r>
                <a:endParaRPr lang="en-US" sz="16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41955" y="782877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Ingestion</a:t>
                </a:r>
                <a:endParaRPr lang="en-US" sz="16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11750" y="1619558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Use</a:t>
                </a:r>
                <a:endParaRPr lang="en-US" sz="16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80812" y="782877"/>
                <a:ext cx="14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Maintenance</a:t>
                </a:r>
                <a:endParaRPr lang="en-US" sz="1600" b="1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83907" y="2601156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82609" y="336795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82609" y="4137753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82609" y="4906067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182609" y="5674350"/>
                <a:ext cx="1029810" cy="77131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13314" y="2694423"/>
                <a:ext cx="116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Access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Contro</a:t>
                </a:r>
                <a:r>
                  <a:rPr lang="en-US" sz="1600" b="1" dirty="0"/>
                  <a:t>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72320" y="3459075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Loss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Prevention</a:t>
                </a:r>
                <a:endParaRPr lang="en-US" sz="16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72320" y="4231020"/>
                <a:ext cx="12531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Error</a:t>
                </a:r>
                <a:br>
                  <a:rPr lang="en-US" sz="1600" b="1" dirty="0" smtClean="0"/>
                </a:br>
                <a:r>
                  <a:rPr lang="en-US" sz="1600" b="1" dirty="0" smtClean="0"/>
                  <a:t>Prevention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72320" y="511896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Detection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70959" y="5890272"/>
                <a:ext cx="1253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Correction</a:t>
                </a:r>
                <a:endParaRPr lang="en-US" sz="16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64458" y="260115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64458" y="356127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264458" y="4522062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64458" y="548318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6461" y="2911574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Hardware</a:t>
                </a:r>
                <a:endParaRPr lang="en-US" sz="16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197324" y="387205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Software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96461" y="4832845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Storage</a:t>
                </a:r>
                <a:endParaRPr lang="en-US" sz="16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196461" y="5792299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Services</a:t>
                </a:r>
                <a:endParaRPr lang="en-US" sz="16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47355" y="3270279"/>
                <a:ext cx="513410" cy="238860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5050"/>
                    </a:solidFill>
                  </a:rPr>
                  <a:t>Control</a:t>
                </a:r>
                <a:endParaRPr lang="en-US" b="1" dirty="0">
                  <a:solidFill>
                    <a:srgbClr val="FF505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736655" y="2792367"/>
                <a:ext cx="513410" cy="3414284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2D050"/>
                    </a:solidFill>
                  </a:rPr>
                  <a:t>Technology</a:t>
                </a:r>
                <a:endParaRPr lang="en-US" b="1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3582259" y="6151786"/>
              <a:ext cx="4334896" cy="667342"/>
            </a:xfrm>
            <a:prstGeom prst="snip2SameRect">
              <a:avLst/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82259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27011" y="6265419"/>
              <a:ext cx="1444752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1763" y="6265420"/>
              <a:ext cx="1444752" cy="5537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8016" y="6249883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Business</a:t>
              </a:r>
              <a:br>
                <a:rPr lang="en-US" sz="1600" b="1" dirty="0" smtClean="0"/>
              </a:br>
              <a:r>
                <a:rPr lang="en-US" sz="1600" b="1" dirty="0" smtClean="0"/>
                <a:t>Model</a:t>
              </a:r>
              <a:endParaRPr lang="en-US" sz="16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23265" y="6372994"/>
              <a:ext cx="1562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Compliance</a:t>
              </a:r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12768" y="6249884"/>
              <a:ext cx="1562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Technological</a:t>
              </a:r>
              <a:br>
                <a:rPr lang="en-US" sz="1600" b="1" dirty="0" smtClean="0"/>
              </a:br>
              <a:r>
                <a:rPr lang="en-US" sz="1600" b="1" dirty="0" smtClean="0"/>
                <a:t>Feasibility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flipH="1">
            <a:off x="2622303" y="-283213"/>
            <a:ext cx="3736692" cy="3690347"/>
          </a:xfrm>
          <a:prstGeom prst="blockArc">
            <a:avLst>
              <a:gd name="adj1" fmla="val 14265485"/>
              <a:gd name="adj2" fmla="val 18065906"/>
              <a:gd name="adj3" fmla="val 31874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flipH="1">
            <a:off x="2270764" y="-251370"/>
            <a:ext cx="4110361" cy="4114800"/>
          </a:xfrm>
          <a:prstGeom prst="blockArc">
            <a:avLst>
              <a:gd name="adj1" fmla="val 10800000"/>
              <a:gd name="adj2" fmla="val 14240261"/>
              <a:gd name="adj3" fmla="val 24492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2593762" y="-250045"/>
            <a:ext cx="4110361" cy="4114800"/>
          </a:xfrm>
          <a:prstGeom prst="blockArc">
            <a:avLst>
              <a:gd name="adj1" fmla="val 10800000"/>
              <a:gd name="adj2" fmla="val 14318063"/>
              <a:gd name="adj3" fmla="val 2485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81289" y="1806030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2595168" y="2063482"/>
            <a:ext cx="1029810" cy="3835154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5238986" y="1806029"/>
            <a:ext cx="1251751" cy="2507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595168" y="205682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2595168" y="3016944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2595168" y="3977730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2595168" y="4938849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687257" y="2369449"/>
            <a:ext cx="85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Hardware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06754" y="3354084"/>
            <a:ext cx="80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Software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57112" y="4309484"/>
            <a:ext cx="7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Storage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41158" y="5271600"/>
            <a:ext cx="75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Services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37211" y="3103959"/>
            <a:ext cx="403828" cy="174554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5050"/>
                </a:solidFill>
              </a:rPr>
              <a:t>Control</a:t>
            </a:r>
            <a:endParaRPr lang="en-US" sz="1200" b="1" dirty="0">
              <a:solidFill>
                <a:srgbClr val="FF5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6251" y="2742395"/>
            <a:ext cx="403828" cy="24686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Technology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2479928" y="5900416"/>
            <a:ext cx="4010810" cy="667342"/>
          </a:xfrm>
          <a:prstGeom prst="snip2SameRect">
            <a:avLst>
              <a:gd name="adj1" fmla="val 14933"/>
              <a:gd name="adj2" fmla="val 0"/>
            </a:avLst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5146569" y="6014313"/>
            <a:ext cx="1344168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4094936" y="6060333"/>
            <a:ext cx="77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Business</a:t>
            </a:r>
            <a:br>
              <a:rPr lang="en-US" sz="1200" b="1" dirty="0" smtClean="0"/>
            </a:br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682520" y="6147863"/>
            <a:ext cx="92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Compliance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63541" y="6146760"/>
            <a:ext cx="111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Risk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90353" y="1237081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I n f o r m a t </a:t>
            </a:r>
            <a:r>
              <a:rPr lang="en-US" sz="1200" b="1" dirty="0" err="1" smtClean="0">
                <a:solidFill>
                  <a:srgbClr val="00B0F0"/>
                </a:solidFill>
              </a:rPr>
              <a:t>i</a:t>
            </a:r>
            <a:r>
              <a:rPr lang="en-US" sz="1200" b="1" dirty="0" smtClean="0">
                <a:solidFill>
                  <a:srgbClr val="00B0F0"/>
                </a:solidFill>
              </a:rPr>
              <a:t> o n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3248" y="6014313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2479927" y="6014416"/>
            <a:ext cx="1335024" cy="5537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248735" y="143532"/>
            <a:ext cx="47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Use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46568" y="944693"/>
            <a:ext cx="10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Maintenance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27406" y="944693"/>
            <a:ext cx="77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Creation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5361095" y="2063149"/>
            <a:ext cx="1029810" cy="3835154"/>
          </a:xfrm>
          <a:prstGeom prst="rect">
            <a:avLst/>
          </a:prstGeom>
          <a:solidFill>
            <a:srgbClr val="FF5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5361095" y="205649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/>
          <p:cNvSpPr/>
          <p:nvPr/>
        </p:nvSpPr>
        <p:spPr>
          <a:xfrm>
            <a:off x="5361095" y="3016611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5361095" y="3977397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361095" y="4938516"/>
            <a:ext cx="1029810" cy="96012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5527041" y="2370032"/>
            <a:ext cx="697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23618" y="3356443"/>
            <a:ext cx="90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Availability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42066" y="4233038"/>
            <a:ext cx="8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Processing</a:t>
            </a:r>
            <a:br>
              <a:rPr lang="en-US" sz="1200" b="1" dirty="0" smtClean="0"/>
            </a:br>
            <a:r>
              <a:rPr lang="en-US" sz="1200" b="1" dirty="0" smtClean="0"/>
              <a:t>Integrity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09406" y="5277703"/>
            <a:ext cx="113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Confidentiality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798077" y="5579502"/>
            <a:ext cx="138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 n v I r o n m e n 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Hardware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Software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Storage</a:t>
                </a:r>
                <a:endParaRPr 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Services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</a:t>
                </a:r>
                <a:endParaRPr 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Technology</a:t>
                </a:r>
                <a:endParaRPr lang="en-US" sz="1200" b="1" dirty="0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Business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Model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Compliance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Risk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 n f o r m a t </a:t>
                </a:r>
                <a:r>
                  <a:rPr lang="en-US" sz="1200" b="1" dirty="0" err="1" smtClean="0"/>
                  <a:t>i</a:t>
                </a:r>
                <a:r>
                  <a:rPr lang="en-US" sz="1200" b="1" dirty="0" smtClean="0"/>
                  <a:t> o n</a:t>
                </a:r>
                <a:endParaRPr lang="en-US" sz="12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Use</a:t>
                </a:r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Maintenance</a:t>
                </a:r>
                <a:endParaRPr 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Creation</a:t>
                </a:r>
                <a:endParaRPr lang="en-US" sz="12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Security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42066" y="4233038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Processing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Integrity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6" y="5277703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Confidentiality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E n v I r o n m e n t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0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Hardware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Software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Storage</a:t>
                </a:r>
                <a:endParaRPr 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Services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</a:t>
                </a:r>
                <a:endParaRPr 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Technology</a:t>
                </a:r>
                <a:endParaRPr lang="en-US" sz="1200" b="1" dirty="0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Business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Model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Compliance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Risk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 n f o r m a t </a:t>
                </a:r>
                <a:r>
                  <a:rPr lang="en-US" sz="1200" b="1" dirty="0" err="1" smtClean="0"/>
                  <a:t>i</a:t>
                </a:r>
                <a:r>
                  <a:rPr lang="en-US" sz="1200" b="1" dirty="0" smtClean="0"/>
                  <a:t> o n</a:t>
                </a:r>
                <a:endParaRPr lang="en-US" sz="12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Use</a:t>
                </a:r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Maintenance</a:t>
                </a:r>
                <a:endParaRPr 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Creation</a:t>
                </a:r>
                <a:endParaRPr lang="en-US" sz="12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Security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3618" y="3356443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Processing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Integrity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9405" y="4320715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Confidentiality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E n v I r o n m e n t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957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79927" y="-279775"/>
            <a:ext cx="4010811" cy="6847899"/>
            <a:chOff x="2479927" y="-279775"/>
            <a:chExt cx="4010811" cy="6847899"/>
          </a:xfrm>
        </p:grpSpPr>
        <p:sp>
          <p:nvSpPr>
            <p:cNvPr id="44" name="Block Arc 43"/>
            <p:cNvSpPr/>
            <p:nvPr/>
          </p:nvSpPr>
          <p:spPr>
            <a:xfrm flipH="1">
              <a:off x="2593762" y="-245045"/>
              <a:ext cx="3797142" cy="4114800"/>
            </a:xfrm>
            <a:prstGeom prst="blockArc">
              <a:avLst>
                <a:gd name="adj1" fmla="val 10800000"/>
                <a:gd name="adj2" fmla="val 21594672"/>
                <a:gd name="adj3" fmla="val 27145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79927" y="-279775"/>
              <a:ext cx="4010811" cy="6847899"/>
              <a:chOff x="2479927" y="-279775"/>
              <a:chExt cx="4010811" cy="6847899"/>
            </a:xfrm>
          </p:grpSpPr>
          <p:sp>
            <p:nvSpPr>
              <p:cNvPr id="5" name="Block Arc 4"/>
              <p:cNvSpPr/>
              <p:nvPr/>
            </p:nvSpPr>
            <p:spPr>
              <a:xfrm flipH="1">
                <a:off x="2612414" y="-279775"/>
                <a:ext cx="3736692" cy="3690347"/>
              </a:xfrm>
              <a:prstGeom prst="blockArc">
                <a:avLst>
                  <a:gd name="adj1" fmla="val 14265485"/>
                  <a:gd name="adj2" fmla="val 18065906"/>
                  <a:gd name="adj3" fmla="val 31874"/>
                </a:avLst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1289" y="1806030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5168" y="2063482"/>
                <a:ext cx="1029810" cy="3835154"/>
              </a:xfrm>
              <a:prstGeom prst="rect">
                <a:avLst/>
              </a:prstGeom>
              <a:solidFill>
                <a:schemeClr val="accent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38986" y="1806029"/>
                <a:ext cx="1251751" cy="25079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5168" y="205682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5168" y="3016944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168" y="3977730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168" y="4938849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257" y="2369449"/>
                <a:ext cx="859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Hardware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06754" y="3354084"/>
                <a:ext cx="80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Software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7112" y="4309484"/>
                <a:ext cx="707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Storage</a:t>
                </a:r>
                <a:endParaRPr 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41158" y="5271600"/>
                <a:ext cx="751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Services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37211" y="3103959"/>
                <a:ext cx="403828" cy="174554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</a:t>
                </a:r>
                <a:endParaRPr 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51" y="2742395"/>
                <a:ext cx="403828" cy="2468672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Technology</a:t>
                </a:r>
                <a:endParaRPr lang="en-US" sz="1200" b="1" dirty="0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2479928" y="5900416"/>
                <a:ext cx="4010810" cy="667342"/>
              </a:xfrm>
              <a:prstGeom prst="snip2SameRect">
                <a:avLst>
                  <a:gd name="adj1" fmla="val 14933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6569" y="6014313"/>
                <a:ext cx="1344168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4936" y="6060333"/>
                <a:ext cx="77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Business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Model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2520" y="6147863"/>
                <a:ext cx="928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Compliance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3541" y="6146760"/>
                <a:ext cx="1110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Risk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85782" y="1133333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 n f o r m a t </a:t>
                </a:r>
                <a:r>
                  <a:rPr lang="en-US" sz="1200" b="1" dirty="0" err="1" smtClean="0"/>
                  <a:t>i</a:t>
                </a:r>
                <a:r>
                  <a:rPr lang="en-US" sz="1200" b="1" dirty="0" smtClean="0"/>
                  <a:t> o n</a:t>
                </a:r>
                <a:endParaRPr lang="en-US" sz="12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3248" y="6014313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79927" y="6014416"/>
                <a:ext cx="1335024" cy="5537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55736" y="167987"/>
                <a:ext cx="473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Use</a:t>
                </a:r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46568" y="944693"/>
                <a:ext cx="1088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Maintenance</a:t>
                </a:r>
                <a:endParaRPr 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406" y="944693"/>
                <a:ext cx="776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Creation</a:t>
                </a:r>
                <a:endParaRPr lang="en-US" sz="12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61095" y="2063149"/>
                <a:ext cx="1029810" cy="3835154"/>
              </a:xfrm>
              <a:prstGeom prst="rect">
                <a:avLst/>
              </a:prstGeom>
              <a:solidFill>
                <a:srgbClr val="FF505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61095" y="205649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1095" y="3016611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1095" y="3977397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61095" y="4938516"/>
                <a:ext cx="1029810" cy="9601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27041" y="2370032"/>
                <a:ext cx="697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Security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21846" y="4319715"/>
                <a:ext cx="90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30928" y="5188134"/>
                <a:ext cx="867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Processing</a:t>
                </a:r>
                <a:br>
                  <a:rPr lang="en-US" sz="1200" b="1" dirty="0" smtClean="0"/>
                </a:br>
                <a:r>
                  <a:rPr lang="en-US" sz="1200" b="1" dirty="0" smtClean="0"/>
                  <a:t>Integrity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07635" y="3363164"/>
                <a:ext cx="1133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Confidentiality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98059" y="5561830"/>
                <a:ext cx="1389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E n v I r o n m e n t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4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259196" y="1446825"/>
            <a:ext cx="6032139" cy="2535996"/>
            <a:chOff x="3259196" y="1446825"/>
            <a:chExt cx="6032139" cy="2535996"/>
          </a:xfrm>
        </p:grpSpPr>
        <p:sp>
          <p:nvSpPr>
            <p:cNvPr id="4" name="Rectangle 3"/>
            <p:cNvSpPr/>
            <p:nvPr/>
          </p:nvSpPr>
          <p:spPr>
            <a:xfrm>
              <a:off x="5621865" y="1446825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21207" y="1593177"/>
              <a:ext cx="108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9196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1864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84532" y="3068421"/>
              <a:ext cx="1281545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4540741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6903409" y="3525621"/>
              <a:ext cx="1081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7" idx="0"/>
            </p:cNvCxnSpPr>
            <p:nvPr/>
          </p:nvCxnSpPr>
          <p:spPr>
            <a:xfrm flipH="1">
              <a:off x="6262637" y="2361225"/>
              <a:ext cx="1" cy="70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08867" y="3202455"/>
              <a:ext cx="1182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Collection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1535" y="3202455"/>
              <a:ext cx="1182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2609" y="3202454"/>
              <a:ext cx="1288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Information</a:t>
              </a:r>
              <a:br>
                <a:rPr lang="en-US" dirty="0" smtClean="0"/>
              </a:br>
              <a:r>
                <a:rPr lang="en-US" dirty="0" smtClean="0"/>
                <a:t>Reporting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0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235162" y="-216942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8958" y="2445373"/>
              <a:ext cx="6916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Access</a:t>
              </a:r>
              <a:br>
                <a:rPr lang="en-US" sz="1300" b="1" dirty="0" smtClean="0"/>
              </a:br>
              <a:r>
                <a:rPr lang="en-US" sz="1300" b="1" dirty="0" smtClean="0"/>
                <a:t>Contro</a:t>
              </a:r>
              <a:r>
                <a:rPr lang="en-US" sz="1300" b="1" dirty="0"/>
                <a:t>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18292" y="3213672"/>
              <a:ext cx="9329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Loss</a:t>
              </a:r>
              <a:br>
                <a:rPr lang="en-US" sz="1300" b="1" dirty="0" smtClean="0"/>
              </a:br>
              <a:r>
                <a:rPr lang="en-US" sz="1300" b="1" dirty="0" smtClean="0"/>
                <a:t>Prevention</a:t>
              </a:r>
              <a:endParaRPr lang="en-US" sz="13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41881" y="3984202"/>
              <a:ext cx="9366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Error</a:t>
              </a:r>
              <a:br>
                <a:rPr lang="en-US" sz="1300" b="1" dirty="0" smtClean="0"/>
              </a:br>
              <a:r>
                <a:rPr lang="en-US" sz="1300" b="1" dirty="0" smtClean="0"/>
                <a:t>Prevention</a:t>
              </a:r>
              <a:endParaRPr lang="en-US" sz="13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8905" y="4854765"/>
              <a:ext cx="85710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Detection</a:t>
              </a:r>
              <a:endParaRPr lang="en-US" sz="13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29054" y="5618650"/>
              <a:ext cx="9114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Correction</a:t>
              </a:r>
              <a:endParaRPr lang="en-US" sz="13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Hardware</a:t>
              </a:r>
              <a:endParaRPr lang="en-US" sz="13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Software</a:t>
              </a:r>
              <a:endParaRPr lang="en-US" sz="13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Storage</a:t>
              </a:r>
              <a:endParaRPr lang="en-US" sz="13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Services</a:t>
              </a:r>
              <a:endParaRPr lang="en-US" sz="13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22103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FF5050"/>
                  </a:solidFill>
                </a:rPr>
                <a:t>Control</a:t>
              </a:r>
              <a:endParaRPr lang="en-US" sz="13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22103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92D050"/>
                  </a:solidFill>
                </a:rPr>
                <a:t>Technology</a:t>
              </a:r>
              <a:endParaRPr lang="en-US" sz="13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73242" y="6296314"/>
              <a:ext cx="7790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Business</a:t>
              </a:r>
              <a:br>
                <a:rPr lang="en-US" sz="1300" b="1" dirty="0" smtClean="0"/>
              </a:br>
              <a:r>
                <a:rPr lang="en-US" sz="1300" b="1" dirty="0" smtClean="0"/>
                <a:t>Model</a:t>
              </a:r>
              <a:endParaRPr lang="en-US" sz="13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3585" y="6373006"/>
              <a:ext cx="9932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Compliance</a:t>
              </a:r>
              <a:endParaRPr lang="en-US" sz="13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1847" y="6296315"/>
              <a:ext cx="11102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Technological</a:t>
              </a:r>
              <a:br>
                <a:rPr lang="en-US" sz="1300" b="1" dirty="0" smtClean="0"/>
              </a:br>
              <a:r>
                <a:rPr lang="en-US" sz="1300" b="1" dirty="0" smtClean="0"/>
                <a:t>Feasibility</a:t>
              </a:r>
              <a:endParaRPr lang="en-US" sz="13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8659" y="1488451"/>
              <a:ext cx="13899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3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300" b="1" dirty="0" smtClean="0">
                  <a:solidFill>
                    <a:srgbClr val="00B0F0"/>
                  </a:solidFill>
                </a:rPr>
                <a:t> o n</a:t>
              </a:r>
              <a:endParaRPr lang="en-US" sz="1300" b="1" dirty="0">
                <a:solidFill>
                  <a:srgbClr val="00B0F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27041" y="394902"/>
              <a:ext cx="47319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Use</a:t>
              </a:r>
              <a:endParaRPr lang="en-US" sz="13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874" y="1196063"/>
              <a:ext cx="10881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Maintenance</a:t>
              </a:r>
              <a:endParaRPr lang="en-US" sz="13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05712" y="1196063"/>
              <a:ext cx="776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Creation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9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70764" y="-269358"/>
            <a:ext cx="4433359" cy="6851337"/>
            <a:chOff x="1649070" y="-3184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000609" y="-3184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1649070" y="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1972068" y="132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1182" y="2314852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9595" y="205740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7646" y="231485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17292" y="205739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1182" y="2308194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9884" y="307499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9884" y="3844791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9884" y="4613105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9884" y="5381388"/>
              <a:ext cx="1029810" cy="77131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2303" y="2551297"/>
              <a:ext cx="704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3453" y="4864356"/>
              <a:ext cx="1122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6486" y="5624448"/>
              <a:ext cx="63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Privacy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0127" y="3997601"/>
              <a:ext cx="869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</a:p>
            <a:p>
              <a:pPr algn="ctr"/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143" y="3315851"/>
              <a:ext cx="897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7646" y="230819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7646" y="326831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7646" y="422910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7646" y="519021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735" y="262081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9232" y="360545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89590" y="456085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3636" y="552297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027" y="3331823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019" y="2994207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1858234" y="615178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24875" y="626568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3242" y="6296314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3585" y="6373006"/>
              <a:ext cx="99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1847" y="6296315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659" y="148845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91554" y="626568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8233" y="626578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27041" y="39490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24874" y="119606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05712" y="119606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5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69358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69358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69358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37515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36190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19885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9340" y="2077337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19884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9340" y="207067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9340" y="303079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49340" y="39915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340" y="495270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429" y="2383304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0926" y="3367939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284" y="4323339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5330" y="5285455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4721" y="3094308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Control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8713" y="2756692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Technology</a:t>
              </a:r>
              <a:endParaRPr lang="en-US" sz="1200" b="1" dirty="0"/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14271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28168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74188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61718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74188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50936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 n f o r m a t </a:t>
              </a:r>
              <a:r>
                <a:rPr lang="en-US" sz="1200" b="1" dirty="0" err="1" smtClean="0"/>
                <a:t>i</a:t>
              </a:r>
              <a:r>
                <a:rPr lang="en-US" sz="1200" b="1" dirty="0" smtClean="0"/>
                <a:t> o n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28168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28271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57387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58548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58548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86242" y="2070923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86242" y="206426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86242" y="3024385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86242" y="398517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86242" y="494629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2188" y="2377806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8765" y="3364217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213" y="4240812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4553" y="5285477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Control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Technology</a:t>
              </a:r>
              <a:endParaRPr lang="en-US" sz="1200" b="1" dirty="0"/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 n f o r m a t </a:t>
              </a:r>
              <a:r>
                <a:rPr lang="en-US" sz="1200" b="1" dirty="0" err="1" smtClean="0"/>
                <a:t>i</a:t>
              </a:r>
              <a:r>
                <a:rPr lang="en-US" sz="1200" b="1" dirty="0" smtClean="0"/>
                <a:t> o n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4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060333"/>
              <a:ext cx="1110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Technological</a:t>
              </a:r>
              <a:br>
                <a:rPr lang="en-US" sz="1200" b="1" dirty="0" smtClean="0"/>
              </a:br>
              <a:r>
                <a:rPr lang="en-US" sz="1200" b="1" dirty="0" smtClean="0"/>
                <a:t>Feasibility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0764" y="-283213"/>
            <a:ext cx="4433359" cy="6851337"/>
            <a:chOff x="2270764" y="-283213"/>
            <a:chExt cx="4433359" cy="6851337"/>
          </a:xfrm>
        </p:grpSpPr>
        <p:sp>
          <p:nvSpPr>
            <p:cNvPr id="5" name="Block Arc 4"/>
            <p:cNvSpPr/>
            <p:nvPr/>
          </p:nvSpPr>
          <p:spPr>
            <a:xfrm flipH="1">
              <a:off x="2622303" y="-283213"/>
              <a:ext cx="3736692" cy="3690347"/>
            </a:xfrm>
            <a:prstGeom prst="blockArc">
              <a:avLst>
                <a:gd name="adj1" fmla="val 14265485"/>
                <a:gd name="adj2" fmla="val 18065906"/>
                <a:gd name="adj3" fmla="val 31874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flipH="1">
              <a:off x="2270764" y="-251370"/>
              <a:ext cx="4110361" cy="4114800"/>
            </a:xfrm>
            <a:prstGeom prst="blockArc">
              <a:avLst>
                <a:gd name="adj1" fmla="val 10800000"/>
                <a:gd name="adj2" fmla="val 14240261"/>
                <a:gd name="adj3" fmla="val 2449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593762" y="-250045"/>
              <a:ext cx="4110361" cy="4114800"/>
            </a:xfrm>
            <a:prstGeom prst="blockArc">
              <a:avLst>
                <a:gd name="adj1" fmla="val 10800000"/>
                <a:gd name="adj2" fmla="val 14318063"/>
                <a:gd name="adj3" fmla="val 24851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1289" y="1806030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5168" y="2063482"/>
              <a:ext cx="1029810" cy="3835154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986" y="1806029"/>
              <a:ext cx="1251751" cy="25079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5168" y="205682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5168" y="3016944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168" y="3977730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168" y="4938849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7257" y="2369449"/>
              <a:ext cx="859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Hardware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6754" y="3354084"/>
              <a:ext cx="80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Software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112" y="4309484"/>
              <a:ext cx="70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158" y="5271600"/>
              <a:ext cx="751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Services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7211" y="3103959"/>
              <a:ext cx="403828" cy="174554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050"/>
                  </a:solidFill>
                </a:rPr>
                <a:t>Control</a:t>
              </a:r>
              <a:endParaRPr lang="en-US" sz="1200" b="1" dirty="0">
                <a:solidFill>
                  <a:srgbClr val="FF5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6251" y="2742395"/>
              <a:ext cx="403828" cy="246867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92D050"/>
                  </a:solidFill>
                </a:rPr>
                <a:t>Technology</a:t>
              </a:r>
              <a:endParaRPr lang="en-US" sz="1200" b="1" dirty="0">
                <a:solidFill>
                  <a:srgbClr val="92D050"/>
                </a:solidFill>
              </a:endParaRPr>
            </a:p>
          </p:txBody>
        </p:sp>
        <p:sp>
          <p:nvSpPr>
            <p:cNvPr id="32" name="Snip Same Side Corner Rectangle 31"/>
            <p:cNvSpPr/>
            <p:nvPr/>
          </p:nvSpPr>
          <p:spPr>
            <a:xfrm>
              <a:off x="2479928" y="5900416"/>
              <a:ext cx="4010810" cy="667342"/>
            </a:xfrm>
            <a:prstGeom prst="snip2SameRect">
              <a:avLst>
                <a:gd name="adj1" fmla="val 14933"/>
                <a:gd name="adj2" fmla="val 0"/>
              </a:avLst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6569" y="6014313"/>
              <a:ext cx="1344168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4936" y="6060333"/>
              <a:ext cx="779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Business</a:t>
              </a:r>
              <a:br>
                <a:rPr lang="en-US" sz="1200" b="1" dirty="0" smtClean="0"/>
              </a:br>
              <a:r>
                <a:rPr lang="en-US" sz="1200" b="1" dirty="0" smtClean="0"/>
                <a:t>Model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2520" y="6147863"/>
              <a:ext cx="928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Compliance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541" y="6146760"/>
              <a:ext cx="1110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Environment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0353" y="1237081"/>
              <a:ext cx="138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F0"/>
                  </a:solidFill>
                </a:rPr>
                <a:t>I n f o r m a t </a:t>
              </a:r>
              <a:r>
                <a:rPr lang="en-US" sz="1200" b="1" dirty="0" err="1" smtClean="0">
                  <a:solidFill>
                    <a:srgbClr val="00B0F0"/>
                  </a:solidFill>
                </a:rPr>
                <a:t>i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o n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3248" y="6014313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9927" y="6014416"/>
              <a:ext cx="1335024" cy="553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8735" y="143532"/>
              <a:ext cx="473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Use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6568" y="944693"/>
              <a:ext cx="10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Maintenance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7406" y="944693"/>
              <a:ext cx="77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Creation</a:t>
              </a:r>
              <a:endParaRPr lang="en-US" sz="1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1095" y="2063149"/>
              <a:ext cx="1029810" cy="3835154"/>
            </a:xfrm>
            <a:prstGeom prst="rect">
              <a:avLst/>
            </a:prstGeom>
            <a:solidFill>
              <a:srgbClr val="FF5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61095" y="205649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1095" y="3016611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1095" y="3977397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1095" y="4938516"/>
              <a:ext cx="1029810" cy="96012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27041" y="2370032"/>
              <a:ext cx="6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Security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618" y="3356443"/>
              <a:ext cx="904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Availability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2066" y="4233038"/>
              <a:ext cx="8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Processing</a:t>
              </a:r>
              <a:br>
                <a:rPr lang="en-US" sz="1200" b="1" dirty="0" smtClean="0"/>
              </a:br>
              <a:r>
                <a:rPr lang="en-US" sz="1200" b="1" dirty="0" smtClean="0"/>
                <a:t>Integrity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09406" y="5277703"/>
              <a:ext cx="1133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Confidentiality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8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377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 Coyne (jgcoyne)</dc:creator>
  <cp:lastModifiedBy>Joshua G Coyne (jgcoyne)</cp:lastModifiedBy>
  <cp:revision>49</cp:revision>
  <dcterms:created xsi:type="dcterms:W3CDTF">2015-06-02T18:22:53Z</dcterms:created>
  <dcterms:modified xsi:type="dcterms:W3CDTF">2018-08-01T22:00:10Z</dcterms:modified>
</cp:coreProperties>
</file>